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sldIdLst>
    <p:sldId id="294" r:id="rId2"/>
    <p:sldId id="295" r:id="rId3"/>
    <p:sldId id="353" r:id="rId4"/>
    <p:sldId id="351" r:id="rId5"/>
    <p:sldId id="355" r:id="rId6"/>
    <p:sldId id="356" r:id="rId7"/>
    <p:sldId id="354" r:id="rId8"/>
    <p:sldId id="357" r:id="rId9"/>
    <p:sldId id="359" r:id="rId10"/>
    <p:sldId id="360" r:id="rId11"/>
    <p:sldId id="387" r:id="rId12"/>
    <p:sldId id="371" r:id="rId13"/>
    <p:sldId id="386" r:id="rId14"/>
    <p:sldId id="372" r:id="rId15"/>
    <p:sldId id="381" r:id="rId16"/>
    <p:sldId id="361" r:id="rId17"/>
    <p:sldId id="382" r:id="rId18"/>
    <p:sldId id="383" r:id="rId19"/>
    <p:sldId id="362" r:id="rId20"/>
    <p:sldId id="384" r:id="rId21"/>
    <p:sldId id="385" r:id="rId22"/>
    <p:sldId id="363" r:id="rId23"/>
    <p:sldId id="364" r:id="rId24"/>
    <p:sldId id="365" r:id="rId25"/>
    <p:sldId id="366" r:id="rId26"/>
    <p:sldId id="367" r:id="rId27"/>
    <p:sldId id="358" r:id="rId28"/>
    <p:sldId id="377" r:id="rId29"/>
    <p:sldId id="376" r:id="rId30"/>
    <p:sldId id="271" r:id="rId31"/>
    <p:sldId id="293"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 Kuru" initials="KK" lastIdx="5" clrIdx="0">
    <p:extLst>
      <p:ext uri="{19B8F6BF-5375-455C-9EA6-DF929625EA0E}">
        <p15:presenceInfo xmlns:p15="http://schemas.microsoft.com/office/powerpoint/2012/main" userId="cd57ccd03dfc1e0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FF28F"/>
    <a:srgbClr val="DCF0F9"/>
    <a:srgbClr val="EAEEF9"/>
    <a:srgbClr val="FFFEB7"/>
    <a:srgbClr val="D1F2C4"/>
    <a:srgbClr val="EDE9A9"/>
    <a:srgbClr val="FFF9C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00"/>
    <p:restoredTop sz="83707"/>
  </p:normalViewPr>
  <p:slideViewPr>
    <p:cSldViewPr snapToGrid="0" snapToObjects="1" showGuides="1">
      <p:cViewPr varScale="1">
        <p:scale>
          <a:sx n="119" d="100"/>
          <a:sy n="119" d="100"/>
        </p:scale>
        <p:origin x="1000" y="184"/>
      </p:cViewPr>
      <p:guideLst>
        <p:guide orient="horz" pos="2160"/>
        <p:guide pos="3840"/>
      </p:guideLst>
    </p:cSldViewPr>
  </p:slideViewPr>
  <p:notesTextViewPr>
    <p:cViewPr>
      <p:scale>
        <a:sx n="140" d="100"/>
        <a:sy n="14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350456-9AEC-8C42-82F2-939311626013}" type="datetimeFigureOut">
              <a:rPr lang="en-US" smtClean="0"/>
              <a:t>12/7/20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4B18D-C333-9549-B84C-3099D9AA4D50}" type="slidenum">
              <a:rPr lang="en-US" smtClean="0"/>
              <a:t>‹#›</a:t>
            </a:fld>
            <a:endParaRPr lang="en-US"/>
          </a:p>
        </p:txBody>
      </p:sp>
    </p:spTree>
    <p:extLst>
      <p:ext uri="{BB962C8B-B14F-4D97-AF65-F5344CB8AC3E}">
        <p14:creationId xmlns:p14="http://schemas.microsoft.com/office/powerpoint/2010/main" val="1345915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91f2388f42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Arial"/>
              <a:ea typeface="Arial"/>
              <a:cs typeface="Arial"/>
              <a:sym typeface="Arial"/>
            </a:endParaRPr>
          </a:p>
        </p:txBody>
      </p:sp>
      <p:sp>
        <p:nvSpPr>
          <p:cNvPr id="136" name="Google Shape;136;g91f2388f42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98194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India (Achyut) – 598 clinical drugs</a:t>
            </a:r>
          </a:p>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IPU – indicated 2,500 clinical drugs</a:t>
            </a:r>
            <a:endParaRPr dirty="0">
              <a:latin typeface="Arial"/>
              <a:ea typeface="Arial"/>
              <a:cs typeface="Arial"/>
              <a:sym typeface="Arial"/>
            </a:endParaRPr>
          </a:p>
        </p:txBody>
      </p:sp>
      <p:sp>
        <p:nvSpPr>
          <p:cNvPr id="234" name="Google Shape;23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u="none" strike="noStrike" cap="none">
                <a:solidFill>
                  <a:schemeClr val="dk1"/>
                </a:solidFill>
              </a:rPr>
              <a:t>10</a:t>
            </a:fld>
            <a:endParaRPr sz="1200" u="none" strike="noStrike" cap="none">
              <a:solidFill>
                <a:schemeClr val="dk1"/>
              </a:solidFill>
            </a:endParaRPr>
          </a:p>
        </p:txBody>
      </p:sp>
    </p:spTree>
    <p:extLst>
      <p:ext uri="{BB962C8B-B14F-4D97-AF65-F5344CB8AC3E}">
        <p14:creationId xmlns:p14="http://schemas.microsoft.com/office/powerpoint/2010/main" val="20886444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AU" sz="1800" dirty="0">
                <a:latin typeface="Arial"/>
                <a:ea typeface="Arial"/>
                <a:cs typeface="Arial"/>
                <a:sym typeface="Arial"/>
              </a:rPr>
              <a:t>Concepts that refer to ….</a:t>
            </a:r>
            <a:endParaRPr sz="1800" dirty="0">
              <a:latin typeface="Arial"/>
              <a:ea typeface="Arial"/>
              <a:cs typeface="Arial"/>
              <a:sym typeface="Arial"/>
            </a:endParaRPr>
          </a:p>
        </p:txBody>
      </p:sp>
      <p:sp>
        <p:nvSpPr>
          <p:cNvPr id="150" name="Google Shape;15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2648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3. Reason for participating</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dirty="0">
                <a:solidFill>
                  <a:schemeClr val="bg1">
                    <a:lumMod val="50000"/>
                  </a:schemeClr>
                </a:solidFill>
                <a:latin typeface="Trebuchet MS"/>
                <a:ea typeface="Trebuchet MS"/>
                <a:cs typeface="Trebuchet MS"/>
                <a:sym typeface="Trebuchet MS"/>
              </a:rPr>
              <a:t>In July 2020 international there are 158 CDs with ‘hydrates’</a:t>
            </a:r>
            <a:endParaRPr lang="en-US" sz="1400" b="0" i="0" u="none" strike="noStrike" cap="none" dirty="0">
              <a:solidFill>
                <a:schemeClr val="bg1">
                  <a:lumMod val="50000"/>
                </a:schemeClr>
              </a:solidFill>
              <a:latin typeface="Trebuchet MS"/>
              <a:ea typeface="Trebuchet MS"/>
              <a:cs typeface="Trebuchet MS"/>
              <a:sym typeface="Trebuchet MS"/>
            </a:endParaRPr>
          </a:p>
          <a:p>
            <a:pPr marL="457200" marR="0" lvl="0" indent="-228600" algn="l" rtl="0">
              <a:lnSpc>
                <a:spcPct val="100000"/>
              </a:lnSpc>
              <a:spcBef>
                <a:spcPts val="0"/>
              </a:spcBef>
              <a:spcAft>
                <a:spcPts val="0"/>
              </a:spcAft>
              <a:buClr>
                <a:srgbClr val="000000"/>
              </a:buClr>
              <a:buSzPts val="1400"/>
              <a:buFont typeface="Arial"/>
              <a:buNone/>
            </a:pPr>
            <a:endParaRPr dirty="0">
              <a:latin typeface="Arial"/>
              <a:ea typeface="Arial"/>
              <a:cs typeface="Arial"/>
              <a:sym typeface="Arial"/>
            </a:endParaRPr>
          </a:p>
        </p:txBody>
      </p:sp>
      <p:sp>
        <p:nvSpPr>
          <p:cNvPr id="234" name="Google Shape;23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u="none" strike="noStrike" cap="none">
                <a:solidFill>
                  <a:schemeClr val="dk1"/>
                </a:solidFill>
              </a:rPr>
              <a:t>12</a:t>
            </a:fld>
            <a:endParaRPr sz="1200" u="none" strike="noStrike" cap="none">
              <a:solidFill>
                <a:schemeClr val="dk1"/>
              </a:solidFill>
            </a:endParaRPr>
          </a:p>
        </p:txBody>
      </p:sp>
    </p:spTree>
    <p:extLst>
      <p:ext uri="{BB962C8B-B14F-4D97-AF65-F5344CB8AC3E}">
        <p14:creationId xmlns:p14="http://schemas.microsoft.com/office/powerpoint/2010/main" val="33316084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3. Reason for participating</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dirty="0">
                <a:solidFill>
                  <a:schemeClr val="bg1">
                    <a:lumMod val="50000"/>
                  </a:schemeClr>
                </a:solidFill>
                <a:latin typeface="Trebuchet MS"/>
                <a:ea typeface="Trebuchet MS"/>
                <a:cs typeface="Trebuchet MS"/>
                <a:sym typeface="Trebuchet MS"/>
              </a:rPr>
              <a:t>In July 2020 international there are 158 CDs with ‘hydrates’</a:t>
            </a:r>
            <a:endParaRPr lang="en-US" sz="1400" b="0" i="0" u="none" strike="noStrike" cap="none" dirty="0">
              <a:solidFill>
                <a:schemeClr val="bg1">
                  <a:lumMod val="50000"/>
                </a:schemeClr>
              </a:solidFill>
              <a:latin typeface="Trebuchet MS"/>
              <a:ea typeface="Trebuchet MS"/>
              <a:cs typeface="Trebuchet MS"/>
              <a:sym typeface="Trebuchet MS"/>
            </a:endParaRPr>
          </a:p>
          <a:p>
            <a:pPr marL="457200" marR="0" lvl="0" indent="-228600" algn="l" rtl="0">
              <a:lnSpc>
                <a:spcPct val="100000"/>
              </a:lnSpc>
              <a:spcBef>
                <a:spcPts val="0"/>
              </a:spcBef>
              <a:spcAft>
                <a:spcPts val="0"/>
              </a:spcAft>
              <a:buClr>
                <a:srgbClr val="000000"/>
              </a:buClr>
              <a:buSzPts val="1400"/>
              <a:buFont typeface="Arial"/>
              <a:buNone/>
            </a:pPr>
            <a:endParaRPr dirty="0">
              <a:latin typeface="Arial"/>
              <a:ea typeface="Arial"/>
              <a:cs typeface="Arial"/>
              <a:sym typeface="Arial"/>
            </a:endParaRPr>
          </a:p>
        </p:txBody>
      </p:sp>
      <p:sp>
        <p:nvSpPr>
          <p:cNvPr id="234" name="Google Shape;23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u="none" strike="noStrike" cap="none">
                <a:solidFill>
                  <a:schemeClr val="dk1"/>
                </a:solidFill>
              </a:rPr>
              <a:t>13</a:t>
            </a:fld>
            <a:endParaRPr sz="1200" u="none" strike="noStrike" cap="none">
              <a:solidFill>
                <a:schemeClr val="dk1"/>
              </a:solidFill>
            </a:endParaRPr>
          </a:p>
        </p:txBody>
      </p:sp>
    </p:spTree>
    <p:extLst>
      <p:ext uri="{BB962C8B-B14F-4D97-AF65-F5344CB8AC3E}">
        <p14:creationId xmlns:p14="http://schemas.microsoft.com/office/powerpoint/2010/main" val="21852534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3. Reason for participating</a:t>
            </a:r>
            <a:endParaRPr dirty="0">
              <a:latin typeface="Arial"/>
              <a:ea typeface="Arial"/>
              <a:cs typeface="Arial"/>
              <a:sym typeface="Arial"/>
            </a:endParaRPr>
          </a:p>
        </p:txBody>
      </p:sp>
      <p:sp>
        <p:nvSpPr>
          <p:cNvPr id="234" name="Google Shape;23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u="none" strike="noStrike" cap="none">
                <a:solidFill>
                  <a:schemeClr val="dk1"/>
                </a:solidFill>
              </a:rPr>
              <a:t>14</a:t>
            </a:fld>
            <a:endParaRPr sz="1200" u="none" strike="noStrike" cap="none">
              <a:solidFill>
                <a:schemeClr val="dk1"/>
              </a:solidFill>
            </a:endParaRPr>
          </a:p>
        </p:txBody>
      </p:sp>
    </p:spTree>
    <p:extLst>
      <p:ext uri="{BB962C8B-B14F-4D97-AF65-F5344CB8AC3E}">
        <p14:creationId xmlns:p14="http://schemas.microsoft.com/office/powerpoint/2010/main" val="31010704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3. Reason for participating</a:t>
            </a:r>
            <a:endParaRPr dirty="0">
              <a:latin typeface="Arial"/>
              <a:ea typeface="Arial"/>
              <a:cs typeface="Arial"/>
              <a:sym typeface="Arial"/>
            </a:endParaRPr>
          </a:p>
        </p:txBody>
      </p:sp>
      <p:sp>
        <p:nvSpPr>
          <p:cNvPr id="234" name="Google Shape;23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u="none" strike="noStrike" cap="none">
                <a:solidFill>
                  <a:schemeClr val="dk1"/>
                </a:solidFill>
              </a:rPr>
              <a:t>15</a:t>
            </a:fld>
            <a:endParaRPr sz="1200" u="none" strike="noStrike" cap="none">
              <a:solidFill>
                <a:schemeClr val="dk1"/>
              </a:solidFill>
            </a:endParaRPr>
          </a:p>
        </p:txBody>
      </p:sp>
    </p:spTree>
    <p:extLst>
      <p:ext uri="{BB962C8B-B14F-4D97-AF65-F5344CB8AC3E}">
        <p14:creationId xmlns:p14="http://schemas.microsoft.com/office/powerpoint/2010/main" val="11917333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3. Reason for participating</a:t>
            </a:r>
            <a:endParaRPr dirty="0">
              <a:latin typeface="Arial"/>
              <a:ea typeface="Arial"/>
              <a:cs typeface="Arial"/>
              <a:sym typeface="Arial"/>
            </a:endParaRPr>
          </a:p>
        </p:txBody>
      </p:sp>
      <p:sp>
        <p:nvSpPr>
          <p:cNvPr id="234" name="Google Shape;23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u="none" strike="noStrike" cap="none">
                <a:solidFill>
                  <a:schemeClr val="dk1"/>
                </a:solidFill>
              </a:rPr>
              <a:t>16</a:t>
            </a:fld>
            <a:endParaRPr sz="1200" u="none" strike="noStrike" cap="none">
              <a:solidFill>
                <a:schemeClr val="dk1"/>
              </a:solidFill>
            </a:endParaRPr>
          </a:p>
        </p:txBody>
      </p:sp>
    </p:spTree>
    <p:extLst>
      <p:ext uri="{BB962C8B-B14F-4D97-AF65-F5344CB8AC3E}">
        <p14:creationId xmlns:p14="http://schemas.microsoft.com/office/powerpoint/2010/main" val="27565948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3. Reason for participating</a:t>
            </a:r>
            <a:endParaRPr dirty="0">
              <a:latin typeface="Arial"/>
              <a:ea typeface="Arial"/>
              <a:cs typeface="Arial"/>
              <a:sym typeface="Arial"/>
            </a:endParaRPr>
          </a:p>
        </p:txBody>
      </p:sp>
      <p:sp>
        <p:nvSpPr>
          <p:cNvPr id="234" name="Google Shape;23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u="none" strike="noStrike" cap="none">
                <a:solidFill>
                  <a:schemeClr val="dk1"/>
                </a:solidFill>
              </a:rPr>
              <a:t>17</a:t>
            </a:fld>
            <a:endParaRPr sz="1200" u="none" strike="noStrike" cap="none">
              <a:solidFill>
                <a:schemeClr val="dk1"/>
              </a:solidFill>
            </a:endParaRPr>
          </a:p>
        </p:txBody>
      </p:sp>
    </p:spTree>
    <p:extLst>
      <p:ext uri="{BB962C8B-B14F-4D97-AF65-F5344CB8AC3E}">
        <p14:creationId xmlns:p14="http://schemas.microsoft.com/office/powerpoint/2010/main" val="30204939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3. Reason for participating</a:t>
            </a:r>
            <a:endParaRPr dirty="0">
              <a:latin typeface="Arial"/>
              <a:ea typeface="Arial"/>
              <a:cs typeface="Arial"/>
              <a:sym typeface="Arial"/>
            </a:endParaRPr>
          </a:p>
        </p:txBody>
      </p:sp>
      <p:sp>
        <p:nvSpPr>
          <p:cNvPr id="234" name="Google Shape;23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u="none" strike="noStrike" cap="none">
                <a:solidFill>
                  <a:schemeClr val="dk1"/>
                </a:solidFill>
              </a:rPr>
              <a:t>18</a:t>
            </a:fld>
            <a:endParaRPr sz="1200" u="none" strike="noStrike" cap="none">
              <a:solidFill>
                <a:schemeClr val="dk1"/>
              </a:solidFill>
            </a:endParaRPr>
          </a:p>
        </p:txBody>
      </p:sp>
    </p:spTree>
    <p:extLst>
      <p:ext uri="{BB962C8B-B14F-4D97-AF65-F5344CB8AC3E}">
        <p14:creationId xmlns:p14="http://schemas.microsoft.com/office/powerpoint/2010/main" val="31320434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3. Reason for participating</a:t>
            </a:r>
            <a:endParaRPr dirty="0">
              <a:latin typeface="Arial"/>
              <a:ea typeface="Arial"/>
              <a:cs typeface="Arial"/>
              <a:sym typeface="Arial"/>
            </a:endParaRPr>
          </a:p>
        </p:txBody>
      </p:sp>
      <p:sp>
        <p:nvSpPr>
          <p:cNvPr id="234" name="Google Shape;23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u="none" strike="noStrike" cap="none">
                <a:solidFill>
                  <a:schemeClr val="dk1"/>
                </a:solidFill>
              </a:rPr>
              <a:t>19</a:t>
            </a:fld>
            <a:endParaRPr sz="1200" u="none" strike="noStrike" cap="none">
              <a:solidFill>
                <a:schemeClr val="dk1"/>
              </a:solidFill>
            </a:endParaRPr>
          </a:p>
        </p:txBody>
      </p:sp>
    </p:spTree>
    <p:extLst>
      <p:ext uri="{BB962C8B-B14F-4D97-AF65-F5344CB8AC3E}">
        <p14:creationId xmlns:p14="http://schemas.microsoft.com/office/powerpoint/2010/main" val="1949832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AU" dirty="0">
                <a:latin typeface="Arial"/>
                <a:ea typeface="Arial"/>
                <a:cs typeface="Arial"/>
                <a:sym typeface="Arial"/>
              </a:rPr>
              <a:t>Presentation – “This is what we’re doing, and these are the challenges and questions we have.</a:t>
            </a:r>
            <a:endParaRPr dirty="0">
              <a:latin typeface="Arial"/>
              <a:ea typeface="Arial"/>
              <a:cs typeface="Arial"/>
              <a:sym typeface="Arial"/>
            </a:endParaRPr>
          </a:p>
        </p:txBody>
      </p:sp>
      <p:sp>
        <p:nvSpPr>
          <p:cNvPr id="147" name="Google Shape;14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00003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Molecular weight of “</a:t>
            </a:r>
            <a:r>
              <a:rPr lang="en-AU" dirty="0" err="1">
                <a:latin typeface="Arial"/>
                <a:ea typeface="Arial"/>
                <a:cs typeface="Arial"/>
                <a:sym typeface="Arial"/>
              </a:rPr>
              <a:t>Almotriptan</a:t>
            </a:r>
            <a:r>
              <a:rPr lang="en-AU" dirty="0">
                <a:latin typeface="Arial"/>
                <a:ea typeface="Arial"/>
                <a:cs typeface="Arial"/>
                <a:sym typeface="Arial"/>
              </a:rPr>
              <a:t>” is 335.465 g/mol</a:t>
            </a:r>
          </a:p>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Molecular weight of “</a:t>
            </a:r>
            <a:r>
              <a:rPr lang="en-AU" dirty="0" err="1">
                <a:latin typeface="Arial"/>
                <a:ea typeface="Arial"/>
                <a:cs typeface="Arial"/>
                <a:sym typeface="Arial"/>
              </a:rPr>
              <a:t>Almotriptan</a:t>
            </a:r>
            <a:r>
              <a:rPr lang="en-AU" dirty="0">
                <a:latin typeface="Arial"/>
                <a:ea typeface="Arial"/>
                <a:cs typeface="Arial"/>
                <a:sym typeface="Arial"/>
              </a:rPr>
              <a:t> malate” is 469.6 g/mol.</a:t>
            </a:r>
          </a:p>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So 4.5 mg of </a:t>
            </a:r>
            <a:r>
              <a:rPr lang="en-AU" dirty="0" err="1">
                <a:latin typeface="Arial"/>
                <a:ea typeface="Arial"/>
                <a:cs typeface="Arial"/>
                <a:sym typeface="Arial"/>
              </a:rPr>
              <a:t>Almotriptan</a:t>
            </a:r>
            <a:r>
              <a:rPr lang="en-AU" dirty="0">
                <a:latin typeface="Arial"/>
                <a:ea typeface="Arial"/>
                <a:cs typeface="Arial"/>
                <a:sym typeface="Arial"/>
              </a:rPr>
              <a:t> is approximately 6.25 mg of </a:t>
            </a:r>
            <a:r>
              <a:rPr lang="en-AU" dirty="0" err="1">
                <a:latin typeface="Arial"/>
                <a:ea typeface="Arial"/>
                <a:cs typeface="Arial"/>
                <a:sym typeface="Arial"/>
              </a:rPr>
              <a:t>Almotriptan</a:t>
            </a:r>
            <a:r>
              <a:rPr lang="en-AU" dirty="0">
                <a:latin typeface="Arial"/>
                <a:ea typeface="Arial"/>
                <a:cs typeface="Arial"/>
                <a:sym typeface="Arial"/>
              </a:rPr>
              <a:t> malate.</a:t>
            </a:r>
            <a:endParaRPr dirty="0">
              <a:latin typeface="Arial"/>
              <a:ea typeface="Arial"/>
              <a:cs typeface="Arial"/>
              <a:sym typeface="Arial"/>
            </a:endParaRPr>
          </a:p>
        </p:txBody>
      </p:sp>
      <p:sp>
        <p:nvSpPr>
          <p:cNvPr id="234" name="Google Shape;23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u="none" strike="noStrike" cap="none">
                <a:solidFill>
                  <a:schemeClr val="dk1"/>
                </a:solidFill>
              </a:rPr>
              <a:t>20</a:t>
            </a:fld>
            <a:endParaRPr sz="1200" u="none" strike="noStrike" cap="none">
              <a:solidFill>
                <a:schemeClr val="dk1"/>
              </a:solidFill>
            </a:endParaRPr>
          </a:p>
        </p:txBody>
      </p:sp>
    </p:spTree>
    <p:extLst>
      <p:ext uri="{BB962C8B-B14F-4D97-AF65-F5344CB8AC3E}">
        <p14:creationId xmlns:p14="http://schemas.microsoft.com/office/powerpoint/2010/main" val="3517409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3. Reason for participating</a:t>
            </a:r>
            <a:endParaRPr dirty="0">
              <a:latin typeface="Arial"/>
              <a:ea typeface="Arial"/>
              <a:cs typeface="Arial"/>
              <a:sym typeface="Arial"/>
            </a:endParaRPr>
          </a:p>
        </p:txBody>
      </p:sp>
      <p:sp>
        <p:nvSpPr>
          <p:cNvPr id="234" name="Google Shape;23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u="none" strike="noStrike" cap="none">
                <a:solidFill>
                  <a:schemeClr val="dk1"/>
                </a:solidFill>
              </a:rPr>
              <a:t>21</a:t>
            </a:fld>
            <a:endParaRPr sz="1200" u="none" strike="noStrike" cap="none">
              <a:solidFill>
                <a:schemeClr val="dk1"/>
              </a:solidFill>
            </a:endParaRPr>
          </a:p>
        </p:txBody>
      </p:sp>
    </p:spTree>
    <p:extLst>
      <p:ext uri="{BB962C8B-B14F-4D97-AF65-F5344CB8AC3E}">
        <p14:creationId xmlns:p14="http://schemas.microsoft.com/office/powerpoint/2010/main" val="28560054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3. Reason for participating</a:t>
            </a:r>
            <a:endParaRPr dirty="0">
              <a:latin typeface="Arial"/>
              <a:ea typeface="Arial"/>
              <a:cs typeface="Arial"/>
              <a:sym typeface="Arial"/>
            </a:endParaRPr>
          </a:p>
        </p:txBody>
      </p:sp>
      <p:sp>
        <p:nvSpPr>
          <p:cNvPr id="234" name="Google Shape;23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u="none" strike="noStrike" cap="none">
                <a:solidFill>
                  <a:schemeClr val="dk1"/>
                </a:solidFill>
              </a:rPr>
              <a:t>22</a:t>
            </a:fld>
            <a:endParaRPr sz="1200" u="none" strike="noStrike" cap="none">
              <a:solidFill>
                <a:schemeClr val="dk1"/>
              </a:solidFill>
            </a:endParaRPr>
          </a:p>
        </p:txBody>
      </p:sp>
    </p:spTree>
    <p:extLst>
      <p:ext uri="{BB962C8B-B14F-4D97-AF65-F5344CB8AC3E}">
        <p14:creationId xmlns:p14="http://schemas.microsoft.com/office/powerpoint/2010/main" val="10734186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3. Reason for participating</a:t>
            </a:r>
            <a:endParaRPr dirty="0">
              <a:latin typeface="Arial"/>
              <a:ea typeface="Arial"/>
              <a:cs typeface="Arial"/>
              <a:sym typeface="Arial"/>
            </a:endParaRPr>
          </a:p>
        </p:txBody>
      </p:sp>
      <p:sp>
        <p:nvSpPr>
          <p:cNvPr id="234" name="Google Shape;23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u="none" strike="noStrike" cap="none">
                <a:solidFill>
                  <a:schemeClr val="dk1"/>
                </a:solidFill>
              </a:rPr>
              <a:t>23</a:t>
            </a:fld>
            <a:endParaRPr sz="1200" u="none" strike="noStrike" cap="none">
              <a:solidFill>
                <a:schemeClr val="dk1"/>
              </a:solidFill>
            </a:endParaRPr>
          </a:p>
        </p:txBody>
      </p:sp>
    </p:spTree>
    <p:extLst>
      <p:ext uri="{BB962C8B-B14F-4D97-AF65-F5344CB8AC3E}">
        <p14:creationId xmlns:p14="http://schemas.microsoft.com/office/powerpoint/2010/main" val="27127272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3. Reason for participating</a:t>
            </a:r>
            <a:endParaRPr dirty="0">
              <a:latin typeface="Arial"/>
              <a:ea typeface="Arial"/>
              <a:cs typeface="Arial"/>
              <a:sym typeface="Arial"/>
            </a:endParaRPr>
          </a:p>
        </p:txBody>
      </p:sp>
      <p:sp>
        <p:nvSpPr>
          <p:cNvPr id="234" name="Google Shape;23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u="none" strike="noStrike" cap="none">
                <a:solidFill>
                  <a:schemeClr val="dk1"/>
                </a:solidFill>
              </a:rPr>
              <a:t>24</a:t>
            </a:fld>
            <a:endParaRPr sz="1200" u="none" strike="noStrike" cap="none">
              <a:solidFill>
                <a:schemeClr val="dk1"/>
              </a:solidFill>
            </a:endParaRPr>
          </a:p>
        </p:txBody>
      </p:sp>
    </p:spTree>
    <p:extLst>
      <p:ext uri="{BB962C8B-B14F-4D97-AF65-F5344CB8AC3E}">
        <p14:creationId xmlns:p14="http://schemas.microsoft.com/office/powerpoint/2010/main" val="3902343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3. Reason for participating</a:t>
            </a:r>
            <a:endParaRPr dirty="0">
              <a:latin typeface="Arial"/>
              <a:ea typeface="Arial"/>
              <a:cs typeface="Arial"/>
              <a:sym typeface="Arial"/>
            </a:endParaRPr>
          </a:p>
        </p:txBody>
      </p:sp>
      <p:sp>
        <p:nvSpPr>
          <p:cNvPr id="234" name="Google Shape;23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u="none" strike="noStrike" cap="none">
                <a:solidFill>
                  <a:schemeClr val="dk1"/>
                </a:solidFill>
              </a:rPr>
              <a:t>25</a:t>
            </a:fld>
            <a:endParaRPr sz="1200" u="none" strike="noStrike" cap="none">
              <a:solidFill>
                <a:schemeClr val="dk1"/>
              </a:solidFill>
            </a:endParaRPr>
          </a:p>
        </p:txBody>
      </p:sp>
    </p:spTree>
    <p:extLst>
      <p:ext uri="{BB962C8B-B14F-4D97-AF65-F5344CB8AC3E}">
        <p14:creationId xmlns:p14="http://schemas.microsoft.com/office/powerpoint/2010/main" val="18998731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3. Reason for participating</a:t>
            </a:r>
            <a:endParaRPr dirty="0">
              <a:latin typeface="Arial"/>
              <a:ea typeface="Arial"/>
              <a:cs typeface="Arial"/>
              <a:sym typeface="Arial"/>
            </a:endParaRPr>
          </a:p>
        </p:txBody>
      </p:sp>
      <p:sp>
        <p:nvSpPr>
          <p:cNvPr id="234" name="Google Shape;23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u="none" strike="noStrike" cap="none">
                <a:solidFill>
                  <a:schemeClr val="dk1"/>
                </a:solidFill>
              </a:rPr>
              <a:t>26</a:t>
            </a:fld>
            <a:endParaRPr sz="1200" u="none" strike="noStrike" cap="none">
              <a:solidFill>
                <a:schemeClr val="dk1"/>
              </a:solidFill>
            </a:endParaRPr>
          </a:p>
        </p:txBody>
      </p:sp>
    </p:spTree>
    <p:extLst>
      <p:ext uri="{BB962C8B-B14F-4D97-AF65-F5344CB8AC3E}">
        <p14:creationId xmlns:p14="http://schemas.microsoft.com/office/powerpoint/2010/main" val="14667869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800" dirty="0">
              <a:latin typeface="Arial"/>
              <a:ea typeface="Arial"/>
              <a:cs typeface="Arial"/>
              <a:sym typeface="Arial"/>
            </a:endParaRPr>
          </a:p>
        </p:txBody>
      </p:sp>
      <p:sp>
        <p:nvSpPr>
          <p:cNvPr id="150" name="Google Shape;15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673399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800" dirty="0">
              <a:latin typeface="Arial"/>
              <a:ea typeface="Arial"/>
              <a:cs typeface="Arial"/>
              <a:sym typeface="Arial"/>
            </a:endParaRPr>
          </a:p>
        </p:txBody>
      </p:sp>
      <p:sp>
        <p:nvSpPr>
          <p:cNvPr id="150" name="Google Shape;15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51025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Arial"/>
              <a:ea typeface="Arial"/>
              <a:cs typeface="Arial"/>
              <a:sym typeface="Arial"/>
            </a:endParaRPr>
          </a:p>
        </p:txBody>
      </p:sp>
      <p:sp>
        <p:nvSpPr>
          <p:cNvPr id="319" name="Google Shape;319;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41687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3. Reason for participating</a:t>
            </a:r>
            <a:endParaRPr dirty="0">
              <a:latin typeface="Arial"/>
              <a:ea typeface="Arial"/>
              <a:cs typeface="Arial"/>
              <a:sym typeface="Arial"/>
            </a:endParaRPr>
          </a:p>
        </p:txBody>
      </p:sp>
      <p:sp>
        <p:nvSpPr>
          <p:cNvPr id="234" name="Google Shape;23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u="none" strike="noStrike" cap="none">
                <a:solidFill>
                  <a:schemeClr val="dk1"/>
                </a:solidFill>
              </a:rPr>
              <a:t>3</a:t>
            </a:fld>
            <a:endParaRPr sz="1200" u="none" strike="noStrike" cap="none">
              <a:solidFill>
                <a:schemeClr val="dk1"/>
              </a:solidFill>
            </a:endParaRPr>
          </a:p>
        </p:txBody>
      </p:sp>
    </p:spTree>
    <p:extLst>
      <p:ext uri="{BB962C8B-B14F-4D97-AF65-F5344CB8AC3E}">
        <p14:creationId xmlns:p14="http://schemas.microsoft.com/office/powerpoint/2010/main" val="28454787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g7e4ca5b0a6_5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76" name="Google Shape;676;g7e4ca5b0a6_5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623565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AU" sz="1800" dirty="0">
                <a:latin typeface="Arial"/>
                <a:ea typeface="Arial"/>
                <a:cs typeface="Arial"/>
                <a:sym typeface="Arial"/>
              </a:rPr>
              <a:t>Medicinal product categorized by disposition</a:t>
            </a:r>
          </a:p>
          <a:p>
            <a:pPr marL="0" lvl="0" indent="0" algn="l" rtl="0">
              <a:lnSpc>
                <a:spcPct val="100000"/>
              </a:lnSpc>
              <a:spcBef>
                <a:spcPts val="0"/>
              </a:spcBef>
              <a:spcAft>
                <a:spcPts val="0"/>
              </a:spcAft>
              <a:buSzPts val="1400"/>
              <a:buNone/>
            </a:pPr>
            <a:r>
              <a:rPr lang="en-AU" sz="1800" dirty="0">
                <a:latin typeface="Arial"/>
                <a:ea typeface="Arial"/>
                <a:cs typeface="Arial"/>
                <a:sym typeface="Arial"/>
              </a:rPr>
              <a:t>Medicinal product categorized by structure</a:t>
            </a:r>
          </a:p>
          <a:p>
            <a:pPr marL="0" lvl="0" indent="0" algn="l" rtl="0">
              <a:lnSpc>
                <a:spcPct val="100000"/>
              </a:lnSpc>
              <a:spcBef>
                <a:spcPts val="0"/>
              </a:spcBef>
              <a:spcAft>
                <a:spcPts val="0"/>
              </a:spcAft>
              <a:buSzPts val="1400"/>
              <a:buNone/>
            </a:pPr>
            <a:r>
              <a:rPr lang="en-AU" sz="1800" dirty="0">
                <a:latin typeface="Arial"/>
                <a:ea typeface="Arial"/>
                <a:cs typeface="Arial"/>
                <a:sym typeface="Arial"/>
              </a:rPr>
              <a:t>Medicinal product categorized by therapeutic role</a:t>
            </a:r>
            <a:endParaRPr sz="1800" dirty="0">
              <a:latin typeface="Arial"/>
              <a:ea typeface="Arial"/>
              <a:cs typeface="Arial"/>
              <a:sym typeface="Arial"/>
            </a:endParaRPr>
          </a:p>
        </p:txBody>
      </p:sp>
      <p:sp>
        <p:nvSpPr>
          <p:cNvPr id="150" name="Google Shape;15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629921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3" name="Google Shape;273;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274" name="Google Shape;274;p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extLst>
      <p:ext uri="{BB962C8B-B14F-4D97-AF65-F5344CB8AC3E}">
        <p14:creationId xmlns:p14="http://schemas.microsoft.com/office/powerpoint/2010/main" val="16018161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800" dirty="0">
              <a:latin typeface="Arial"/>
              <a:ea typeface="Arial"/>
              <a:cs typeface="Arial"/>
              <a:sym typeface="Arial"/>
            </a:endParaRPr>
          </a:p>
        </p:txBody>
      </p:sp>
      <p:sp>
        <p:nvSpPr>
          <p:cNvPr id="150" name="Google Shape;15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721107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3. Reason for participating</a:t>
            </a:r>
            <a:endParaRPr dirty="0">
              <a:latin typeface="Arial"/>
              <a:ea typeface="Arial"/>
              <a:cs typeface="Arial"/>
              <a:sym typeface="Arial"/>
            </a:endParaRPr>
          </a:p>
        </p:txBody>
      </p:sp>
      <p:sp>
        <p:nvSpPr>
          <p:cNvPr id="234" name="Google Shape;23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u="none" strike="noStrike" cap="none">
                <a:solidFill>
                  <a:schemeClr val="dk1"/>
                </a:solidFill>
              </a:rPr>
              <a:t>7</a:t>
            </a:fld>
            <a:endParaRPr sz="1200" u="none" strike="noStrike" cap="none">
              <a:solidFill>
                <a:schemeClr val="dk1"/>
              </a:solidFill>
            </a:endParaRPr>
          </a:p>
        </p:txBody>
      </p:sp>
    </p:spTree>
    <p:extLst>
      <p:ext uri="{BB962C8B-B14F-4D97-AF65-F5344CB8AC3E}">
        <p14:creationId xmlns:p14="http://schemas.microsoft.com/office/powerpoint/2010/main" val="8944835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800" dirty="0">
              <a:latin typeface="Arial"/>
              <a:ea typeface="Arial"/>
              <a:cs typeface="Arial"/>
              <a:sym typeface="Arial"/>
            </a:endParaRPr>
          </a:p>
        </p:txBody>
      </p:sp>
      <p:sp>
        <p:nvSpPr>
          <p:cNvPr id="150" name="Google Shape;15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172820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AU" dirty="0">
                <a:latin typeface="Arial"/>
                <a:ea typeface="Arial"/>
                <a:cs typeface="Arial"/>
                <a:sym typeface="Arial"/>
              </a:rPr>
              <a:t>3. Reason for participating</a:t>
            </a:r>
            <a:endParaRPr dirty="0">
              <a:latin typeface="Arial"/>
              <a:ea typeface="Arial"/>
              <a:cs typeface="Arial"/>
              <a:sym typeface="Arial"/>
            </a:endParaRPr>
          </a:p>
        </p:txBody>
      </p:sp>
      <p:sp>
        <p:nvSpPr>
          <p:cNvPr id="234" name="Google Shape;23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u="none" strike="noStrike" cap="none">
                <a:solidFill>
                  <a:schemeClr val="dk1"/>
                </a:solidFill>
              </a:rPr>
              <a:t>9</a:t>
            </a:fld>
            <a:endParaRPr sz="1200" u="none" strike="noStrike" cap="none">
              <a:solidFill>
                <a:schemeClr val="dk1"/>
              </a:solidFill>
            </a:endParaRPr>
          </a:p>
        </p:txBody>
      </p:sp>
    </p:spTree>
    <p:extLst>
      <p:ext uri="{BB962C8B-B14F-4D97-AF65-F5344CB8AC3E}">
        <p14:creationId xmlns:p14="http://schemas.microsoft.com/office/powerpoint/2010/main" val="566519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6645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49"/>
        <p:cNvGrpSpPr/>
        <p:nvPr/>
      </p:nvGrpSpPr>
      <p:grpSpPr>
        <a:xfrm>
          <a:off x="0" y="0"/>
          <a:ext cx="0" cy="0"/>
          <a:chOff x="0" y="0"/>
          <a:chExt cx="0" cy="0"/>
        </a:xfrm>
      </p:grpSpPr>
      <p:sp>
        <p:nvSpPr>
          <p:cNvPr id="50" name="Google Shape;50;p24"/>
          <p:cNvSpPr>
            <a:spLocks noGrp="1"/>
          </p:cNvSpPr>
          <p:nvPr>
            <p:ph type="pic" idx="2"/>
          </p:nvPr>
        </p:nvSpPr>
        <p:spPr>
          <a:xfrm>
            <a:off x="0" y="0"/>
            <a:ext cx="12192000" cy="6858000"/>
          </a:xfrm>
          <a:prstGeom prst="rect">
            <a:avLst/>
          </a:prstGeom>
          <a:solidFill>
            <a:srgbClr val="D8DA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1000"/>
              <a:buFont typeface="Arial"/>
              <a:buChar char="•"/>
              <a:defRPr sz="1000" b="0" i="0" u="none" strike="noStrike" cap="none">
                <a:solidFill>
                  <a:schemeClr val="dk1"/>
                </a:solidFill>
                <a:latin typeface="Trebuchet MS"/>
                <a:ea typeface="Trebuchet MS"/>
                <a:cs typeface="Trebuchet MS"/>
                <a:sym typeface="Trebuchet MS"/>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Roboto"/>
                <a:ea typeface="Roboto"/>
                <a:cs typeface="Roboto"/>
                <a:sym typeface="Roboto"/>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Roboto"/>
                <a:ea typeface="Roboto"/>
                <a:cs typeface="Roboto"/>
                <a:sym typeface="Roboto"/>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endParaRPr/>
          </a:p>
        </p:txBody>
      </p:sp>
      <p:sp>
        <p:nvSpPr>
          <p:cNvPr id="51" name="Google Shape;51;p24"/>
          <p:cNvSpPr txBox="1">
            <a:spLocks noGrp="1"/>
          </p:cNvSpPr>
          <p:nvPr>
            <p:ph type="title"/>
          </p:nvPr>
        </p:nvSpPr>
        <p:spPr>
          <a:xfrm>
            <a:off x="3253644" y="1721347"/>
            <a:ext cx="5684712" cy="1995938"/>
          </a:xfrm>
          <a:prstGeom prst="rect">
            <a:avLst/>
          </a:prstGeom>
          <a:noFill/>
          <a:ln>
            <a:noFill/>
          </a:ln>
        </p:spPr>
        <p:txBody>
          <a:bodyPr spcFirstLastPara="1" wrap="square" lIns="91425" tIns="45700" rIns="91425" bIns="45700" anchor="ctr" anchorCtr="0">
            <a:noAutofit/>
          </a:bodyPr>
          <a:lstStyle>
            <a:lvl1pPr marR="0" lvl="0" algn="ctr" rtl="0">
              <a:lnSpc>
                <a:spcPct val="90000"/>
              </a:lnSpc>
              <a:spcBef>
                <a:spcPts val="0"/>
              </a:spcBef>
              <a:spcAft>
                <a:spcPts val="0"/>
              </a:spcAft>
              <a:buClr>
                <a:schemeClr val="lt2"/>
              </a:buClr>
              <a:buSzPts val="6000"/>
              <a:buFont typeface="Trebuchet MS"/>
              <a:buNone/>
              <a:defRPr sz="6000" b="1" i="1" u="none" strike="noStrike" cap="none">
                <a:solidFill>
                  <a:schemeClr val="lt2"/>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2pPr>
            <a:lvl3pPr marR="0" lvl="2"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3pPr>
            <a:lvl4pPr marR="0" lvl="3"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4pPr>
            <a:lvl5pPr marR="0" lvl="4"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5pPr>
            <a:lvl6pPr marR="0" lvl="5"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6pPr>
            <a:lvl7pPr marR="0" lvl="6"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7pPr>
            <a:lvl8pPr marR="0" lvl="7"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8pPr>
            <a:lvl9pPr marR="0" lvl="8"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9pPr>
          </a:lstStyle>
          <a:p>
            <a:endParaRPr/>
          </a:p>
        </p:txBody>
      </p:sp>
    </p:spTree>
    <p:extLst>
      <p:ext uri="{BB962C8B-B14F-4D97-AF65-F5344CB8AC3E}">
        <p14:creationId xmlns:p14="http://schemas.microsoft.com/office/powerpoint/2010/main" val="1139642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reserve="1">
  <p:cSld name="1_Generic Text">
    <p:spTree>
      <p:nvGrpSpPr>
        <p:cNvPr id="1" name="Shape 14"/>
        <p:cNvGrpSpPr/>
        <p:nvPr/>
      </p:nvGrpSpPr>
      <p:grpSpPr>
        <a:xfrm>
          <a:off x="0" y="0"/>
          <a:ext cx="0" cy="0"/>
          <a:chOff x="0" y="0"/>
          <a:chExt cx="0" cy="0"/>
        </a:xfrm>
      </p:grpSpPr>
      <p:sp>
        <p:nvSpPr>
          <p:cNvPr id="15" name="Google Shape;15;p36"/>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6" name="Google Shape;16;p36"/>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
        <p:nvSpPr>
          <p:cNvPr id="2" name="Rectangle 1">
            <a:extLst>
              <a:ext uri="{FF2B5EF4-FFF2-40B4-BE49-F238E27FC236}">
                <a16:creationId xmlns:a16="http://schemas.microsoft.com/office/drawing/2014/main" id="{BFE19C4A-AB77-2B4B-AFC7-4C1657C951C8}"/>
              </a:ext>
            </a:extLst>
          </p:cNvPr>
          <p:cNvSpPr/>
          <p:nvPr userDrawn="1"/>
        </p:nvSpPr>
        <p:spPr>
          <a:xfrm>
            <a:off x="11430000" y="1003300"/>
            <a:ext cx="762000" cy="2628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1371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Generic Text">
  <p:cSld name="1_Generic Text">
    <p:spTree>
      <p:nvGrpSpPr>
        <p:cNvPr id="1" name="Shape 17"/>
        <p:cNvGrpSpPr/>
        <p:nvPr/>
      </p:nvGrpSpPr>
      <p:grpSpPr>
        <a:xfrm>
          <a:off x="0" y="0"/>
          <a:ext cx="0" cy="0"/>
          <a:chOff x="0" y="0"/>
          <a:chExt cx="0" cy="0"/>
        </a:xfrm>
      </p:grpSpPr>
      <p:sp>
        <p:nvSpPr>
          <p:cNvPr id="18" name="Google Shape;18;g7ecf017965_0_138"/>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9" name="Google Shape;19;g7ecf017965_0_138"/>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US" sz="1400" b="1" i="1" u="none" strike="noStrike" cap="none">
                <a:solidFill>
                  <a:schemeClr val="dk2"/>
                </a:solidFill>
                <a:latin typeface="Trebuchet MS"/>
                <a:ea typeface="Trebuchet MS"/>
                <a:cs typeface="Trebuchet MS"/>
                <a:sym typeface="Trebuchet MS"/>
              </a:rPr>
              <a:t>‹#›</a:t>
            </a:fld>
            <a:endParaRPr sz="1400" b="1" i="1" u="none" strike="noStrike" cap="none">
              <a:solidFill>
                <a:schemeClr val="dk2"/>
              </a:solidFill>
              <a:latin typeface="Trebuchet MS"/>
              <a:ea typeface="Trebuchet MS"/>
              <a:cs typeface="Trebuchet MS"/>
              <a:sym typeface="Trebuchet MS"/>
            </a:endParaRPr>
          </a:p>
        </p:txBody>
      </p:sp>
      <p:pic>
        <p:nvPicPr>
          <p:cNvPr id="20" name="Google Shape;20;g7ecf017965_0_138"/>
          <p:cNvPicPr preferRelativeResize="0"/>
          <p:nvPr/>
        </p:nvPicPr>
        <p:blipFill rotWithShape="1">
          <a:blip r:embed="rId2">
            <a:alphaModFix amt="5000"/>
          </a:blip>
          <a:srcRect/>
          <a:stretch/>
        </p:blipFill>
        <p:spPr>
          <a:xfrm>
            <a:off x="104350" y="3558340"/>
            <a:ext cx="11257477" cy="3124085"/>
          </a:xfrm>
          <a:prstGeom prst="rect">
            <a:avLst/>
          </a:prstGeom>
          <a:noFill/>
          <a:ln>
            <a:noFill/>
          </a:ln>
        </p:spPr>
      </p:pic>
      <p:sp>
        <p:nvSpPr>
          <p:cNvPr id="21" name="Google Shape;21;g7ecf017965_0_138"/>
          <p:cNvSpPr>
            <a:spLocks noGrp="1"/>
          </p:cNvSpPr>
          <p:nvPr>
            <p:ph type="pic" idx="2"/>
          </p:nvPr>
        </p:nvSpPr>
        <p:spPr>
          <a:xfrm>
            <a:off x="0" y="0"/>
            <a:ext cx="11080750" cy="6858000"/>
          </a:xfrm>
          <a:prstGeom prst="rect">
            <a:avLst/>
          </a:prstGeom>
          <a:solidFill>
            <a:schemeClr val="lt2"/>
          </a:solid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1pPr>
            <a:lvl2pPr marR="0" lvl="1"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2pPr>
            <a:lvl3pPr marR="0" lvl="2"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3pPr>
            <a:lvl4pPr marR="0" lvl="3"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4pPr>
            <a:lvl5pPr marR="0" lvl="4"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5pPr>
            <a:lvl6pPr marR="0" lvl="5"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6pPr>
            <a:lvl7pPr marR="0" lvl="6"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7pPr>
            <a:lvl8pPr marR="0" lvl="7"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8pPr>
            <a:lvl9pPr marR="0" lvl="8" algn="l" rtl="0">
              <a:lnSpc>
                <a:spcPct val="115000"/>
              </a:lnSpc>
              <a:spcBef>
                <a:spcPts val="1000"/>
              </a:spcBef>
              <a:spcAft>
                <a:spcPts val="100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9pPr>
          </a:lstStyle>
          <a:p>
            <a:endParaRPr/>
          </a:p>
        </p:txBody>
      </p:sp>
    </p:spTree>
    <p:extLst>
      <p:ext uri="{BB962C8B-B14F-4D97-AF65-F5344CB8AC3E}">
        <p14:creationId xmlns:p14="http://schemas.microsoft.com/office/powerpoint/2010/main" val="4101509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22"/>
        <p:cNvGrpSpPr/>
        <p:nvPr/>
      </p:nvGrpSpPr>
      <p:grpSpPr>
        <a:xfrm>
          <a:off x="0" y="0"/>
          <a:ext cx="0" cy="0"/>
          <a:chOff x="0" y="0"/>
          <a:chExt cx="0" cy="0"/>
        </a:xfrm>
      </p:grpSpPr>
      <p:sp>
        <p:nvSpPr>
          <p:cNvPr id="23" name="Google Shape;23;p37"/>
          <p:cNvSpPr>
            <a:spLocks noGrp="1"/>
          </p:cNvSpPr>
          <p:nvPr>
            <p:ph type="pic" idx="2"/>
          </p:nvPr>
        </p:nvSpPr>
        <p:spPr>
          <a:xfrm>
            <a:off x="7652508" y="0"/>
            <a:ext cx="4072508" cy="6858000"/>
          </a:xfrm>
          <a:prstGeom prst="rect">
            <a:avLst/>
          </a:prstGeom>
          <a:noFill/>
          <a:ln>
            <a:noFill/>
          </a:ln>
        </p:spPr>
        <p:txBody>
          <a:bodyPr spcFirstLastPara="1" wrap="square" lIns="91425" tIns="91425" rIns="91425" bIns="91425" anchor="t" anchorCtr="0">
            <a:noAutofit/>
          </a:bodyPr>
          <a:lstStyle>
            <a:lvl1pPr marR="0" lvl="0" algn="l" rtl="0">
              <a:lnSpc>
                <a:spcPct val="90000"/>
              </a:lnSpc>
              <a:spcBef>
                <a:spcPts val="998"/>
              </a:spcBef>
              <a:spcAft>
                <a:spcPts val="0"/>
              </a:spcAft>
              <a:buClr>
                <a:schemeClr val="dk1"/>
              </a:buClr>
              <a:buSzPts val="1400"/>
              <a:buFont typeface="Arial"/>
              <a:buChar char="•"/>
              <a:defRPr sz="1200" b="0" i="0" u="none" strike="noStrike" cap="none">
                <a:solidFill>
                  <a:schemeClr val="dk1"/>
                </a:solidFill>
                <a:latin typeface="Trebuchet MS"/>
                <a:ea typeface="Trebuchet MS"/>
                <a:cs typeface="Trebuchet MS"/>
                <a:sym typeface="Trebuchet MS"/>
              </a:defRPr>
            </a:lvl1pPr>
            <a:lvl2pPr marR="0" lvl="1" algn="l" rtl="0">
              <a:lnSpc>
                <a:spcPct val="90000"/>
              </a:lnSpc>
              <a:spcBef>
                <a:spcPts val="499"/>
              </a:spcBef>
              <a:spcAft>
                <a:spcPts val="0"/>
              </a:spcAft>
              <a:buClr>
                <a:schemeClr val="dk1"/>
              </a:buClr>
              <a:buSzPts val="2400"/>
              <a:buFont typeface="Arial"/>
              <a:buChar char="•"/>
              <a:defRPr sz="2396" b="0" i="0" u="none" strike="noStrike" cap="none">
                <a:solidFill>
                  <a:schemeClr val="dk1"/>
                </a:solidFill>
                <a:latin typeface="Calibri"/>
                <a:ea typeface="Calibri"/>
                <a:cs typeface="Calibri"/>
                <a:sym typeface="Calibri"/>
              </a:defRPr>
            </a:lvl2pPr>
            <a:lvl3pPr marR="0" lvl="2" algn="l" rtl="0">
              <a:lnSpc>
                <a:spcPct val="90000"/>
              </a:lnSpc>
              <a:spcBef>
                <a:spcPts val="499"/>
              </a:spcBef>
              <a:spcAft>
                <a:spcPts val="0"/>
              </a:spcAft>
              <a:buClr>
                <a:schemeClr val="dk1"/>
              </a:buClr>
              <a:buSzPts val="2000"/>
              <a:buFont typeface="Arial"/>
              <a:buChar char="•"/>
              <a:defRPr sz="1995" b="0" i="0" u="none" strike="noStrike" cap="none">
                <a:solidFill>
                  <a:schemeClr val="dk1"/>
                </a:solidFill>
                <a:latin typeface="Calibri"/>
                <a:ea typeface="Calibri"/>
                <a:cs typeface="Calibri"/>
                <a:sym typeface="Calibri"/>
              </a:defRPr>
            </a:lvl3pPr>
            <a:lvl4pPr marR="0" lvl="3"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4pPr>
            <a:lvl5pPr marR="0" lvl="4"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5pPr>
            <a:lvl6pPr marR="0" lvl="5"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6pPr>
            <a:lvl7pPr marR="0" lvl="6"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7pPr>
            <a:lvl8pPr marR="0" lvl="7"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8pPr>
            <a:lvl9pPr marR="0" lvl="8"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9pPr>
          </a:lstStyle>
          <a:p>
            <a:endParaRPr/>
          </a:p>
        </p:txBody>
      </p:sp>
      <p:sp>
        <p:nvSpPr>
          <p:cNvPr id="24" name="Google Shape;24;p37"/>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25" name="Google Shape;25;p37"/>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Tree>
    <p:extLst>
      <p:ext uri="{BB962C8B-B14F-4D97-AF65-F5344CB8AC3E}">
        <p14:creationId xmlns:p14="http://schemas.microsoft.com/office/powerpoint/2010/main" val="2710977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4_Custom Layout">
  <p:cSld name="14_Custom Layout">
    <p:spTree>
      <p:nvGrpSpPr>
        <p:cNvPr id="1" name="Shape 46"/>
        <p:cNvGrpSpPr/>
        <p:nvPr/>
      </p:nvGrpSpPr>
      <p:grpSpPr>
        <a:xfrm>
          <a:off x="0" y="0"/>
          <a:ext cx="0" cy="0"/>
          <a:chOff x="0" y="0"/>
          <a:chExt cx="0" cy="0"/>
        </a:xfrm>
      </p:grpSpPr>
      <p:sp>
        <p:nvSpPr>
          <p:cNvPr id="47" name="Google Shape;47;p41"/>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48" name="Google Shape;48;p41"/>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Tree>
    <p:extLst>
      <p:ext uri="{BB962C8B-B14F-4D97-AF65-F5344CB8AC3E}">
        <p14:creationId xmlns:p14="http://schemas.microsoft.com/office/powerpoint/2010/main" val="1968615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3_Title Slide">
  <p:cSld name="13_Title Slide">
    <p:spTree>
      <p:nvGrpSpPr>
        <p:cNvPr id="1" name="Shape 56"/>
        <p:cNvGrpSpPr/>
        <p:nvPr/>
      </p:nvGrpSpPr>
      <p:grpSpPr>
        <a:xfrm>
          <a:off x="0" y="0"/>
          <a:ext cx="0" cy="0"/>
          <a:chOff x="0" y="0"/>
          <a:chExt cx="0" cy="0"/>
        </a:xfrm>
      </p:grpSpPr>
      <p:sp>
        <p:nvSpPr>
          <p:cNvPr id="57" name="Google Shape;57;p43"/>
          <p:cNvSpPr>
            <a:spLocks noGrp="1"/>
          </p:cNvSpPr>
          <p:nvPr>
            <p:ph type="pic" idx="2"/>
          </p:nvPr>
        </p:nvSpPr>
        <p:spPr>
          <a:xfrm>
            <a:off x="0" y="0"/>
            <a:ext cx="6096000" cy="6858000"/>
          </a:xfrm>
          <a:prstGeom prst="rect">
            <a:avLst/>
          </a:prstGeom>
          <a:solidFill>
            <a:schemeClr val="lt2"/>
          </a:solid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1pPr>
            <a:lvl2pPr marR="0" lvl="1"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2pPr>
            <a:lvl3pPr marR="0" lvl="2"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3pPr>
            <a:lvl4pPr marR="0" lvl="3"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4pPr>
            <a:lvl5pPr marR="0" lvl="4"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5pPr>
            <a:lvl6pPr marR="0" lvl="5"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6pPr>
            <a:lvl7pPr marR="0" lvl="6"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7pPr>
            <a:lvl8pPr marR="0" lvl="7"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8pPr>
            <a:lvl9pPr marR="0" lvl="8" algn="l" rtl="0">
              <a:lnSpc>
                <a:spcPct val="115000"/>
              </a:lnSpc>
              <a:spcBef>
                <a:spcPts val="1000"/>
              </a:spcBef>
              <a:spcAft>
                <a:spcPts val="100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9pPr>
          </a:lstStyle>
          <a:p>
            <a:endParaRPr/>
          </a:p>
        </p:txBody>
      </p:sp>
      <p:pic>
        <p:nvPicPr>
          <p:cNvPr id="58" name="Google Shape;58;p43"/>
          <p:cNvPicPr preferRelativeResize="0"/>
          <p:nvPr/>
        </p:nvPicPr>
        <p:blipFill rotWithShape="1">
          <a:blip r:embed="rId2">
            <a:alphaModFix amt="10000"/>
          </a:blip>
          <a:srcRect/>
          <a:stretch/>
        </p:blipFill>
        <p:spPr>
          <a:xfrm>
            <a:off x="0" y="0"/>
            <a:ext cx="814624" cy="6858000"/>
          </a:xfrm>
          <a:prstGeom prst="rect">
            <a:avLst/>
          </a:prstGeom>
          <a:noFill/>
          <a:ln>
            <a:noFill/>
          </a:ln>
        </p:spPr>
      </p:pic>
      <p:sp>
        <p:nvSpPr>
          <p:cNvPr id="59" name="Google Shape;59;p43"/>
          <p:cNvSpPr txBox="1"/>
          <p:nvPr/>
        </p:nvSpPr>
        <p:spPr>
          <a:xfrm>
            <a:off x="26612" y="6436200"/>
            <a:ext cx="416448"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Tree>
    <p:extLst>
      <p:ext uri="{BB962C8B-B14F-4D97-AF65-F5344CB8AC3E}">
        <p14:creationId xmlns:p14="http://schemas.microsoft.com/office/powerpoint/2010/main" val="252279509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0FF902-DDB7-9D45-99EB-619F5C22CB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B681A58-5441-2B47-9786-835DDE2951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Google Shape;11;p23">
            <a:extLst>
              <a:ext uri="{FF2B5EF4-FFF2-40B4-BE49-F238E27FC236}">
                <a16:creationId xmlns:a16="http://schemas.microsoft.com/office/drawing/2014/main" id="{D189BA68-A33F-5549-A41B-6B8C287667E6}"/>
              </a:ext>
            </a:extLst>
          </p:cNvPr>
          <p:cNvSpPr txBox="1"/>
          <p:nvPr userDrawn="1"/>
        </p:nvSpPr>
        <p:spPr>
          <a:xfrm rot="-5400000">
            <a:off x="10052818" y="4902501"/>
            <a:ext cx="3134700" cy="2615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1100" b="0" i="0" u="none" strike="noStrike" cap="none">
                <a:solidFill>
                  <a:srgbClr val="434A55"/>
                </a:solidFill>
                <a:latin typeface="Trebuchet MS"/>
                <a:ea typeface="Trebuchet MS"/>
                <a:cs typeface="Trebuchet MS"/>
                <a:sym typeface="Trebuchet MS"/>
              </a:rPr>
              <a:t>SNOMED International: Delivering SNOMED CT</a:t>
            </a:r>
            <a:endParaRPr sz="1100" b="0" i="0" u="none" strike="noStrike" cap="none">
              <a:solidFill>
                <a:srgbClr val="434A55"/>
              </a:solidFill>
              <a:latin typeface="Trebuchet MS"/>
              <a:ea typeface="Trebuchet MS"/>
              <a:cs typeface="Trebuchet MS"/>
              <a:sym typeface="Trebuchet MS"/>
            </a:endParaRPr>
          </a:p>
        </p:txBody>
      </p:sp>
      <p:sp>
        <p:nvSpPr>
          <p:cNvPr id="8" name="Google Shape;12;p23">
            <a:extLst>
              <a:ext uri="{FF2B5EF4-FFF2-40B4-BE49-F238E27FC236}">
                <a16:creationId xmlns:a16="http://schemas.microsoft.com/office/drawing/2014/main" id="{9DE9F72E-A675-1945-910D-B3D5BB1CC3FD}"/>
              </a:ext>
            </a:extLst>
          </p:cNvPr>
          <p:cNvSpPr/>
          <p:nvPr userDrawn="1"/>
        </p:nvSpPr>
        <p:spPr>
          <a:xfrm>
            <a:off x="11609968" y="1140325"/>
            <a:ext cx="20400" cy="2455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pic>
        <p:nvPicPr>
          <p:cNvPr id="9" name="Google Shape;13;p23">
            <a:extLst>
              <a:ext uri="{FF2B5EF4-FFF2-40B4-BE49-F238E27FC236}">
                <a16:creationId xmlns:a16="http://schemas.microsoft.com/office/drawing/2014/main" id="{201A53F2-7F1C-F94C-A7C4-9FDF9C3A470C}"/>
              </a:ext>
            </a:extLst>
          </p:cNvPr>
          <p:cNvPicPr preferRelativeResize="0"/>
          <p:nvPr userDrawn="1"/>
        </p:nvPicPr>
        <p:blipFill rotWithShape="1">
          <a:blip r:embed="rId9">
            <a:alphaModFix/>
          </a:blip>
          <a:srcRect/>
          <a:stretch/>
        </p:blipFill>
        <p:spPr>
          <a:xfrm>
            <a:off x="11251374" y="193798"/>
            <a:ext cx="737589" cy="747834"/>
          </a:xfrm>
          <a:prstGeom prst="rect">
            <a:avLst/>
          </a:prstGeom>
          <a:noFill/>
          <a:ln>
            <a:noFill/>
          </a:ln>
        </p:spPr>
      </p:pic>
    </p:spTree>
    <p:extLst>
      <p:ext uri="{BB962C8B-B14F-4D97-AF65-F5344CB8AC3E}">
        <p14:creationId xmlns:p14="http://schemas.microsoft.com/office/powerpoint/2010/main" val="4289746416"/>
      </p:ext>
    </p:extLst>
  </p:cSld>
  <p:clrMap bg1="lt1" tx1="dk1" bg2="lt2" tx2="dk2" accent1="accent1" accent2="accent2" accent3="accent3" accent4="accent4" accent5="accent5" accent6="accent6" hlink="hlink" folHlink="folHlink"/>
  <p:sldLayoutIdLst>
    <p:sldLayoutId id="2147483655" r:id="rId1"/>
    <p:sldLayoutId id="2147483660" r:id="rId2"/>
    <p:sldLayoutId id="2147483679" r:id="rId3"/>
    <p:sldLayoutId id="2147483662" r:id="rId4"/>
    <p:sldLayoutId id="2147483663" r:id="rId5"/>
    <p:sldLayoutId id="2147483667" r:id="rId6"/>
    <p:sldLayoutId id="2147483668"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hyperlink" Target="http://snomed.org/deusg" TargetMode="External"/><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15.jp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0.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hyperlink" Target="http://snomed.org/deusg" TargetMode="Externa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pic>
        <p:nvPicPr>
          <p:cNvPr id="138" name="Google Shape;138;p27"/>
          <p:cNvPicPr preferRelativeResize="0"/>
          <p:nvPr/>
        </p:nvPicPr>
        <p:blipFill rotWithShape="1">
          <a:blip r:embed="rId3">
            <a:alphaModFix/>
          </a:blip>
          <a:srcRect/>
          <a:stretch/>
        </p:blipFill>
        <p:spPr>
          <a:xfrm>
            <a:off x="4950" y="0"/>
            <a:ext cx="12192001" cy="6858000"/>
          </a:xfrm>
          <a:prstGeom prst="rect">
            <a:avLst/>
          </a:prstGeom>
          <a:noFill/>
          <a:ln>
            <a:noFill/>
          </a:ln>
        </p:spPr>
      </p:pic>
      <p:sp>
        <p:nvSpPr>
          <p:cNvPr id="139" name="Google Shape;139;p27"/>
          <p:cNvSpPr/>
          <p:nvPr/>
        </p:nvSpPr>
        <p:spPr>
          <a:xfrm>
            <a:off x="0" y="0"/>
            <a:ext cx="12201900" cy="6858000"/>
          </a:xfrm>
          <a:prstGeom prst="rect">
            <a:avLst/>
          </a:prstGeom>
          <a:solidFill>
            <a:srgbClr val="1DA8DE">
              <a:alpha val="7692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Trebuchet MS"/>
              <a:ea typeface="Trebuchet MS"/>
              <a:cs typeface="Trebuchet MS"/>
              <a:sym typeface="Trebuchet MS"/>
            </a:endParaRPr>
          </a:p>
        </p:txBody>
      </p:sp>
      <p:sp>
        <p:nvSpPr>
          <p:cNvPr id="140" name="Google Shape;140;p27"/>
          <p:cNvSpPr txBox="1">
            <a:spLocks noGrp="1"/>
          </p:cNvSpPr>
          <p:nvPr>
            <p:ph type="title"/>
          </p:nvPr>
        </p:nvSpPr>
        <p:spPr>
          <a:xfrm>
            <a:off x="574800" y="1910150"/>
            <a:ext cx="11052300" cy="2095500"/>
          </a:xfrm>
          <a:prstGeom prst="rect">
            <a:avLst/>
          </a:prstGeom>
          <a:noFill/>
          <a:ln w="9525" cap="flat" cmpd="sng">
            <a:solidFill>
              <a:schemeClr val="lt1"/>
            </a:solidFill>
            <a:prstDash val="solid"/>
            <a:round/>
            <a:headEnd type="none" w="sm" len="sm"/>
            <a:tailEnd type="none" w="sm" len="sm"/>
          </a:ln>
        </p:spPr>
        <p:txBody>
          <a:bodyPr spcFirstLastPara="1" wrap="square" lIns="216000" tIns="216000" rIns="216000" bIns="45700" anchor="ctr" anchorCtr="0">
            <a:noAutofit/>
          </a:bodyPr>
          <a:lstStyle/>
          <a:p>
            <a:pPr marL="0" lvl="0" indent="0" algn="ctr" rtl="0">
              <a:lnSpc>
                <a:spcPct val="100000"/>
              </a:lnSpc>
              <a:spcBef>
                <a:spcPts val="0"/>
              </a:spcBef>
              <a:spcAft>
                <a:spcPts val="0"/>
              </a:spcAft>
              <a:buClr>
                <a:schemeClr val="lt1"/>
              </a:buClr>
              <a:buSzPts val="6000"/>
              <a:buFont typeface="Helvetica Neue"/>
              <a:buNone/>
            </a:pPr>
            <a:r>
              <a:rPr lang="en-US" sz="5400" b="0" i="0" dirty="0">
                <a:solidFill>
                  <a:schemeClr val="lt1"/>
                </a:solidFill>
              </a:rPr>
              <a:t>SNOMED CT Drug Extension</a:t>
            </a:r>
            <a:br>
              <a:rPr lang="en-US" sz="5400" b="0" i="0" dirty="0">
                <a:solidFill>
                  <a:schemeClr val="lt1"/>
                </a:solidFill>
              </a:rPr>
            </a:br>
            <a:r>
              <a:rPr lang="en-US" sz="5400" b="0" i="0" dirty="0">
                <a:solidFill>
                  <a:schemeClr val="lt1"/>
                </a:solidFill>
              </a:rPr>
              <a:t>User Support Group</a:t>
            </a:r>
            <a:endParaRPr sz="5400" b="0" i="0" dirty="0">
              <a:solidFill>
                <a:schemeClr val="lt1"/>
              </a:solidFill>
            </a:endParaRPr>
          </a:p>
        </p:txBody>
      </p:sp>
      <p:sp>
        <p:nvSpPr>
          <p:cNvPr id="141" name="Google Shape;141;p27"/>
          <p:cNvSpPr txBox="1"/>
          <p:nvPr/>
        </p:nvSpPr>
        <p:spPr>
          <a:xfrm>
            <a:off x="3005700" y="5277436"/>
            <a:ext cx="6190500" cy="415500"/>
          </a:xfrm>
          <a:prstGeom prst="rect">
            <a:avLst/>
          </a:prstGeom>
          <a:noFill/>
          <a:ln>
            <a:noFill/>
          </a:ln>
        </p:spPr>
        <p:txBody>
          <a:bodyPr spcFirstLastPara="1" wrap="square" lIns="91425" tIns="45700" rIns="91425" bIns="45700" anchor="t" anchorCtr="0">
            <a:noAutofit/>
          </a:bodyPr>
          <a:lstStyle/>
          <a:p>
            <a:pPr marL="0" marR="0" lvl="0" indent="0" algn="ctr" rtl="0">
              <a:lnSpc>
                <a:spcPct val="150000"/>
              </a:lnSpc>
              <a:spcBef>
                <a:spcPts val="0"/>
              </a:spcBef>
              <a:spcAft>
                <a:spcPts val="0"/>
              </a:spcAft>
              <a:buClr>
                <a:srgbClr val="000000"/>
              </a:buClr>
              <a:buSzPts val="1400"/>
              <a:buFont typeface="Arial"/>
              <a:buNone/>
            </a:pPr>
            <a:r>
              <a:rPr lang="en-US" sz="2000" dirty="0">
                <a:solidFill>
                  <a:schemeClr val="lt2"/>
                </a:solidFill>
                <a:latin typeface="Trebuchet MS"/>
                <a:ea typeface="Trebuchet MS"/>
                <a:cs typeface="Trebuchet MS"/>
                <a:sym typeface="Trebuchet MS"/>
              </a:rPr>
              <a:t>Thursday 10</a:t>
            </a:r>
            <a:r>
              <a:rPr lang="en-US" sz="2000" baseline="30000" dirty="0">
                <a:solidFill>
                  <a:schemeClr val="lt2"/>
                </a:solidFill>
                <a:latin typeface="Trebuchet MS"/>
                <a:ea typeface="Trebuchet MS"/>
                <a:cs typeface="Trebuchet MS"/>
                <a:sym typeface="Trebuchet MS"/>
              </a:rPr>
              <a:t>th</a:t>
            </a:r>
            <a:r>
              <a:rPr lang="en-US" sz="2000" dirty="0">
                <a:solidFill>
                  <a:schemeClr val="lt2"/>
                </a:solidFill>
                <a:latin typeface="Trebuchet MS"/>
                <a:ea typeface="Trebuchet MS"/>
                <a:cs typeface="Trebuchet MS"/>
                <a:sym typeface="Trebuchet MS"/>
              </a:rPr>
              <a:t> December 2020</a:t>
            </a:r>
            <a:endParaRPr sz="2000" b="0" i="0" u="none" strike="noStrike" cap="none" dirty="0">
              <a:solidFill>
                <a:srgbClr val="000000"/>
              </a:solidFill>
              <a:latin typeface="Trebuchet MS"/>
              <a:ea typeface="Trebuchet MS"/>
              <a:cs typeface="Trebuchet MS"/>
              <a:sym typeface="Trebuchet MS"/>
            </a:endParaRPr>
          </a:p>
        </p:txBody>
      </p:sp>
      <p:sp>
        <p:nvSpPr>
          <p:cNvPr id="142" name="Google Shape;142;p27"/>
          <p:cNvSpPr txBox="1"/>
          <p:nvPr/>
        </p:nvSpPr>
        <p:spPr>
          <a:xfrm>
            <a:off x="1808850" y="4275371"/>
            <a:ext cx="8584200" cy="887761"/>
          </a:xfrm>
          <a:prstGeom prst="rect">
            <a:avLst/>
          </a:prstGeom>
          <a:solidFill>
            <a:schemeClr val="lt1"/>
          </a:solidFill>
          <a:ln>
            <a:noFill/>
          </a:ln>
        </p:spPr>
        <p:txBody>
          <a:bodyPr spcFirstLastPara="1" wrap="square" lIns="91425" tIns="108000" rIns="91425" bIns="108000" anchor="ctr" anchorCtr="0">
            <a:noAutofit/>
          </a:bodyPr>
          <a:lstStyle/>
          <a:p>
            <a:pPr marL="101600" lvl="0" indent="0" algn="ctr" rtl="0">
              <a:spcAft>
                <a:spcPts val="0"/>
              </a:spcAft>
              <a:buClr>
                <a:srgbClr val="000000"/>
              </a:buClr>
              <a:buSzPts val="2000"/>
              <a:buFont typeface="Arial"/>
              <a:buNone/>
            </a:pPr>
            <a:r>
              <a:rPr lang="en-US" sz="2000" i="1" dirty="0">
                <a:solidFill>
                  <a:schemeClr val="dk1"/>
                </a:solidFill>
                <a:latin typeface="Trebuchet MS"/>
                <a:ea typeface="Trebuchet MS"/>
                <a:cs typeface="Trebuchet MS"/>
                <a:sym typeface="Trebuchet MS"/>
              </a:rPr>
              <a:t>Linda Bird, SNOMED International</a:t>
            </a:r>
          </a:p>
          <a:p>
            <a:pPr marL="101600" lvl="0" indent="0" algn="ctr" rtl="0">
              <a:spcAft>
                <a:spcPts val="0"/>
              </a:spcAft>
              <a:buClr>
                <a:srgbClr val="000000"/>
              </a:buClr>
              <a:buSzPts val="2000"/>
              <a:buFont typeface="Arial"/>
              <a:buNone/>
            </a:pPr>
            <a:r>
              <a:rPr lang="en-US" sz="2000" b="0" i="1" u="none" strike="noStrike" cap="none" dirty="0">
                <a:solidFill>
                  <a:schemeClr val="dk1"/>
                </a:solidFill>
                <a:latin typeface="Trebuchet MS"/>
                <a:ea typeface="Trebuchet MS"/>
                <a:cs typeface="Trebuchet MS"/>
                <a:sym typeface="Trebuchet MS"/>
              </a:rPr>
              <a:t>Julie James, Blue Wave Informatics</a:t>
            </a:r>
            <a:endParaRPr sz="1400" b="0" i="0" u="none" strike="noStrike" cap="none" dirty="0">
              <a:solidFill>
                <a:schemeClr val="accent1"/>
              </a:solidFill>
              <a:latin typeface="Trebuchet MS"/>
              <a:ea typeface="Trebuchet MS"/>
              <a:cs typeface="Trebuchet MS"/>
              <a:sym typeface="Trebuchet MS"/>
            </a:endParaRPr>
          </a:p>
        </p:txBody>
      </p:sp>
      <p:pic>
        <p:nvPicPr>
          <p:cNvPr id="144" name="Google Shape;144;p27"/>
          <p:cNvPicPr preferRelativeResize="0"/>
          <p:nvPr/>
        </p:nvPicPr>
        <p:blipFill rotWithShape="1">
          <a:blip r:embed="rId4">
            <a:alphaModFix/>
          </a:blip>
          <a:srcRect/>
          <a:stretch/>
        </p:blipFill>
        <p:spPr>
          <a:xfrm>
            <a:off x="4817449" y="347351"/>
            <a:ext cx="2567001" cy="1140889"/>
          </a:xfrm>
          <a:prstGeom prst="rect">
            <a:avLst/>
          </a:prstGeom>
          <a:noFill/>
          <a:ln>
            <a:noFill/>
          </a:ln>
        </p:spPr>
      </p:pic>
      <p:pic>
        <p:nvPicPr>
          <p:cNvPr id="9" name="Google Shape;259;p1">
            <a:extLst>
              <a:ext uri="{FF2B5EF4-FFF2-40B4-BE49-F238E27FC236}">
                <a16:creationId xmlns:a16="http://schemas.microsoft.com/office/drawing/2014/main" id="{FFD5C2C8-68E0-4E47-8909-150690CA1B4D}"/>
              </a:ext>
            </a:extLst>
          </p:cNvPr>
          <p:cNvPicPr preferRelativeResize="0"/>
          <p:nvPr/>
        </p:nvPicPr>
        <p:blipFill>
          <a:blip r:embed="rId5"/>
          <a:srcRect/>
          <a:stretch/>
        </p:blipFill>
        <p:spPr>
          <a:xfrm>
            <a:off x="2659337" y="5957226"/>
            <a:ext cx="7387350" cy="556139"/>
          </a:xfrm>
          <a:prstGeom prst="rect">
            <a:avLst/>
          </a:prstGeom>
          <a:noFill/>
          <a:ln>
            <a:noFill/>
          </a:ln>
        </p:spPr>
      </p:pic>
    </p:spTree>
    <p:extLst>
      <p:ext uri="{BB962C8B-B14F-4D97-AF65-F5344CB8AC3E}">
        <p14:creationId xmlns:p14="http://schemas.microsoft.com/office/powerpoint/2010/main" val="26201614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7"/>
          <p:cNvPicPr preferRelativeResize="0"/>
          <p:nvPr/>
        </p:nvPicPr>
        <p:blipFill rotWithShape="1">
          <a:blip r:embed="rId3">
            <a:alphaModFix/>
          </a:blip>
          <a:srcRect l="302" t="17432" r="-302" b="42420"/>
          <a:stretch/>
        </p:blipFill>
        <p:spPr>
          <a:xfrm>
            <a:off x="473948" y="193227"/>
            <a:ext cx="10609513" cy="2341519"/>
          </a:xfrm>
          <a:prstGeom prst="rect">
            <a:avLst/>
          </a:prstGeom>
          <a:noFill/>
          <a:ln>
            <a:noFill/>
          </a:ln>
        </p:spPr>
      </p:pic>
      <p:sp>
        <p:nvSpPr>
          <p:cNvPr id="237" name="Google Shape;237;p7"/>
          <p:cNvSpPr/>
          <p:nvPr/>
        </p:nvSpPr>
        <p:spPr>
          <a:xfrm>
            <a:off x="473949" y="195026"/>
            <a:ext cx="10590926" cy="2341519"/>
          </a:xfrm>
          <a:prstGeom prst="rect">
            <a:avLst/>
          </a:prstGeom>
          <a:solidFill>
            <a:schemeClr val="dk2">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244" name="Google Shape;244;p7"/>
          <p:cNvSpPr txBox="1"/>
          <p:nvPr/>
        </p:nvSpPr>
        <p:spPr>
          <a:xfrm>
            <a:off x="685101" y="1751503"/>
            <a:ext cx="10098300" cy="852994"/>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endParaRPr sz="1400" b="0" i="0" u="none" strike="noStrike" cap="none" dirty="0">
              <a:solidFill>
                <a:schemeClr val="bg1">
                  <a:lumMod val="65000"/>
                </a:schemeClr>
              </a:solidFill>
              <a:latin typeface="Trebuchet MS"/>
              <a:ea typeface="Trebuchet MS"/>
              <a:cs typeface="Trebuchet MS"/>
              <a:sym typeface="Trebuchet MS"/>
            </a:endParaRPr>
          </a:p>
        </p:txBody>
      </p:sp>
      <p:sp>
        <p:nvSpPr>
          <p:cNvPr id="246" name="Google Shape;246;p7"/>
          <p:cNvSpPr txBox="1"/>
          <p:nvPr/>
        </p:nvSpPr>
        <p:spPr>
          <a:xfrm>
            <a:off x="776542" y="394510"/>
            <a:ext cx="10218011" cy="193895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en-US" sz="6000" b="1" i="0" u="none" strike="noStrike" cap="none" dirty="0">
                <a:solidFill>
                  <a:schemeClr val="lt1"/>
                </a:solidFill>
                <a:latin typeface="Trebuchet MS"/>
                <a:ea typeface="Trebuchet MS"/>
                <a:cs typeface="Trebuchet MS"/>
                <a:sym typeface="Trebuchet MS"/>
              </a:rPr>
              <a:t>Drugs not found in International Release</a:t>
            </a:r>
            <a:endParaRPr sz="1100" b="0" i="0" u="none" strike="noStrike" cap="none" dirty="0">
              <a:solidFill>
                <a:srgbClr val="000000"/>
              </a:solidFill>
              <a:latin typeface="Trebuchet MS"/>
              <a:ea typeface="Trebuchet MS"/>
              <a:cs typeface="Trebuchet MS"/>
              <a:sym typeface="Trebuchet MS"/>
            </a:endParaRPr>
          </a:p>
        </p:txBody>
      </p:sp>
      <p:pic>
        <p:nvPicPr>
          <p:cNvPr id="248" name="Google Shape;248;p7"/>
          <p:cNvPicPr preferRelativeResize="0"/>
          <p:nvPr/>
        </p:nvPicPr>
        <p:blipFill rotWithShape="1">
          <a:blip r:embed="rId4">
            <a:alphaModFix/>
          </a:blip>
          <a:srcRect/>
          <a:stretch/>
        </p:blipFill>
        <p:spPr>
          <a:xfrm>
            <a:off x="5996042" y="6404701"/>
            <a:ext cx="5068833" cy="333217"/>
          </a:xfrm>
          <a:prstGeom prst="rect">
            <a:avLst/>
          </a:prstGeom>
          <a:noFill/>
          <a:ln>
            <a:noFill/>
          </a:ln>
        </p:spPr>
      </p:pic>
      <p:sp>
        <p:nvSpPr>
          <p:cNvPr id="8" name="Google Shape;245;p7">
            <a:extLst>
              <a:ext uri="{FF2B5EF4-FFF2-40B4-BE49-F238E27FC236}">
                <a16:creationId xmlns:a16="http://schemas.microsoft.com/office/drawing/2014/main" id="{7E97F215-BAE6-4D4F-8B58-386F7991168C}"/>
              </a:ext>
            </a:extLst>
          </p:cNvPr>
          <p:cNvSpPr/>
          <p:nvPr/>
        </p:nvSpPr>
        <p:spPr>
          <a:xfrm>
            <a:off x="473947" y="2604497"/>
            <a:ext cx="10590925" cy="572231"/>
          </a:xfrm>
          <a:prstGeom prst="rect">
            <a:avLst/>
          </a:prstGeom>
          <a:noFill/>
          <a:ln>
            <a:noFill/>
          </a:ln>
        </p:spPr>
        <p:txBody>
          <a:bodyPr spcFirstLastPara="1" wrap="square" lIns="0" tIns="45700" rIns="0" bIns="45700" anchor="t" anchorCtr="0">
            <a:noAutofit/>
          </a:bodyPr>
          <a:lstStyle/>
          <a:p>
            <a:pPr marR="0" lvl="0" algn="ctr" rtl="0">
              <a:spcBef>
                <a:spcPts val="0"/>
              </a:spcBef>
              <a:spcAft>
                <a:spcPts val="0"/>
              </a:spcAft>
              <a:buClr>
                <a:srgbClr val="00B0F0"/>
              </a:buClr>
              <a:buSzPct val="100000"/>
            </a:pPr>
            <a:r>
              <a:rPr lang="en-US" sz="2800" b="0" i="0" u="none" strike="noStrike" cap="none" dirty="0">
                <a:solidFill>
                  <a:schemeClr val="tx2">
                    <a:lumMod val="75000"/>
                  </a:schemeClr>
                </a:solidFill>
                <a:latin typeface="Trebuchet MS"/>
                <a:ea typeface="Trebuchet MS"/>
                <a:cs typeface="Trebuchet MS"/>
                <a:sym typeface="Trebuchet MS"/>
              </a:rPr>
              <a:t>General</a:t>
            </a:r>
          </a:p>
        </p:txBody>
      </p:sp>
      <p:sp>
        <p:nvSpPr>
          <p:cNvPr id="12" name="Google Shape;245;p7">
            <a:extLst>
              <a:ext uri="{FF2B5EF4-FFF2-40B4-BE49-F238E27FC236}">
                <a16:creationId xmlns:a16="http://schemas.microsoft.com/office/drawing/2014/main" id="{BDC448F3-9C6B-1844-8CC7-047275E108C3}"/>
              </a:ext>
            </a:extLst>
          </p:cNvPr>
          <p:cNvSpPr/>
          <p:nvPr/>
        </p:nvSpPr>
        <p:spPr>
          <a:xfrm>
            <a:off x="473947" y="3026127"/>
            <a:ext cx="10590925" cy="2975698"/>
          </a:xfrm>
          <a:prstGeom prst="rect">
            <a:avLst/>
          </a:prstGeom>
          <a:noFill/>
          <a:ln>
            <a:noFill/>
          </a:ln>
        </p:spPr>
        <p:txBody>
          <a:bodyPr spcFirstLastPara="1" wrap="square" lIns="0" tIns="45700" rIns="0" bIns="45700" anchor="t" anchorCtr="0">
            <a:noAutofit/>
          </a:bodyPr>
          <a:lstStyle/>
          <a:p>
            <a:pPr marL="1827213" marR="0" lvl="0" indent="-1827213" algn="l" rtl="0">
              <a:spcBef>
                <a:spcPts val="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Challenge:</a:t>
            </a:r>
            <a:r>
              <a:rPr lang="en-US" sz="2800" b="0" i="0" u="none" strike="noStrike" cap="none" dirty="0">
                <a:solidFill>
                  <a:schemeClr val="bg1">
                    <a:lumMod val="50000"/>
                  </a:schemeClr>
                </a:solidFill>
                <a:latin typeface="Trebuchet MS"/>
                <a:ea typeface="Trebuchet MS"/>
                <a:cs typeface="Trebuchet MS"/>
                <a:sym typeface="Trebuchet MS"/>
              </a:rPr>
              <a:t> </a:t>
            </a:r>
            <a:r>
              <a:rPr lang="en-US" sz="2400" b="0" i="0" u="none" strike="noStrike" cap="none" dirty="0">
                <a:solidFill>
                  <a:schemeClr val="bg1">
                    <a:lumMod val="50000"/>
                  </a:schemeClr>
                </a:solidFill>
                <a:latin typeface="Trebuchet MS"/>
                <a:ea typeface="Trebuchet MS"/>
                <a:cs typeface="Trebuchet MS"/>
                <a:sym typeface="Trebuchet MS"/>
              </a:rPr>
              <a:t>Some required clinical drug concepts do not exist in the SCT international edition</a:t>
            </a:r>
            <a:endParaRPr lang="en-US" sz="2800" b="0" i="0" u="none" strike="noStrike" cap="none" dirty="0">
              <a:solidFill>
                <a:schemeClr val="bg1">
                  <a:lumMod val="50000"/>
                </a:schemeClr>
              </a:solidFill>
              <a:latin typeface="Trebuchet MS"/>
              <a:ea typeface="Trebuchet MS"/>
              <a:cs typeface="Trebuchet MS"/>
              <a:sym typeface="Trebuchet MS"/>
            </a:endParaRPr>
          </a:p>
          <a:p>
            <a:pPr marL="1827213" marR="0" lvl="0" indent="-1817688" algn="l" rtl="0">
              <a:spcBef>
                <a:spcPts val="60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Response: </a:t>
            </a:r>
            <a:r>
              <a:rPr lang="en-US" sz="2400" b="0" i="0" u="none" strike="noStrike" cap="none" dirty="0">
                <a:solidFill>
                  <a:schemeClr val="bg1">
                    <a:lumMod val="50000"/>
                  </a:schemeClr>
                </a:solidFill>
                <a:latin typeface="Trebuchet MS"/>
                <a:ea typeface="Trebuchet MS"/>
                <a:cs typeface="Trebuchet MS"/>
                <a:sym typeface="Trebuchet MS"/>
              </a:rPr>
              <a:t>To help us to better understand the scale of this issue, can you please send us any </a:t>
            </a:r>
            <a:r>
              <a:rPr lang="en-US" sz="2400" b="1" i="0" u="none" strike="noStrike" cap="none" dirty="0">
                <a:solidFill>
                  <a:schemeClr val="bg1">
                    <a:lumMod val="50000"/>
                  </a:schemeClr>
                </a:solidFill>
                <a:latin typeface="Trebuchet MS"/>
                <a:ea typeface="Trebuchet MS"/>
                <a:cs typeface="Trebuchet MS"/>
                <a:sym typeface="Trebuchet MS"/>
              </a:rPr>
              <a:t>clinical drugs </a:t>
            </a:r>
            <a:r>
              <a:rPr lang="en-US" sz="2400" b="0" i="0" u="none" strike="noStrike" cap="none" dirty="0">
                <a:solidFill>
                  <a:schemeClr val="bg1">
                    <a:lumMod val="50000"/>
                  </a:schemeClr>
                </a:solidFill>
                <a:latin typeface="Trebuchet MS"/>
                <a:ea typeface="Trebuchet MS"/>
                <a:cs typeface="Trebuchet MS"/>
                <a:sym typeface="Trebuchet MS"/>
              </a:rPr>
              <a:t>in your national drug </a:t>
            </a:r>
            <a:r>
              <a:rPr lang="en-US" sz="2400" dirty="0">
                <a:solidFill>
                  <a:schemeClr val="bg1">
                    <a:lumMod val="50000"/>
                  </a:schemeClr>
                </a:solidFill>
                <a:latin typeface="Trebuchet MS"/>
                <a:ea typeface="Trebuchet MS"/>
                <a:cs typeface="Trebuchet MS"/>
                <a:sym typeface="Trebuchet MS"/>
              </a:rPr>
              <a:t>dictionary, which you believe should be in scope of the International Edition (each with a local id, name, and reference to a real drug product specification).</a:t>
            </a:r>
          </a:p>
          <a:p>
            <a:pPr marL="1827213" marR="0" lvl="0" indent="-1817688" algn="l" rtl="0">
              <a:spcBef>
                <a:spcPts val="600"/>
              </a:spcBef>
              <a:spcAft>
                <a:spcPts val="0"/>
              </a:spcAft>
              <a:buClr>
                <a:srgbClr val="00B0F0"/>
              </a:buClr>
              <a:buSzPct val="100000"/>
            </a:pPr>
            <a:r>
              <a:rPr lang="en-US" sz="2400" b="0" i="0" u="none" strike="noStrike" cap="none" dirty="0">
                <a:solidFill>
                  <a:schemeClr val="bg1">
                    <a:lumMod val="50000"/>
                  </a:schemeClr>
                </a:solidFill>
                <a:latin typeface="Trebuchet MS"/>
                <a:ea typeface="Trebuchet MS"/>
                <a:cs typeface="Trebuchet MS"/>
                <a:sym typeface="Trebuchet MS"/>
              </a:rPr>
              <a:t>	This will help us understand the scale of the issue and plan next steps.</a:t>
            </a:r>
            <a:endParaRPr lang="en-US" sz="2800" b="0" i="0" u="none" strike="noStrike" cap="none" dirty="0">
              <a:solidFill>
                <a:schemeClr val="bg1">
                  <a:lumMod val="50000"/>
                </a:schemeClr>
              </a:solidFill>
              <a:latin typeface="Trebuchet MS"/>
              <a:ea typeface="Trebuchet MS"/>
              <a:cs typeface="Trebuchet MS"/>
              <a:sym typeface="Trebuchet MS"/>
            </a:endParaRPr>
          </a:p>
        </p:txBody>
      </p:sp>
    </p:spTree>
    <p:extLst>
      <p:ext uri="{BB962C8B-B14F-4D97-AF65-F5344CB8AC3E}">
        <p14:creationId xmlns:p14="http://schemas.microsoft.com/office/powerpoint/2010/main" val="3802008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6" name="Google Shape;156;p4"/>
          <p:cNvSpPr txBox="1"/>
          <p:nvPr/>
        </p:nvSpPr>
        <p:spPr>
          <a:xfrm>
            <a:off x="354869" y="249515"/>
            <a:ext cx="6007261" cy="1116956"/>
          </a:xfrm>
          <a:prstGeom prst="rect">
            <a:avLst/>
          </a:prstGeom>
          <a:noFill/>
          <a:ln>
            <a:noFill/>
          </a:ln>
        </p:spPr>
        <p:txBody>
          <a:bodyPr spcFirstLastPara="1" wrap="square" lIns="91425" tIns="45700" rIns="91425" bIns="45700" anchor="t" anchorCtr="0">
            <a:noAutofit/>
          </a:bodyPr>
          <a:lstStyle/>
          <a:p>
            <a:pPr marL="0" marR="0" lvl="0" indent="0" rtl="0">
              <a:lnSpc>
                <a:spcPct val="100000"/>
              </a:lnSpc>
              <a:spcBef>
                <a:spcPts val="0"/>
              </a:spcBef>
              <a:spcAft>
                <a:spcPts val="0"/>
              </a:spcAft>
              <a:buClr>
                <a:srgbClr val="000000"/>
              </a:buClr>
              <a:buSzPts val="3200"/>
              <a:buFont typeface="Arial"/>
              <a:buNone/>
            </a:pPr>
            <a:r>
              <a:rPr lang="en-AU" sz="3200" b="0" i="0" u="none" strike="noStrike" cap="none" dirty="0">
                <a:solidFill>
                  <a:srgbClr val="00B0F0"/>
                </a:solidFill>
                <a:latin typeface="Trebuchet MS"/>
                <a:ea typeface="Trebuchet MS"/>
                <a:cs typeface="Trebuchet MS"/>
                <a:sym typeface="Trebuchet MS"/>
              </a:rPr>
              <a:t>Current Scope of International Medicinal Product Hierarchy</a:t>
            </a:r>
          </a:p>
        </p:txBody>
      </p:sp>
      <p:sp>
        <p:nvSpPr>
          <p:cNvPr id="9" name="Google Shape;245;p7">
            <a:extLst>
              <a:ext uri="{FF2B5EF4-FFF2-40B4-BE49-F238E27FC236}">
                <a16:creationId xmlns:a16="http://schemas.microsoft.com/office/drawing/2014/main" id="{A5781E1F-C72A-F949-9555-E226AB46B37F}"/>
              </a:ext>
            </a:extLst>
          </p:cNvPr>
          <p:cNvSpPr/>
          <p:nvPr/>
        </p:nvSpPr>
        <p:spPr>
          <a:xfrm>
            <a:off x="1160665" y="1665696"/>
            <a:ext cx="4764505" cy="4360304"/>
          </a:xfrm>
          <a:prstGeom prst="rect">
            <a:avLst/>
          </a:prstGeom>
          <a:solidFill>
            <a:schemeClr val="bg1"/>
          </a:solidFill>
          <a:ln>
            <a:noFill/>
          </a:ln>
        </p:spPr>
        <p:txBody>
          <a:bodyPr spcFirstLastPara="1" wrap="square" lIns="0" tIns="45700" rIns="0" bIns="45700" anchor="t" anchorCtr="0">
            <a:noAutofit/>
          </a:bodyPr>
          <a:lstStyle/>
          <a:p>
            <a:pPr marR="0" lvl="0" rtl="0">
              <a:spcBef>
                <a:spcPts val="600"/>
              </a:spcBef>
              <a:spcAft>
                <a:spcPts val="0"/>
              </a:spcAft>
              <a:buClr>
                <a:srgbClr val="00B0F0"/>
              </a:buClr>
              <a:buSzPct val="100000"/>
            </a:pPr>
            <a:r>
              <a:rPr lang="en-US" sz="2000" b="1" i="0" u="none" strike="noStrike" cap="none" dirty="0">
                <a:solidFill>
                  <a:schemeClr val="accent4"/>
                </a:solidFill>
                <a:latin typeface="Trebuchet MS"/>
                <a:ea typeface="Trebuchet MS"/>
                <a:cs typeface="Trebuchet MS"/>
                <a:sym typeface="Trebuchet MS"/>
              </a:rPr>
              <a:t>Please refer to</a:t>
            </a:r>
          </a:p>
          <a:p>
            <a:pPr marL="9525" marR="0" lvl="0" rtl="0">
              <a:spcBef>
                <a:spcPts val="600"/>
              </a:spcBef>
              <a:spcAft>
                <a:spcPts val="0"/>
              </a:spcAft>
              <a:buClr>
                <a:srgbClr val="00B0F0"/>
              </a:buClr>
              <a:buSzPct val="100000"/>
            </a:pPr>
            <a:r>
              <a:rPr lang="en-US" sz="2000" dirty="0">
                <a:solidFill>
                  <a:srgbClr val="3F3F3F"/>
                </a:solidFill>
                <a:latin typeface="Trebuchet MS"/>
                <a:ea typeface="Trebuchet MS"/>
                <a:cs typeface="Trebuchet MS"/>
                <a:sym typeface="Trebuchet MS"/>
              </a:rPr>
              <a:t>Section 3 ‘</a:t>
            </a:r>
            <a:r>
              <a:rPr lang="en-US" sz="2000" i="1" dirty="0">
                <a:solidFill>
                  <a:schemeClr val="bg1">
                    <a:lumMod val="50000"/>
                  </a:schemeClr>
                </a:solidFill>
                <a:latin typeface="Trebuchet MS"/>
                <a:ea typeface="Trebuchet MS"/>
                <a:cs typeface="Trebuchet MS"/>
                <a:sym typeface="Trebuchet MS"/>
              </a:rPr>
              <a:t>Scope of Content</a:t>
            </a:r>
            <a:r>
              <a:rPr lang="en-US" sz="2000" dirty="0">
                <a:solidFill>
                  <a:srgbClr val="3F3F3F"/>
                </a:solidFill>
                <a:latin typeface="Trebuchet MS"/>
                <a:ea typeface="Trebuchet MS"/>
                <a:cs typeface="Trebuchet MS"/>
                <a:sym typeface="Trebuchet MS"/>
              </a:rPr>
              <a:t>’ in </a:t>
            </a:r>
            <a:br>
              <a:rPr lang="en-US" sz="2000" dirty="0">
                <a:solidFill>
                  <a:srgbClr val="3F3F3F"/>
                </a:solidFill>
                <a:latin typeface="Trebuchet MS"/>
                <a:ea typeface="Trebuchet MS"/>
                <a:cs typeface="Trebuchet MS"/>
                <a:sym typeface="Trebuchet MS"/>
              </a:rPr>
            </a:br>
            <a:r>
              <a:rPr lang="en-US" sz="2000" dirty="0">
                <a:solidFill>
                  <a:srgbClr val="3F3F3F"/>
                </a:solidFill>
                <a:latin typeface="Trebuchet MS"/>
                <a:ea typeface="Trebuchet MS"/>
                <a:cs typeface="Trebuchet MS"/>
                <a:sym typeface="Trebuchet MS"/>
              </a:rPr>
              <a:t>‘</a:t>
            </a:r>
            <a:r>
              <a:rPr lang="en-US" sz="2000" i="1" dirty="0">
                <a:solidFill>
                  <a:schemeClr val="bg1">
                    <a:lumMod val="50000"/>
                  </a:schemeClr>
                </a:solidFill>
                <a:latin typeface="Trebuchet MS"/>
                <a:ea typeface="Trebuchet MS"/>
                <a:cs typeface="Trebuchet MS"/>
                <a:sym typeface="Trebuchet MS"/>
              </a:rPr>
              <a:t>2a. Medicinal Product Hierarchy – Editorial Guidelines for Modeling and Terming v3.0.pdf</a:t>
            </a:r>
            <a:r>
              <a:rPr lang="en-US" sz="2000" dirty="0">
                <a:solidFill>
                  <a:srgbClr val="3F3F3F"/>
                </a:solidFill>
                <a:latin typeface="Trebuchet MS"/>
                <a:ea typeface="Trebuchet MS"/>
                <a:cs typeface="Trebuchet MS"/>
                <a:sym typeface="Trebuchet MS"/>
              </a:rPr>
              <a:t>’ attached at bottom of</a:t>
            </a:r>
            <a:br>
              <a:rPr lang="en-US" sz="2000" dirty="0">
                <a:solidFill>
                  <a:srgbClr val="3F3F3F"/>
                </a:solidFill>
                <a:latin typeface="Trebuchet MS"/>
                <a:ea typeface="Trebuchet MS"/>
                <a:cs typeface="Trebuchet MS"/>
                <a:sym typeface="Trebuchet MS"/>
              </a:rPr>
            </a:br>
            <a:r>
              <a:rPr lang="en-US" sz="2000" dirty="0">
                <a:solidFill>
                  <a:srgbClr val="3F3F3F"/>
                </a:solidFill>
                <a:latin typeface="Trebuchet MS"/>
                <a:ea typeface="Trebuchet MS"/>
                <a:cs typeface="Trebuchet MS"/>
                <a:sym typeface="Trebuchet MS"/>
                <a:hlinkClick r:id="rId3"/>
              </a:rPr>
              <a:t>http://snomed.org/deusg</a:t>
            </a:r>
            <a:r>
              <a:rPr lang="en-US" sz="2000" dirty="0">
                <a:solidFill>
                  <a:srgbClr val="3F3F3F"/>
                </a:solidFill>
                <a:latin typeface="Trebuchet MS"/>
                <a:ea typeface="Trebuchet MS"/>
                <a:cs typeface="Trebuchet MS"/>
                <a:sym typeface="Trebuchet MS"/>
              </a:rPr>
              <a:t> </a:t>
            </a:r>
          </a:p>
          <a:p>
            <a:pPr marL="182563" marR="0" lvl="0" algn="l" rtl="0">
              <a:spcBef>
                <a:spcPts val="600"/>
              </a:spcBef>
              <a:spcAft>
                <a:spcPts val="0"/>
              </a:spcAft>
              <a:buClr>
                <a:srgbClr val="00B0F0"/>
              </a:buClr>
              <a:buSzPct val="100000"/>
            </a:pPr>
            <a:r>
              <a:rPr lang="en-US" sz="2000" b="0" i="0" u="none" strike="noStrike" cap="none" dirty="0">
                <a:solidFill>
                  <a:srgbClr val="3F3F3F"/>
                </a:solidFill>
                <a:latin typeface="Trebuchet MS"/>
                <a:ea typeface="Trebuchet MS"/>
                <a:cs typeface="Trebuchet MS"/>
                <a:sym typeface="Trebuchet MS"/>
              </a:rPr>
              <a:t> </a:t>
            </a:r>
          </a:p>
          <a:p>
            <a:pPr marL="182563" marR="0" lvl="0" algn="l" rtl="0">
              <a:spcBef>
                <a:spcPts val="600"/>
              </a:spcBef>
              <a:spcAft>
                <a:spcPts val="0"/>
              </a:spcAft>
              <a:buClr>
                <a:srgbClr val="00B0F0"/>
              </a:buClr>
              <a:buSzPct val="100000"/>
            </a:pPr>
            <a:endParaRPr lang="en-US" sz="2000" b="0" i="0" u="none" strike="noStrike" cap="none" dirty="0">
              <a:solidFill>
                <a:srgbClr val="3F3F3F"/>
              </a:solidFill>
              <a:latin typeface="Trebuchet MS"/>
              <a:ea typeface="Trebuchet MS"/>
              <a:cs typeface="Trebuchet MS"/>
              <a:sym typeface="Trebuchet MS"/>
            </a:endParaRPr>
          </a:p>
          <a:p>
            <a:pPr marL="182563" marR="0" lvl="0" algn="l" rtl="0">
              <a:spcBef>
                <a:spcPts val="600"/>
              </a:spcBef>
              <a:spcAft>
                <a:spcPts val="0"/>
              </a:spcAft>
              <a:buClr>
                <a:srgbClr val="00B0F0"/>
              </a:buClr>
              <a:buSzPct val="100000"/>
            </a:pPr>
            <a:r>
              <a:rPr lang="en-US" sz="2000" dirty="0">
                <a:solidFill>
                  <a:srgbClr val="00B0F0"/>
                </a:solidFill>
                <a:latin typeface="Trebuchet MS"/>
                <a:ea typeface="Trebuchet MS"/>
                <a:cs typeface="Trebuchet MS"/>
                <a:sym typeface="Trebuchet MS"/>
              </a:rPr>
              <a:t>Note:</a:t>
            </a:r>
            <a:r>
              <a:rPr lang="en-US" sz="2000" dirty="0">
                <a:solidFill>
                  <a:srgbClr val="3F3F3F"/>
                </a:solidFill>
                <a:latin typeface="Trebuchet MS"/>
                <a:ea typeface="Trebuchet MS"/>
                <a:cs typeface="Trebuchet MS"/>
                <a:sym typeface="Trebuchet MS"/>
              </a:rPr>
              <a:t> We will be doing further work on a “scoping statement” to ensure that there is a shared understanding of the scope of the international release</a:t>
            </a:r>
            <a:endParaRPr lang="en-US" sz="2000" dirty="0">
              <a:solidFill>
                <a:srgbClr val="00B0F0"/>
              </a:solidFill>
              <a:latin typeface="Trebuchet MS"/>
              <a:ea typeface="Trebuchet MS"/>
              <a:cs typeface="Trebuchet MS"/>
              <a:sym typeface="Trebuchet MS"/>
            </a:endParaRPr>
          </a:p>
        </p:txBody>
      </p:sp>
      <p:pic>
        <p:nvPicPr>
          <p:cNvPr id="13" name="Picture 12">
            <a:extLst>
              <a:ext uri="{FF2B5EF4-FFF2-40B4-BE49-F238E27FC236}">
                <a16:creationId xmlns:a16="http://schemas.microsoft.com/office/drawing/2014/main" id="{B1F9FE71-B291-424E-A793-C0E7BEC3F970}"/>
              </a:ext>
            </a:extLst>
          </p:cNvPr>
          <p:cNvPicPr>
            <a:picLocks noChangeAspect="1"/>
          </p:cNvPicPr>
          <p:nvPr/>
        </p:nvPicPr>
        <p:blipFill rotWithShape="1">
          <a:blip r:embed="rId4"/>
          <a:srcRect l="30064" r="27411"/>
          <a:stretch/>
        </p:blipFill>
        <p:spPr>
          <a:xfrm>
            <a:off x="7815965" y="0"/>
            <a:ext cx="4376035" cy="6858000"/>
          </a:xfrm>
          <a:prstGeom prst="rect">
            <a:avLst/>
          </a:prstGeom>
        </p:spPr>
      </p:pic>
      <p:grpSp>
        <p:nvGrpSpPr>
          <p:cNvPr id="16" name="Google Shape;157;p4">
            <a:extLst>
              <a:ext uri="{FF2B5EF4-FFF2-40B4-BE49-F238E27FC236}">
                <a16:creationId xmlns:a16="http://schemas.microsoft.com/office/drawing/2014/main" id="{E7686974-B2C9-B449-A3DA-12CC67619BE7}"/>
              </a:ext>
            </a:extLst>
          </p:cNvPr>
          <p:cNvGrpSpPr/>
          <p:nvPr/>
        </p:nvGrpSpPr>
        <p:grpSpPr>
          <a:xfrm>
            <a:off x="6944335" y="5751459"/>
            <a:ext cx="871123" cy="835794"/>
            <a:chOff x="0" y="9626600"/>
            <a:chExt cx="1393797" cy="1337270"/>
          </a:xfrm>
        </p:grpSpPr>
        <p:sp>
          <p:nvSpPr>
            <p:cNvPr id="17" name="Google Shape;158;p4">
              <a:extLst>
                <a:ext uri="{FF2B5EF4-FFF2-40B4-BE49-F238E27FC236}">
                  <a16:creationId xmlns:a16="http://schemas.microsoft.com/office/drawing/2014/main" id="{C14A48E9-A0B1-6349-AD58-E1A78AA5E83B}"/>
                </a:ext>
              </a:extLst>
            </p:cNvPr>
            <p:cNvSpPr/>
            <p:nvPr/>
          </p:nvSpPr>
          <p:spPr>
            <a:xfrm>
              <a:off x="0" y="9626600"/>
              <a:ext cx="1393797" cy="1337270"/>
            </a:xfrm>
            <a:prstGeom prst="rect">
              <a:avLst/>
            </a:prstGeom>
            <a:solidFill>
              <a:schemeClr val="accent4"/>
            </a:solidFill>
            <a:ln>
              <a:noFill/>
            </a:ln>
          </p:spPr>
          <p:txBody>
            <a:bodyPr spcFirstLastPara="1" wrap="square" lIns="57125" tIns="28550" rIns="57125" bIns="28550" anchor="ctr" anchorCtr="0">
              <a:noAutofit/>
            </a:bodyPr>
            <a:lstStyle/>
            <a:p>
              <a:pPr marL="0" marR="0" lvl="0" indent="0" algn="ctr" rtl="0">
                <a:lnSpc>
                  <a:spcPct val="100000"/>
                </a:lnSpc>
                <a:spcBef>
                  <a:spcPts val="0"/>
                </a:spcBef>
                <a:spcAft>
                  <a:spcPts val="0"/>
                </a:spcAft>
                <a:buClr>
                  <a:srgbClr val="000000"/>
                </a:buClr>
                <a:buSzPts val="1798"/>
                <a:buFont typeface="Arial"/>
                <a:buNone/>
              </a:pPr>
              <a:endParaRPr sz="1798" b="0" i="0" u="none" strike="noStrike" cap="none">
                <a:solidFill>
                  <a:schemeClr val="lt1"/>
                </a:solidFill>
                <a:latin typeface="Trebuchet MS"/>
                <a:ea typeface="Trebuchet MS"/>
                <a:cs typeface="Trebuchet MS"/>
                <a:sym typeface="Trebuchet MS"/>
              </a:endParaRPr>
            </a:p>
          </p:txBody>
        </p:sp>
        <p:cxnSp>
          <p:nvCxnSpPr>
            <p:cNvPr id="18" name="Google Shape;159;p4">
              <a:extLst>
                <a:ext uri="{FF2B5EF4-FFF2-40B4-BE49-F238E27FC236}">
                  <a16:creationId xmlns:a16="http://schemas.microsoft.com/office/drawing/2014/main" id="{397F58DC-D0F6-7D40-8118-C7DC8480FC78}"/>
                </a:ext>
              </a:extLst>
            </p:cNvPr>
            <p:cNvCxnSpPr/>
            <p:nvPr/>
          </p:nvCxnSpPr>
          <p:spPr>
            <a:xfrm>
              <a:off x="522795" y="10295235"/>
              <a:ext cx="348206" cy="0"/>
            </a:xfrm>
            <a:prstGeom prst="straightConnector1">
              <a:avLst/>
            </a:prstGeom>
            <a:noFill/>
            <a:ln w="38100" cap="flat" cmpd="sng">
              <a:solidFill>
                <a:schemeClr val="lt1"/>
              </a:solidFill>
              <a:prstDash val="solid"/>
              <a:miter lim="800000"/>
              <a:headEnd type="none" w="sm" len="sm"/>
              <a:tailEnd type="triangle" w="med" len="med"/>
            </a:ln>
          </p:spPr>
        </p:cxnSp>
      </p:grpSp>
      <p:sp>
        <p:nvSpPr>
          <p:cNvPr id="19" name="Google Shape;160;p4">
            <a:extLst>
              <a:ext uri="{FF2B5EF4-FFF2-40B4-BE49-F238E27FC236}">
                <a16:creationId xmlns:a16="http://schemas.microsoft.com/office/drawing/2014/main" id="{D78434BB-F3EF-884E-B4AC-53D09A736442}"/>
              </a:ext>
            </a:extLst>
          </p:cNvPr>
          <p:cNvSpPr/>
          <p:nvPr/>
        </p:nvSpPr>
        <p:spPr>
          <a:xfrm>
            <a:off x="7815457" y="5751460"/>
            <a:ext cx="4245823" cy="835793"/>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80000" tIns="90000" rIns="180000" bIns="90000" anchor="t" anchorCtr="0">
            <a:noAutofit/>
          </a:bodyPr>
          <a:lstStyle/>
          <a:p>
            <a:pPr marL="0" marR="0" lvl="0" indent="0" algn="l" rtl="0">
              <a:lnSpc>
                <a:spcPct val="150000"/>
              </a:lnSpc>
              <a:spcBef>
                <a:spcPts val="0"/>
              </a:spcBef>
              <a:spcAft>
                <a:spcPts val="0"/>
              </a:spcAft>
              <a:buClr>
                <a:srgbClr val="000000"/>
              </a:buClr>
              <a:buSzPts val="1200"/>
              <a:buFont typeface="Arial"/>
              <a:buNone/>
            </a:pPr>
            <a:r>
              <a:rPr lang="en-US" sz="2400" b="1" i="0" u="none" strike="noStrike" cap="none" dirty="0">
                <a:solidFill>
                  <a:schemeClr val="dk2"/>
                </a:solidFill>
                <a:latin typeface="Trebuchet MS"/>
                <a:ea typeface="Trebuchet MS"/>
                <a:cs typeface="Trebuchet MS"/>
                <a:sym typeface="Trebuchet MS"/>
              </a:rPr>
              <a:t>http://</a:t>
            </a:r>
            <a:r>
              <a:rPr lang="en-US" sz="2400" b="1" i="0" u="none" strike="noStrike" cap="none" dirty="0" err="1">
                <a:solidFill>
                  <a:schemeClr val="dk2"/>
                </a:solidFill>
                <a:latin typeface="Trebuchet MS"/>
                <a:ea typeface="Trebuchet MS"/>
                <a:cs typeface="Trebuchet MS"/>
                <a:sym typeface="Trebuchet MS"/>
              </a:rPr>
              <a:t>snomed.org</a:t>
            </a:r>
            <a:r>
              <a:rPr lang="en-US" sz="2400" b="1" i="0" u="none" strike="noStrike" cap="none" dirty="0">
                <a:solidFill>
                  <a:schemeClr val="dk2"/>
                </a:solidFill>
                <a:latin typeface="Trebuchet MS"/>
                <a:ea typeface="Trebuchet MS"/>
                <a:cs typeface="Trebuchet MS"/>
                <a:sym typeface="Trebuchet MS"/>
              </a:rPr>
              <a:t>/</a:t>
            </a:r>
            <a:r>
              <a:rPr lang="en-US" sz="2400" b="1" i="0" u="none" strike="noStrike" cap="none" dirty="0" err="1">
                <a:solidFill>
                  <a:schemeClr val="dk2"/>
                </a:solidFill>
                <a:latin typeface="Trebuchet MS"/>
                <a:ea typeface="Trebuchet MS"/>
                <a:cs typeface="Trebuchet MS"/>
                <a:sym typeface="Trebuchet MS"/>
              </a:rPr>
              <a:t>deusg</a:t>
            </a:r>
            <a:endParaRPr sz="2800" b="1"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1703993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7"/>
          <p:cNvPicPr preferRelativeResize="0"/>
          <p:nvPr/>
        </p:nvPicPr>
        <p:blipFill rotWithShape="1">
          <a:blip r:embed="rId3">
            <a:alphaModFix/>
          </a:blip>
          <a:srcRect l="302" t="17432" r="-302" b="42420"/>
          <a:stretch/>
        </p:blipFill>
        <p:spPr>
          <a:xfrm>
            <a:off x="473948" y="193227"/>
            <a:ext cx="10609513" cy="2341519"/>
          </a:xfrm>
          <a:prstGeom prst="rect">
            <a:avLst/>
          </a:prstGeom>
          <a:noFill/>
          <a:ln>
            <a:noFill/>
          </a:ln>
        </p:spPr>
      </p:pic>
      <p:sp>
        <p:nvSpPr>
          <p:cNvPr id="237" name="Google Shape;237;p7"/>
          <p:cNvSpPr/>
          <p:nvPr/>
        </p:nvSpPr>
        <p:spPr>
          <a:xfrm>
            <a:off x="473949" y="195026"/>
            <a:ext cx="10590926" cy="2341519"/>
          </a:xfrm>
          <a:prstGeom prst="rect">
            <a:avLst/>
          </a:prstGeom>
          <a:solidFill>
            <a:schemeClr val="dk2">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244" name="Google Shape;244;p7"/>
          <p:cNvSpPr txBox="1"/>
          <p:nvPr/>
        </p:nvSpPr>
        <p:spPr>
          <a:xfrm>
            <a:off x="685101" y="1751503"/>
            <a:ext cx="10098300" cy="852994"/>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endParaRPr sz="1400" b="0" i="0" u="none" strike="noStrike" cap="none" dirty="0">
              <a:solidFill>
                <a:schemeClr val="bg1">
                  <a:lumMod val="65000"/>
                </a:schemeClr>
              </a:solidFill>
              <a:latin typeface="Trebuchet MS"/>
              <a:ea typeface="Trebuchet MS"/>
              <a:cs typeface="Trebuchet MS"/>
              <a:sym typeface="Trebuchet MS"/>
            </a:endParaRPr>
          </a:p>
        </p:txBody>
      </p:sp>
      <p:sp>
        <p:nvSpPr>
          <p:cNvPr id="246" name="Google Shape;246;p7"/>
          <p:cNvSpPr txBox="1"/>
          <p:nvPr/>
        </p:nvSpPr>
        <p:spPr>
          <a:xfrm>
            <a:off x="776542" y="394510"/>
            <a:ext cx="10218011" cy="193895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en-US" sz="6000" b="1" i="0" u="none" strike="noStrike" cap="none" dirty="0">
                <a:solidFill>
                  <a:schemeClr val="lt1"/>
                </a:solidFill>
                <a:latin typeface="Trebuchet MS"/>
                <a:ea typeface="Trebuchet MS"/>
                <a:cs typeface="Trebuchet MS"/>
                <a:sym typeface="Trebuchet MS"/>
              </a:rPr>
              <a:t>Drugs not found in International Release</a:t>
            </a:r>
            <a:endParaRPr sz="1100" b="0" i="0" u="none" strike="noStrike" cap="none" dirty="0">
              <a:solidFill>
                <a:srgbClr val="000000"/>
              </a:solidFill>
              <a:latin typeface="Trebuchet MS"/>
              <a:ea typeface="Trebuchet MS"/>
              <a:cs typeface="Trebuchet MS"/>
              <a:sym typeface="Trebuchet MS"/>
            </a:endParaRPr>
          </a:p>
        </p:txBody>
      </p:sp>
      <p:pic>
        <p:nvPicPr>
          <p:cNvPr id="248" name="Google Shape;248;p7"/>
          <p:cNvPicPr preferRelativeResize="0"/>
          <p:nvPr/>
        </p:nvPicPr>
        <p:blipFill rotWithShape="1">
          <a:blip r:embed="rId4">
            <a:alphaModFix/>
          </a:blip>
          <a:srcRect/>
          <a:stretch/>
        </p:blipFill>
        <p:spPr>
          <a:xfrm>
            <a:off x="5996042" y="6404701"/>
            <a:ext cx="5068833" cy="333217"/>
          </a:xfrm>
          <a:prstGeom prst="rect">
            <a:avLst/>
          </a:prstGeom>
          <a:noFill/>
          <a:ln>
            <a:noFill/>
          </a:ln>
        </p:spPr>
      </p:pic>
      <p:sp>
        <p:nvSpPr>
          <p:cNvPr id="10" name="Google Shape;245;p7">
            <a:extLst>
              <a:ext uri="{FF2B5EF4-FFF2-40B4-BE49-F238E27FC236}">
                <a16:creationId xmlns:a16="http://schemas.microsoft.com/office/drawing/2014/main" id="{80197CC6-97BC-034D-91DB-C6BEAF2D7C16}"/>
              </a:ext>
            </a:extLst>
          </p:cNvPr>
          <p:cNvSpPr/>
          <p:nvPr/>
        </p:nvSpPr>
        <p:spPr>
          <a:xfrm>
            <a:off x="473947" y="2604497"/>
            <a:ext cx="10590925" cy="572231"/>
          </a:xfrm>
          <a:prstGeom prst="rect">
            <a:avLst/>
          </a:prstGeom>
          <a:noFill/>
          <a:ln>
            <a:noFill/>
          </a:ln>
        </p:spPr>
        <p:txBody>
          <a:bodyPr spcFirstLastPara="1" wrap="square" lIns="0" tIns="45700" rIns="0" bIns="45700" anchor="t" anchorCtr="0">
            <a:noAutofit/>
          </a:bodyPr>
          <a:lstStyle/>
          <a:p>
            <a:pPr marR="0" lvl="0" algn="ctr" rtl="0">
              <a:spcBef>
                <a:spcPts val="0"/>
              </a:spcBef>
              <a:spcAft>
                <a:spcPts val="0"/>
              </a:spcAft>
              <a:buClr>
                <a:srgbClr val="00B0F0"/>
              </a:buClr>
              <a:buSzPct val="100000"/>
            </a:pPr>
            <a:r>
              <a:rPr lang="en-US" sz="2800" b="0" i="0" u="none" strike="noStrike" cap="none" dirty="0">
                <a:solidFill>
                  <a:schemeClr val="tx2">
                    <a:lumMod val="75000"/>
                  </a:schemeClr>
                </a:solidFill>
                <a:latin typeface="Trebuchet MS"/>
                <a:ea typeface="Trebuchet MS"/>
                <a:cs typeface="Trebuchet MS"/>
                <a:sym typeface="Trebuchet MS"/>
              </a:rPr>
              <a:t>Use of Hydration</a:t>
            </a:r>
          </a:p>
        </p:txBody>
      </p:sp>
      <p:sp>
        <p:nvSpPr>
          <p:cNvPr id="11" name="Google Shape;245;p7">
            <a:extLst>
              <a:ext uri="{FF2B5EF4-FFF2-40B4-BE49-F238E27FC236}">
                <a16:creationId xmlns:a16="http://schemas.microsoft.com/office/drawing/2014/main" id="{33BBF12D-0D71-6346-9911-8624C386F438}"/>
              </a:ext>
            </a:extLst>
          </p:cNvPr>
          <p:cNvSpPr/>
          <p:nvPr/>
        </p:nvSpPr>
        <p:spPr>
          <a:xfrm>
            <a:off x="473947" y="3026127"/>
            <a:ext cx="10590925" cy="2975698"/>
          </a:xfrm>
          <a:prstGeom prst="rect">
            <a:avLst/>
          </a:prstGeom>
          <a:noFill/>
          <a:ln>
            <a:noFill/>
          </a:ln>
        </p:spPr>
        <p:txBody>
          <a:bodyPr spcFirstLastPara="1" wrap="square" lIns="0" tIns="45700" rIns="0" bIns="45700" anchor="t" anchorCtr="0">
            <a:noAutofit/>
          </a:bodyPr>
          <a:lstStyle/>
          <a:p>
            <a:pPr marL="1827213" marR="0" lvl="0" indent="-1827213" algn="l" rtl="0">
              <a:spcBef>
                <a:spcPts val="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Challenge:</a:t>
            </a:r>
            <a:r>
              <a:rPr lang="en-US" sz="2800" b="0" i="0" u="none" strike="noStrike" cap="none" dirty="0">
                <a:solidFill>
                  <a:schemeClr val="bg1">
                    <a:lumMod val="50000"/>
                  </a:schemeClr>
                </a:solidFill>
                <a:latin typeface="Trebuchet MS"/>
                <a:ea typeface="Trebuchet MS"/>
                <a:cs typeface="Trebuchet MS"/>
                <a:sym typeface="Trebuchet MS"/>
              </a:rPr>
              <a:t> </a:t>
            </a:r>
            <a:r>
              <a:rPr lang="en-US" sz="2400" b="0" i="0" u="none" strike="noStrike" cap="none" dirty="0">
                <a:solidFill>
                  <a:schemeClr val="bg1">
                    <a:lumMod val="50000"/>
                  </a:schemeClr>
                </a:solidFill>
                <a:latin typeface="Trebuchet MS"/>
                <a:ea typeface="Trebuchet MS"/>
                <a:cs typeface="Trebuchet MS"/>
                <a:sym typeface="Trebuchet MS"/>
              </a:rPr>
              <a:t>Use of hydration in international clinical drugs is inconsistent</a:t>
            </a:r>
          </a:p>
          <a:p>
            <a:pPr marL="2136775" lvl="0">
              <a:buClr>
                <a:srgbClr val="00B0F0"/>
              </a:buClr>
              <a:buSzPct val="100000"/>
            </a:pPr>
            <a:r>
              <a:rPr lang="en-US" dirty="0">
                <a:solidFill>
                  <a:schemeClr val="bg1">
                    <a:lumMod val="50000"/>
                  </a:schemeClr>
                </a:solidFill>
                <a:latin typeface="Trebuchet MS"/>
                <a:ea typeface="Trebuchet MS"/>
                <a:cs typeface="Trebuchet MS"/>
                <a:sym typeface="Trebuchet MS"/>
              </a:rPr>
              <a:t>783147000 |</a:t>
            </a:r>
            <a:r>
              <a:rPr lang="en-US" dirty="0" err="1">
                <a:solidFill>
                  <a:schemeClr val="bg1">
                    <a:lumMod val="50000"/>
                  </a:schemeClr>
                </a:solidFill>
                <a:latin typeface="Trebuchet MS"/>
                <a:ea typeface="Trebuchet MS"/>
                <a:cs typeface="Trebuchet MS"/>
                <a:sym typeface="Trebuchet MS"/>
              </a:rPr>
              <a:t>Alendronic</a:t>
            </a:r>
            <a:r>
              <a:rPr lang="en-US" dirty="0">
                <a:solidFill>
                  <a:schemeClr val="bg1">
                    <a:lumMod val="50000"/>
                  </a:schemeClr>
                </a:solidFill>
                <a:latin typeface="Trebuchet MS"/>
                <a:ea typeface="Trebuchet MS"/>
                <a:cs typeface="Trebuchet MS"/>
                <a:sym typeface="Trebuchet MS"/>
              </a:rPr>
              <a:t> acid (as alendronate sodium) 70 mg/oral tablet|</a:t>
            </a:r>
          </a:p>
          <a:p>
            <a:pPr marL="2136775" lvl="0">
              <a:buClr>
                <a:srgbClr val="00B0F0"/>
              </a:buClr>
              <a:buSzPct val="100000"/>
            </a:pPr>
            <a:r>
              <a:rPr lang="en-US" dirty="0">
                <a:solidFill>
                  <a:schemeClr val="bg1">
                    <a:lumMod val="50000"/>
                  </a:schemeClr>
                </a:solidFill>
                <a:latin typeface="Trebuchet MS"/>
                <a:ea typeface="Trebuchet MS"/>
                <a:cs typeface="Trebuchet MS"/>
                <a:sym typeface="Trebuchet MS"/>
              </a:rPr>
              <a:t>783072003 |Cefalexin 500 mg oral tablet |</a:t>
            </a:r>
          </a:p>
          <a:p>
            <a:pPr marL="2136775" lvl="0">
              <a:buClr>
                <a:srgbClr val="00B0F0"/>
              </a:buClr>
              <a:buSzPct val="100000"/>
            </a:pPr>
            <a:r>
              <a:rPr lang="en-US" dirty="0">
                <a:solidFill>
                  <a:schemeClr val="bg1">
                    <a:lumMod val="50000"/>
                  </a:schemeClr>
                </a:solidFill>
                <a:latin typeface="Trebuchet MS"/>
                <a:ea typeface="Trebuchet MS"/>
                <a:cs typeface="Trebuchet MS"/>
                <a:sym typeface="Trebuchet MS"/>
              </a:rPr>
              <a:t>783075001 |Cefalexin (as cefalexin monohydrate) 500 mg oral capsule|</a:t>
            </a:r>
          </a:p>
          <a:p>
            <a:pPr marL="2136775" lvl="0">
              <a:buClr>
                <a:srgbClr val="00B0F0"/>
              </a:buClr>
              <a:buSzPct val="100000"/>
            </a:pPr>
            <a:r>
              <a:rPr lang="en-US" dirty="0">
                <a:solidFill>
                  <a:schemeClr val="bg1">
                    <a:lumMod val="50000"/>
                  </a:schemeClr>
                </a:solidFill>
                <a:latin typeface="Trebuchet MS"/>
                <a:ea typeface="Trebuchet MS"/>
                <a:cs typeface="Trebuchet MS"/>
                <a:sym typeface="Trebuchet MS"/>
              </a:rPr>
              <a:t>783280002 |Amoxicillin (as amoxicillin trihydrate) 500 mg oral capsule|</a:t>
            </a:r>
          </a:p>
          <a:p>
            <a:pPr marL="1827213" marR="0" lvl="0" indent="-1817688" algn="l" rtl="0">
              <a:spcBef>
                <a:spcPts val="60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Response: </a:t>
            </a:r>
            <a:r>
              <a:rPr lang="en-US" sz="2400" b="0" i="0" u="none" strike="noStrike" cap="none" dirty="0">
                <a:solidFill>
                  <a:schemeClr val="bg1">
                    <a:lumMod val="50000"/>
                  </a:schemeClr>
                </a:solidFill>
                <a:latin typeface="Trebuchet MS"/>
                <a:ea typeface="Trebuchet MS"/>
                <a:cs typeface="Trebuchet MS"/>
                <a:sym typeface="Trebuchet MS"/>
              </a:rPr>
              <a:t>This issue will be going to the drug modelling working group to establish the guidelines for the international release, and based on this, a determination will be made as to what guidance will be given to national extensions</a:t>
            </a:r>
            <a:endParaRPr lang="en-US" sz="2800" b="0" i="0" u="none" strike="noStrike" cap="none" dirty="0">
              <a:solidFill>
                <a:schemeClr val="bg1">
                  <a:lumMod val="50000"/>
                </a:schemeClr>
              </a:solidFill>
              <a:latin typeface="Trebuchet MS"/>
              <a:ea typeface="Trebuchet MS"/>
              <a:cs typeface="Trebuchet MS"/>
              <a:sym typeface="Trebuchet MS"/>
            </a:endParaRPr>
          </a:p>
        </p:txBody>
      </p:sp>
    </p:spTree>
    <p:extLst>
      <p:ext uri="{BB962C8B-B14F-4D97-AF65-F5344CB8AC3E}">
        <p14:creationId xmlns:p14="http://schemas.microsoft.com/office/powerpoint/2010/main" val="2947859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7"/>
          <p:cNvPicPr preferRelativeResize="0"/>
          <p:nvPr/>
        </p:nvPicPr>
        <p:blipFill rotWithShape="1">
          <a:blip r:embed="rId3">
            <a:alphaModFix/>
          </a:blip>
          <a:srcRect l="302" t="17432" r="-302" b="42420"/>
          <a:stretch/>
        </p:blipFill>
        <p:spPr>
          <a:xfrm>
            <a:off x="473948" y="193227"/>
            <a:ext cx="10609513" cy="2341519"/>
          </a:xfrm>
          <a:prstGeom prst="rect">
            <a:avLst/>
          </a:prstGeom>
          <a:noFill/>
          <a:ln>
            <a:noFill/>
          </a:ln>
        </p:spPr>
      </p:pic>
      <p:sp>
        <p:nvSpPr>
          <p:cNvPr id="237" name="Google Shape;237;p7"/>
          <p:cNvSpPr/>
          <p:nvPr/>
        </p:nvSpPr>
        <p:spPr>
          <a:xfrm>
            <a:off x="473949" y="195026"/>
            <a:ext cx="10590926" cy="2341519"/>
          </a:xfrm>
          <a:prstGeom prst="rect">
            <a:avLst/>
          </a:prstGeom>
          <a:solidFill>
            <a:schemeClr val="dk2">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244" name="Google Shape;244;p7"/>
          <p:cNvSpPr txBox="1"/>
          <p:nvPr/>
        </p:nvSpPr>
        <p:spPr>
          <a:xfrm>
            <a:off x="685101" y="1751503"/>
            <a:ext cx="10098300" cy="852994"/>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endParaRPr sz="1400" b="0" i="0" u="none" strike="noStrike" cap="none" dirty="0">
              <a:solidFill>
                <a:schemeClr val="bg1">
                  <a:lumMod val="65000"/>
                </a:schemeClr>
              </a:solidFill>
              <a:latin typeface="Trebuchet MS"/>
              <a:ea typeface="Trebuchet MS"/>
              <a:cs typeface="Trebuchet MS"/>
              <a:sym typeface="Trebuchet MS"/>
            </a:endParaRPr>
          </a:p>
        </p:txBody>
      </p:sp>
      <p:sp>
        <p:nvSpPr>
          <p:cNvPr id="246" name="Google Shape;246;p7"/>
          <p:cNvSpPr txBox="1"/>
          <p:nvPr/>
        </p:nvSpPr>
        <p:spPr>
          <a:xfrm>
            <a:off x="776542" y="394510"/>
            <a:ext cx="10218011" cy="193895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en-US" sz="6000" b="1" i="0" u="none" strike="noStrike" cap="none" dirty="0">
                <a:solidFill>
                  <a:schemeClr val="lt1"/>
                </a:solidFill>
                <a:latin typeface="Trebuchet MS"/>
                <a:ea typeface="Trebuchet MS"/>
                <a:cs typeface="Trebuchet MS"/>
                <a:sym typeface="Trebuchet MS"/>
              </a:rPr>
              <a:t>Drugs not found in International Release</a:t>
            </a:r>
            <a:endParaRPr sz="1100" b="0" i="0" u="none" strike="noStrike" cap="none" dirty="0">
              <a:solidFill>
                <a:srgbClr val="000000"/>
              </a:solidFill>
              <a:latin typeface="Trebuchet MS"/>
              <a:ea typeface="Trebuchet MS"/>
              <a:cs typeface="Trebuchet MS"/>
              <a:sym typeface="Trebuchet MS"/>
            </a:endParaRPr>
          </a:p>
        </p:txBody>
      </p:sp>
      <p:pic>
        <p:nvPicPr>
          <p:cNvPr id="248" name="Google Shape;248;p7"/>
          <p:cNvPicPr preferRelativeResize="0"/>
          <p:nvPr/>
        </p:nvPicPr>
        <p:blipFill rotWithShape="1">
          <a:blip r:embed="rId4">
            <a:alphaModFix/>
          </a:blip>
          <a:srcRect/>
          <a:stretch/>
        </p:blipFill>
        <p:spPr>
          <a:xfrm>
            <a:off x="5996042" y="6404701"/>
            <a:ext cx="5068833" cy="333217"/>
          </a:xfrm>
          <a:prstGeom prst="rect">
            <a:avLst/>
          </a:prstGeom>
          <a:noFill/>
          <a:ln>
            <a:noFill/>
          </a:ln>
        </p:spPr>
      </p:pic>
      <p:sp>
        <p:nvSpPr>
          <p:cNvPr id="10" name="Google Shape;245;p7">
            <a:extLst>
              <a:ext uri="{FF2B5EF4-FFF2-40B4-BE49-F238E27FC236}">
                <a16:creationId xmlns:a16="http://schemas.microsoft.com/office/drawing/2014/main" id="{80197CC6-97BC-034D-91DB-C6BEAF2D7C16}"/>
              </a:ext>
            </a:extLst>
          </p:cNvPr>
          <p:cNvSpPr/>
          <p:nvPr/>
        </p:nvSpPr>
        <p:spPr>
          <a:xfrm>
            <a:off x="473947" y="2604497"/>
            <a:ext cx="10590925" cy="572231"/>
          </a:xfrm>
          <a:prstGeom prst="rect">
            <a:avLst/>
          </a:prstGeom>
          <a:noFill/>
          <a:ln>
            <a:noFill/>
          </a:ln>
        </p:spPr>
        <p:txBody>
          <a:bodyPr spcFirstLastPara="1" wrap="square" lIns="0" tIns="45700" rIns="0" bIns="45700" anchor="t" anchorCtr="0">
            <a:noAutofit/>
          </a:bodyPr>
          <a:lstStyle/>
          <a:p>
            <a:pPr marR="0" lvl="0" algn="ctr" rtl="0">
              <a:spcBef>
                <a:spcPts val="0"/>
              </a:spcBef>
              <a:spcAft>
                <a:spcPts val="0"/>
              </a:spcAft>
              <a:buClr>
                <a:srgbClr val="00B0F0"/>
              </a:buClr>
              <a:buSzPct val="100000"/>
            </a:pPr>
            <a:r>
              <a:rPr lang="en-US" sz="2800" b="0" i="0" u="none" strike="noStrike" cap="none" dirty="0">
                <a:solidFill>
                  <a:schemeClr val="tx2">
                    <a:lumMod val="75000"/>
                  </a:schemeClr>
                </a:solidFill>
                <a:latin typeface="Trebuchet MS"/>
                <a:ea typeface="Trebuchet MS"/>
                <a:cs typeface="Trebuchet MS"/>
                <a:sym typeface="Trebuchet MS"/>
              </a:rPr>
              <a:t>Clinical drug not interchangeable (liposomal forms)</a:t>
            </a:r>
          </a:p>
        </p:txBody>
      </p:sp>
      <p:sp>
        <p:nvSpPr>
          <p:cNvPr id="11" name="Google Shape;245;p7">
            <a:extLst>
              <a:ext uri="{FF2B5EF4-FFF2-40B4-BE49-F238E27FC236}">
                <a16:creationId xmlns:a16="http://schemas.microsoft.com/office/drawing/2014/main" id="{33BBF12D-0D71-6346-9911-8624C386F438}"/>
              </a:ext>
            </a:extLst>
          </p:cNvPr>
          <p:cNvSpPr/>
          <p:nvPr/>
        </p:nvSpPr>
        <p:spPr>
          <a:xfrm>
            <a:off x="473946" y="3026127"/>
            <a:ext cx="10793143" cy="2975698"/>
          </a:xfrm>
          <a:prstGeom prst="rect">
            <a:avLst/>
          </a:prstGeom>
          <a:noFill/>
          <a:ln>
            <a:noFill/>
          </a:ln>
        </p:spPr>
        <p:txBody>
          <a:bodyPr spcFirstLastPara="1" wrap="square" lIns="0" tIns="45700" rIns="0" bIns="45700" anchor="t" anchorCtr="0">
            <a:noAutofit/>
          </a:bodyPr>
          <a:lstStyle/>
          <a:p>
            <a:pPr marL="1827213" marR="0" lvl="0" indent="-1827213" algn="l" rtl="0">
              <a:spcBef>
                <a:spcPts val="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Challenge:</a:t>
            </a:r>
            <a:r>
              <a:rPr lang="en-US" sz="2800" b="0" i="0" u="none" strike="noStrike" cap="none" dirty="0">
                <a:solidFill>
                  <a:schemeClr val="bg1">
                    <a:lumMod val="50000"/>
                  </a:schemeClr>
                </a:solidFill>
                <a:latin typeface="Trebuchet MS"/>
                <a:ea typeface="Trebuchet MS"/>
                <a:cs typeface="Trebuchet MS"/>
                <a:sym typeface="Trebuchet MS"/>
              </a:rPr>
              <a:t> </a:t>
            </a:r>
            <a:r>
              <a:rPr lang="en-US" sz="2400" b="0" i="0" u="none" strike="noStrike" cap="none" dirty="0">
                <a:solidFill>
                  <a:schemeClr val="bg1">
                    <a:lumMod val="50000"/>
                  </a:schemeClr>
                </a:solidFill>
                <a:latin typeface="Trebuchet MS"/>
                <a:ea typeface="Trebuchet MS"/>
                <a:cs typeface="Trebuchet MS"/>
                <a:sym typeface="Trebuchet MS"/>
              </a:rPr>
              <a:t>Some products with same ingredients, strength and dose form are not interchangeable – for example:</a:t>
            </a:r>
          </a:p>
          <a:p>
            <a:pPr marL="2136775" lvl="0">
              <a:buClr>
                <a:srgbClr val="00B0F0"/>
              </a:buClr>
              <a:buSzPct val="100000"/>
            </a:pPr>
            <a:r>
              <a:rPr lang="en-US" sz="2000" dirty="0">
                <a:solidFill>
                  <a:schemeClr val="bg1">
                    <a:lumMod val="50000"/>
                  </a:schemeClr>
                </a:solidFill>
                <a:latin typeface="Trebuchet MS"/>
                <a:ea typeface="Trebuchet MS"/>
                <a:cs typeface="Trebuchet MS"/>
                <a:sym typeface="Trebuchet MS"/>
              </a:rPr>
              <a:t>Doxorubicin Accord    vs   </a:t>
            </a:r>
            <a:r>
              <a:rPr lang="en-US" sz="2000" dirty="0" err="1">
                <a:solidFill>
                  <a:schemeClr val="bg1">
                    <a:lumMod val="50000"/>
                  </a:schemeClr>
                </a:solidFill>
                <a:latin typeface="Trebuchet MS"/>
                <a:ea typeface="Trebuchet MS"/>
                <a:cs typeface="Trebuchet MS"/>
                <a:sym typeface="Trebuchet MS"/>
              </a:rPr>
              <a:t>Caelyx</a:t>
            </a:r>
            <a:r>
              <a:rPr lang="en-US" sz="2000" dirty="0">
                <a:solidFill>
                  <a:schemeClr val="bg1">
                    <a:lumMod val="50000"/>
                  </a:schemeClr>
                </a:solidFill>
                <a:latin typeface="Trebuchet MS"/>
                <a:ea typeface="Trebuchet MS"/>
                <a:cs typeface="Trebuchet MS"/>
                <a:sym typeface="Trebuchet MS"/>
              </a:rPr>
              <a:t> pegylated liposomal</a:t>
            </a:r>
          </a:p>
          <a:p>
            <a:pPr marL="1827213" lvl="0" indent="-1817688">
              <a:spcBef>
                <a:spcPts val="600"/>
              </a:spcBef>
              <a:buClr>
                <a:srgbClr val="00B0F0"/>
              </a:buClr>
              <a:buSzPct val="100000"/>
            </a:pPr>
            <a:r>
              <a:rPr lang="en-US" sz="2800" b="0" i="0" u="none" strike="noStrike" cap="none" dirty="0">
                <a:solidFill>
                  <a:srgbClr val="00B0F0"/>
                </a:solidFill>
                <a:latin typeface="Trebuchet MS"/>
                <a:ea typeface="Trebuchet MS"/>
                <a:cs typeface="Trebuchet MS"/>
                <a:sym typeface="Trebuchet MS"/>
              </a:rPr>
              <a:t>Response: </a:t>
            </a:r>
            <a:r>
              <a:rPr lang="en-US" sz="2400" b="0" i="0" u="none" strike="noStrike" cap="none" dirty="0">
                <a:solidFill>
                  <a:schemeClr val="bg1">
                    <a:lumMod val="50000"/>
                  </a:schemeClr>
                </a:solidFill>
                <a:latin typeface="Trebuchet MS"/>
                <a:ea typeface="Trebuchet MS"/>
                <a:cs typeface="Trebuchet MS"/>
                <a:sym typeface="Trebuchet MS"/>
              </a:rPr>
              <a:t>For products in which the ingredient has been changed to have a different dosing regime, a separate substance should be used </a:t>
            </a:r>
            <a:r>
              <a:rPr lang="en-US" sz="2400" b="0" i="0" u="none" strike="noStrike" cap="none" dirty="0" err="1">
                <a:solidFill>
                  <a:schemeClr val="bg1">
                    <a:lumMod val="50000"/>
                  </a:schemeClr>
                </a:solidFill>
                <a:latin typeface="Trebuchet MS"/>
                <a:ea typeface="Trebuchet MS"/>
                <a:cs typeface="Trebuchet MS"/>
                <a:sym typeface="Trebuchet MS"/>
              </a:rPr>
              <a:t>eg</a:t>
            </a:r>
            <a:r>
              <a:rPr lang="en-US" sz="2400" b="0" i="0" u="none" strike="noStrike" cap="none" dirty="0">
                <a:solidFill>
                  <a:schemeClr val="bg1">
                    <a:lumMod val="50000"/>
                  </a:schemeClr>
                </a:solidFill>
                <a:latin typeface="Trebuchet MS"/>
                <a:ea typeface="Trebuchet MS"/>
                <a:cs typeface="Trebuchet MS"/>
                <a:sym typeface="Trebuchet MS"/>
              </a:rPr>
              <a:t> </a:t>
            </a:r>
          </a:p>
          <a:p>
            <a:pPr marL="2540000" lvl="0">
              <a:spcBef>
                <a:spcPts val="600"/>
              </a:spcBef>
              <a:buClr>
                <a:srgbClr val="00B0F0"/>
              </a:buClr>
              <a:buSzPct val="100000"/>
            </a:pPr>
            <a:r>
              <a:rPr lang="en-US" sz="2000" dirty="0">
                <a:solidFill>
                  <a:schemeClr val="bg1">
                    <a:lumMod val="50000"/>
                  </a:schemeClr>
                </a:solidFill>
                <a:latin typeface="Trebuchet MS"/>
                <a:ea typeface="Trebuchet MS"/>
                <a:cs typeface="Trebuchet MS"/>
                <a:sym typeface="Trebuchet MS"/>
              </a:rPr>
              <a:t>MP: 773365000 |Doxorubicin liposome only product|</a:t>
            </a:r>
            <a:endParaRPr lang="en-US" sz="2400" dirty="0">
              <a:solidFill>
                <a:schemeClr val="bg1">
                  <a:lumMod val="50000"/>
                </a:schemeClr>
              </a:solidFill>
              <a:latin typeface="Trebuchet MS"/>
              <a:ea typeface="Trebuchet MS"/>
              <a:cs typeface="Trebuchet MS"/>
              <a:sym typeface="Trebuchet MS"/>
            </a:endParaRPr>
          </a:p>
          <a:p>
            <a:pPr marL="1827213" lvl="0" indent="-1588">
              <a:spcBef>
                <a:spcPts val="600"/>
              </a:spcBef>
              <a:buClr>
                <a:srgbClr val="00B0F0"/>
              </a:buClr>
              <a:buSzPct val="100000"/>
            </a:pPr>
            <a:r>
              <a:rPr lang="en-US" sz="2400" b="0" i="0" u="none" strike="noStrike" cap="none" dirty="0">
                <a:solidFill>
                  <a:schemeClr val="bg1">
                    <a:lumMod val="50000"/>
                  </a:schemeClr>
                </a:solidFill>
                <a:latin typeface="Trebuchet MS"/>
                <a:ea typeface="Trebuchet MS"/>
                <a:cs typeface="Trebuchet MS"/>
                <a:sym typeface="Trebuchet MS"/>
              </a:rPr>
              <a:t>If the required CD is not available, please submit a CRS request via your NRC.</a:t>
            </a:r>
            <a:endParaRPr lang="en-US" sz="2800" b="0" i="0" u="none" strike="noStrike" cap="none" dirty="0">
              <a:solidFill>
                <a:schemeClr val="bg1">
                  <a:lumMod val="50000"/>
                </a:schemeClr>
              </a:solidFill>
              <a:latin typeface="Trebuchet MS"/>
              <a:ea typeface="Trebuchet MS"/>
              <a:cs typeface="Trebuchet MS"/>
              <a:sym typeface="Trebuchet MS"/>
            </a:endParaRPr>
          </a:p>
        </p:txBody>
      </p:sp>
    </p:spTree>
    <p:extLst>
      <p:ext uri="{BB962C8B-B14F-4D97-AF65-F5344CB8AC3E}">
        <p14:creationId xmlns:p14="http://schemas.microsoft.com/office/powerpoint/2010/main" val="1642236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7"/>
          <p:cNvPicPr preferRelativeResize="0"/>
          <p:nvPr/>
        </p:nvPicPr>
        <p:blipFill rotWithShape="1">
          <a:blip r:embed="rId3">
            <a:alphaModFix/>
          </a:blip>
          <a:srcRect l="302" t="17432" r="-302" b="42420"/>
          <a:stretch/>
        </p:blipFill>
        <p:spPr>
          <a:xfrm>
            <a:off x="473948" y="193227"/>
            <a:ext cx="10609513" cy="2341519"/>
          </a:xfrm>
          <a:prstGeom prst="rect">
            <a:avLst/>
          </a:prstGeom>
          <a:noFill/>
          <a:ln>
            <a:noFill/>
          </a:ln>
        </p:spPr>
      </p:pic>
      <p:sp>
        <p:nvSpPr>
          <p:cNvPr id="237" name="Google Shape;237;p7"/>
          <p:cNvSpPr/>
          <p:nvPr/>
        </p:nvSpPr>
        <p:spPr>
          <a:xfrm>
            <a:off x="473949" y="195026"/>
            <a:ext cx="10590926" cy="2341519"/>
          </a:xfrm>
          <a:prstGeom prst="rect">
            <a:avLst/>
          </a:prstGeom>
          <a:solidFill>
            <a:schemeClr val="dk2">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244" name="Google Shape;244;p7"/>
          <p:cNvSpPr txBox="1"/>
          <p:nvPr/>
        </p:nvSpPr>
        <p:spPr>
          <a:xfrm>
            <a:off x="685101" y="1751503"/>
            <a:ext cx="10098300" cy="852994"/>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endParaRPr sz="1400" b="0" i="0" u="none" strike="noStrike" cap="none" dirty="0">
              <a:solidFill>
                <a:schemeClr val="bg1">
                  <a:lumMod val="65000"/>
                </a:schemeClr>
              </a:solidFill>
              <a:latin typeface="Trebuchet MS"/>
              <a:ea typeface="Trebuchet MS"/>
              <a:cs typeface="Trebuchet MS"/>
              <a:sym typeface="Trebuchet MS"/>
            </a:endParaRPr>
          </a:p>
        </p:txBody>
      </p:sp>
      <p:sp>
        <p:nvSpPr>
          <p:cNvPr id="246" name="Google Shape;246;p7"/>
          <p:cNvSpPr txBox="1"/>
          <p:nvPr/>
        </p:nvSpPr>
        <p:spPr>
          <a:xfrm>
            <a:off x="776542" y="394510"/>
            <a:ext cx="10218011" cy="193895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en-US" sz="6000" b="1" i="0" u="none" strike="noStrike" cap="none" dirty="0">
                <a:solidFill>
                  <a:schemeClr val="lt1"/>
                </a:solidFill>
                <a:latin typeface="Trebuchet MS"/>
                <a:ea typeface="Trebuchet MS"/>
                <a:cs typeface="Trebuchet MS"/>
                <a:sym typeface="Trebuchet MS"/>
              </a:rPr>
              <a:t>Drugs not found in International Release</a:t>
            </a:r>
            <a:endParaRPr sz="1100" b="0" i="0" u="none" strike="noStrike" cap="none" dirty="0">
              <a:solidFill>
                <a:srgbClr val="000000"/>
              </a:solidFill>
              <a:latin typeface="Trebuchet MS"/>
              <a:ea typeface="Trebuchet MS"/>
              <a:cs typeface="Trebuchet MS"/>
              <a:sym typeface="Trebuchet MS"/>
            </a:endParaRPr>
          </a:p>
        </p:txBody>
      </p:sp>
      <p:pic>
        <p:nvPicPr>
          <p:cNvPr id="248" name="Google Shape;248;p7"/>
          <p:cNvPicPr preferRelativeResize="0"/>
          <p:nvPr/>
        </p:nvPicPr>
        <p:blipFill rotWithShape="1">
          <a:blip r:embed="rId4">
            <a:alphaModFix/>
          </a:blip>
          <a:srcRect/>
          <a:stretch/>
        </p:blipFill>
        <p:spPr>
          <a:xfrm>
            <a:off x="5996042" y="6404701"/>
            <a:ext cx="5068833" cy="333217"/>
          </a:xfrm>
          <a:prstGeom prst="rect">
            <a:avLst/>
          </a:prstGeom>
          <a:noFill/>
          <a:ln>
            <a:noFill/>
          </a:ln>
        </p:spPr>
      </p:pic>
      <p:sp>
        <p:nvSpPr>
          <p:cNvPr id="9" name="Google Shape;245;p7">
            <a:extLst>
              <a:ext uri="{FF2B5EF4-FFF2-40B4-BE49-F238E27FC236}">
                <a16:creationId xmlns:a16="http://schemas.microsoft.com/office/drawing/2014/main" id="{F953482F-5E89-A048-8DB5-B8E079C80D93}"/>
              </a:ext>
            </a:extLst>
          </p:cNvPr>
          <p:cNvSpPr/>
          <p:nvPr/>
        </p:nvSpPr>
        <p:spPr>
          <a:xfrm>
            <a:off x="473947" y="2604497"/>
            <a:ext cx="10590925" cy="572231"/>
          </a:xfrm>
          <a:prstGeom prst="rect">
            <a:avLst/>
          </a:prstGeom>
          <a:noFill/>
          <a:ln>
            <a:noFill/>
          </a:ln>
        </p:spPr>
        <p:txBody>
          <a:bodyPr spcFirstLastPara="1" wrap="square" lIns="0" tIns="45700" rIns="0" bIns="45700" anchor="t" anchorCtr="0">
            <a:noAutofit/>
          </a:bodyPr>
          <a:lstStyle/>
          <a:p>
            <a:pPr marR="0" lvl="0" algn="ctr" rtl="0">
              <a:spcBef>
                <a:spcPts val="0"/>
              </a:spcBef>
              <a:spcAft>
                <a:spcPts val="0"/>
              </a:spcAft>
              <a:buClr>
                <a:srgbClr val="00B0F0"/>
              </a:buClr>
              <a:buSzPct val="100000"/>
            </a:pPr>
            <a:r>
              <a:rPr lang="en-US" sz="2800" b="0" i="0" u="none" strike="noStrike" cap="none" dirty="0">
                <a:solidFill>
                  <a:schemeClr val="tx2">
                    <a:lumMod val="75000"/>
                  </a:schemeClr>
                </a:solidFill>
                <a:latin typeface="Trebuchet MS"/>
                <a:ea typeface="Trebuchet MS"/>
                <a:cs typeface="Trebuchet MS"/>
                <a:sym typeface="Trebuchet MS"/>
              </a:rPr>
              <a:t>Rate and Frequency of International Releases</a:t>
            </a:r>
          </a:p>
        </p:txBody>
      </p:sp>
      <p:sp>
        <p:nvSpPr>
          <p:cNvPr id="10" name="Google Shape;245;p7">
            <a:extLst>
              <a:ext uri="{FF2B5EF4-FFF2-40B4-BE49-F238E27FC236}">
                <a16:creationId xmlns:a16="http://schemas.microsoft.com/office/drawing/2014/main" id="{71C332D5-CD9A-2C48-AF9C-83895D3EFF50}"/>
              </a:ext>
            </a:extLst>
          </p:cNvPr>
          <p:cNvSpPr/>
          <p:nvPr/>
        </p:nvSpPr>
        <p:spPr>
          <a:xfrm>
            <a:off x="473947" y="3026127"/>
            <a:ext cx="10590925" cy="2975698"/>
          </a:xfrm>
          <a:prstGeom prst="rect">
            <a:avLst/>
          </a:prstGeom>
          <a:noFill/>
          <a:ln>
            <a:noFill/>
          </a:ln>
        </p:spPr>
        <p:txBody>
          <a:bodyPr spcFirstLastPara="1" wrap="square" lIns="0" tIns="45700" rIns="0" bIns="45700" anchor="t" anchorCtr="0">
            <a:noAutofit/>
          </a:bodyPr>
          <a:lstStyle/>
          <a:p>
            <a:pPr marL="1827213" marR="0" lvl="0" indent="-1827213" algn="l" rtl="0">
              <a:spcBef>
                <a:spcPts val="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Challenge:</a:t>
            </a:r>
            <a:r>
              <a:rPr lang="en-US" sz="2800" b="0" i="0" u="none" strike="noStrike" cap="none" dirty="0">
                <a:solidFill>
                  <a:schemeClr val="bg1">
                    <a:lumMod val="50000"/>
                  </a:schemeClr>
                </a:solidFill>
                <a:latin typeface="Trebuchet MS"/>
                <a:ea typeface="Trebuchet MS"/>
                <a:cs typeface="Trebuchet MS"/>
                <a:sym typeface="Trebuchet MS"/>
              </a:rPr>
              <a:t> </a:t>
            </a:r>
            <a:r>
              <a:rPr lang="en-US" sz="2400" b="0" i="0" u="none" strike="noStrike" cap="none" dirty="0">
                <a:solidFill>
                  <a:schemeClr val="bg1">
                    <a:lumMod val="50000"/>
                  </a:schemeClr>
                </a:solidFill>
                <a:latin typeface="Trebuchet MS"/>
                <a:ea typeface="Trebuchet MS"/>
                <a:cs typeface="Trebuchet MS"/>
                <a:sym typeface="Trebuchet MS"/>
              </a:rPr>
              <a:t>Implementers need to wait several months for new drugs to be added. In the meantime, national/local codes must be added to support implementations </a:t>
            </a:r>
            <a:r>
              <a:rPr lang="en-US" sz="2400" b="0" i="0" u="none" strike="noStrike" cap="none" dirty="0">
                <a:solidFill>
                  <a:schemeClr val="bg1">
                    <a:lumMod val="50000"/>
                  </a:schemeClr>
                </a:solidFill>
                <a:latin typeface="Trebuchet MS"/>
                <a:ea typeface="Trebuchet MS"/>
                <a:cs typeface="Trebuchet MS"/>
                <a:sym typeface="Wingdings" pitchFamily="2" charset="2"/>
              </a:rPr>
              <a:t> </a:t>
            </a:r>
            <a:r>
              <a:rPr lang="en-US" sz="2400" b="0" i="0" u="none" strike="noStrike" cap="none" dirty="0">
                <a:solidFill>
                  <a:schemeClr val="bg1">
                    <a:lumMod val="50000"/>
                  </a:schemeClr>
                </a:solidFill>
                <a:latin typeface="Trebuchet MS"/>
                <a:ea typeface="Trebuchet MS"/>
                <a:cs typeface="Trebuchet MS"/>
                <a:sym typeface="Trebuchet MS"/>
              </a:rPr>
              <a:t>proliferation of local codes</a:t>
            </a:r>
            <a:endParaRPr lang="en-US" sz="2800" b="0" i="0" u="none" strike="noStrike" cap="none" dirty="0">
              <a:solidFill>
                <a:schemeClr val="bg1">
                  <a:lumMod val="50000"/>
                </a:schemeClr>
              </a:solidFill>
              <a:latin typeface="Trebuchet MS"/>
              <a:ea typeface="Trebuchet MS"/>
              <a:cs typeface="Trebuchet MS"/>
              <a:sym typeface="Trebuchet MS"/>
            </a:endParaRPr>
          </a:p>
          <a:p>
            <a:pPr marL="1827213" marR="0" lvl="0" indent="-1817688" algn="l" rtl="0">
              <a:spcBef>
                <a:spcPts val="60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Response: </a:t>
            </a:r>
            <a:r>
              <a:rPr lang="en-US" sz="2400" b="0" i="0" u="none" strike="noStrike" cap="none" dirty="0">
                <a:solidFill>
                  <a:schemeClr val="bg1">
                    <a:lumMod val="50000"/>
                  </a:schemeClr>
                </a:solidFill>
                <a:latin typeface="Trebuchet MS"/>
                <a:ea typeface="Trebuchet MS"/>
                <a:cs typeface="Trebuchet MS"/>
                <a:sym typeface="Trebuchet MS"/>
              </a:rPr>
              <a:t>There are plans to start producing monthly international SCT releases from July 2021. Please submit your CRS tickets via your NRC, with evidence/literature of a real manufactured product. Also, as COVID-19 vaccines are approved in your local jurisdictions, please ask NRC to submit CRS tickets.</a:t>
            </a:r>
          </a:p>
        </p:txBody>
      </p:sp>
    </p:spTree>
    <p:extLst>
      <p:ext uri="{BB962C8B-B14F-4D97-AF65-F5344CB8AC3E}">
        <p14:creationId xmlns:p14="http://schemas.microsoft.com/office/powerpoint/2010/main" val="39930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7"/>
          <p:cNvPicPr preferRelativeResize="0"/>
          <p:nvPr/>
        </p:nvPicPr>
        <p:blipFill rotWithShape="1">
          <a:blip r:embed="rId3">
            <a:alphaModFix/>
          </a:blip>
          <a:srcRect l="302" t="17432" r="-302" b="42420"/>
          <a:stretch/>
        </p:blipFill>
        <p:spPr>
          <a:xfrm>
            <a:off x="473948" y="193227"/>
            <a:ext cx="10609513" cy="2341519"/>
          </a:xfrm>
          <a:prstGeom prst="rect">
            <a:avLst/>
          </a:prstGeom>
          <a:noFill/>
          <a:ln>
            <a:noFill/>
          </a:ln>
        </p:spPr>
      </p:pic>
      <p:sp>
        <p:nvSpPr>
          <p:cNvPr id="237" name="Google Shape;237;p7"/>
          <p:cNvSpPr/>
          <p:nvPr/>
        </p:nvSpPr>
        <p:spPr>
          <a:xfrm>
            <a:off x="473949" y="195026"/>
            <a:ext cx="10590926" cy="2341519"/>
          </a:xfrm>
          <a:prstGeom prst="rect">
            <a:avLst/>
          </a:prstGeom>
          <a:solidFill>
            <a:schemeClr val="dk2">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244" name="Google Shape;244;p7"/>
          <p:cNvSpPr txBox="1"/>
          <p:nvPr/>
        </p:nvSpPr>
        <p:spPr>
          <a:xfrm>
            <a:off x="685101" y="1751503"/>
            <a:ext cx="10098300" cy="852994"/>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endParaRPr sz="1400" b="0" i="0" u="none" strike="noStrike" cap="none" dirty="0">
              <a:solidFill>
                <a:schemeClr val="bg1">
                  <a:lumMod val="65000"/>
                </a:schemeClr>
              </a:solidFill>
              <a:latin typeface="Trebuchet MS"/>
              <a:ea typeface="Trebuchet MS"/>
              <a:cs typeface="Trebuchet MS"/>
              <a:sym typeface="Trebuchet MS"/>
            </a:endParaRPr>
          </a:p>
        </p:txBody>
      </p:sp>
      <p:sp>
        <p:nvSpPr>
          <p:cNvPr id="246" name="Google Shape;246;p7"/>
          <p:cNvSpPr txBox="1"/>
          <p:nvPr/>
        </p:nvSpPr>
        <p:spPr>
          <a:xfrm>
            <a:off x="776542" y="394510"/>
            <a:ext cx="10218011" cy="193895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en-US" sz="6000" b="1" i="0" u="none" strike="noStrike" cap="none" dirty="0">
                <a:solidFill>
                  <a:schemeClr val="lt1"/>
                </a:solidFill>
                <a:latin typeface="Trebuchet MS"/>
                <a:ea typeface="Trebuchet MS"/>
                <a:cs typeface="Trebuchet MS"/>
                <a:sym typeface="Trebuchet MS"/>
              </a:rPr>
              <a:t>Drugs not found in International Release</a:t>
            </a:r>
            <a:endParaRPr sz="1100" b="0" i="0" u="none" strike="noStrike" cap="none" dirty="0">
              <a:solidFill>
                <a:srgbClr val="000000"/>
              </a:solidFill>
              <a:latin typeface="Trebuchet MS"/>
              <a:ea typeface="Trebuchet MS"/>
              <a:cs typeface="Trebuchet MS"/>
              <a:sym typeface="Trebuchet MS"/>
            </a:endParaRPr>
          </a:p>
        </p:txBody>
      </p:sp>
      <p:pic>
        <p:nvPicPr>
          <p:cNvPr id="248" name="Google Shape;248;p7"/>
          <p:cNvPicPr preferRelativeResize="0"/>
          <p:nvPr/>
        </p:nvPicPr>
        <p:blipFill rotWithShape="1">
          <a:blip r:embed="rId4">
            <a:alphaModFix/>
          </a:blip>
          <a:srcRect/>
          <a:stretch/>
        </p:blipFill>
        <p:spPr>
          <a:xfrm>
            <a:off x="5996042" y="6404701"/>
            <a:ext cx="5068833" cy="333217"/>
          </a:xfrm>
          <a:prstGeom prst="rect">
            <a:avLst/>
          </a:prstGeom>
          <a:noFill/>
          <a:ln>
            <a:noFill/>
          </a:ln>
        </p:spPr>
      </p:pic>
      <p:sp>
        <p:nvSpPr>
          <p:cNvPr id="9" name="Google Shape;245;p7">
            <a:extLst>
              <a:ext uri="{FF2B5EF4-FFF2-40B4-BE49-F238E27FC236}">
                <a16:creationId xmlns:a16="http://schemas.microsoft.com/office/drawing/2014/main" id="{F953482F-5E89-A048-8DB5-B8E079C80D93}"/>
              </a:ext>
            </a:extLst>
          </p:cNvPr>
          <p:cNvSpPr/>
          <p:nvPr/>
        </p:nvSpPr>
        <p:spPr>
          <a:xfrm>
            <a:off x="473947" y="2604497"/>
            <a:ext cx="10590925" cy="572231"/>
          </a:xfrm>
          <a:prstGeom prst="rect">
            <a:avLst/>
          </a:prstGeom>
          <a:noFill/>
          <a:ln>
            <a:noFill/>
          </a:ln>
        </p:spPr>
        <p:txBody>
          <a:bodyPr spcFirstLastPara="1" wrap="square" lIns="0" tIns="45700" rIns="0" bIns="45700" anchor="t" anchorCtr="0">
            <a:noAutofit/>
          </a:bodyPr>
          <a:lstStyle/>
          <a:p>
            <a:pPr marR="0" lvl="0" algn="ctr" rtl="0">
              <a:spcBef>
                <a:spcPts val="0"/>
              </a:spcBef>
              <a:spcAft>
                <a:spcPts val="0"/>
              </a:spcAft>
              <a:buClr>
                <a:srgbClr val="00B0F0"/>
              </a:buClr>
              <a:buSzPct val="100000"/>
            </a:pPr>
            <a:r>
              <a:rPr lang="en-US" sz="2800" b="0" i="0" u="none" strike="noStrike" cap="none" dirty="0">
                <a:solidFill>
                  <a:schemeClr val="tx2">
                    <a:lumMod val="75000"/>
                  </a:schemeClr>
                </a:solidFill>
                <a:latin typeface="Trebuchet MS"/>
                <a:ea typeface="Trebuchet MS"/>
                <a:cs typeface="Trebuchet MS"/>
                <a:sym typeface="Trebuchet MS"/>
              </a:rPr>
              <a:t>Duplication of extension concepts in international release</a:t>
            </a:r>
          </a:p>
        </p:txBody>
      </p:sp>
      <p:sp>
        <p:nvSpPr>
          <p:cNvPr id="10" name="Google Shape;245;p7">
            <a:extLst>
              <a:ext uri="{FF2B5EF4-FFF2-40B4-BE49-F238E27FC236}">
                <a16:creationId xmlns:a16="http://schemas.microsoft.com/office/drawing/2014/main" id="{71C332D5-CD9A-2C48-AF9C-83895D3EFF50}"/>
              </a:ext>
            </a:extLst>
          </p:cNvPr>
          <p:cNvSpPr/>
          <p:nvPr/>
        </p:nvSpPr>
        <p:spPr>
          <a:xfrm>
            <a:off x="473947" y="3026127"/>
            <a:ext cx="10590925" cy="2975698"/>
          </a:xfrm>
          <a:prstGeom prst="rect">
            <a:avLst/>
          </a:prstGeom>
          <a:noFill/>
          <a:ln>
            <a:noFill/>
          </a:ln>
        </p:spPr>
        <p:txBody>
          <a:bodyPr spcFirstLastPara="1" wrap="square" lIns="0" tIns="45700" rIns="0" bIns="45700" anchor="t" anchorCtr="0">
            <a:noAutofit/>
          </a:bodyPr>
          <a:lstStyle/>
          <a:p>
            <a:pPr marL="1827213" marR="0" lvl="0" indent="-1827213" algn="l" rtl="0">
              <a:spcBef>
                <a:spcPts val="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Challenge:</a:t>
            </a:r>
            <a:r>
              <a:rPr lang="en-US" sz="2800" b="0" i="0" u="none" strike="noStrike" cap="none" dirty="0">
                <a:solidFill>
                  <a:schemeClr val="bg1">
                    <a:lumMod val="50000"/>
                  </a:schemeClr>
                </a:solidFill>
                <a:latin typeface="Trebuchet MS"/>
                <a:ea typeface="Trebuchet MS"/>
                <a:cs typeface="Trebuchet MS"/>
                <a:sym typeface="Trebuchet MS"/>
              </a:rPr>
              <a:t> </a:t>
            </a:r>
            <a:r>
              <a:rPr lang="en-US" sz="2400" b="0" i="0" u="none" strike="noStrike" cap="none" dirty="0">
                <a:solidFill>
                  <a:schemeClr val="bg1">
                    <a:lumMod val="50000"/>
                  </a:schemeClr>
                </a:solidFill>
                <a:latin typeface="Trebuchet MS"/>
                <a:ea typeface="Trebuchet MS"/>
                <a:cs typeface="Trebuchet MS"/>
                <a:sym typeface="Trebuchet MS"/>
              </a:rPr>
              <a:t>National extensions must add new clinical drugs to fill in the gap for products missing from the international release. As new products are added to the international release, this can cause duplication of clinical drug concepts, causing additional work to migrate to a new international version</a:t>
            </a:r>
            <a:endParaRPr lang="en-US" sz="2800" b="0" i="0" u="none" strike="noStrike" cap="none" dirty="0">
              <a:solidFill>
                <a:schemeClr val="bg1">
                  <a:lumMod val="50000"/>
                </a:schemeClr>
              </a:solidFill>
              <a:latin typeface="Trebuchet MS"/>
              <a:ea typeface="Trebuchet MS"/>
              <a:cs typeface="Trebuchet MS"/>
              <a:sym typeface="Trebuchet MS"/>
            </a:endParaRPr>
          </a:p>
          <a:p>
            <a:pPr marL="1827213" marR="0" lvl="0" indent="-1817688" algn="l" rtl="0">
              <a:spcBef>
                <a:spcPts val="60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Response: </a:t>
            </a:r>
            <a:r>
              <a:rPr lang="en-US" sz="2400" b="0" i="0" u="none" strike="noStrike" cap="none" dirty="0">
                <a:solidFill>
                  <a:schemeClr val="bg1">
                    <a:lumMod val="50000"/>
                  </a:schemeClr>
                </a:solidFill>
                <a:latin typeface="Trebuchet MS"/>
                <a:ea typeface="Trebuchet MS"/>
                <a:cs typeface="Trebuchet MS"/>
                <a:sym typeface="Trebuchet MS"/>
              </a:rPr>
              <a:t>Implementation guidance is needed to advise on best way to manage this process</a:t>
            </a:r>
          </a:p>
        </p:txBody>
      </p:sp>
    </p:spTree>
    <p:extLst>
      <p:ext uri="{BB962C8B-B14F-4D97-AF65-F5344CB8AC3E}">
        <p14:creationId xmlns:p14="http://schemas.microsoft.com/office/powerpoint/2010/main" val="188379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7"/>
          <p:cNvPicPr preferRelativeResize="0"/>
          <p:nvPr/>
        </p:nvPicPr>
        <p:blipFill rotWithShape="1">
          <a:blip r:embed="rId3">
            <a:alphaModFix/>
          </a:blip>
          <a:srcRect l="302" t="17432" r="-302" b="42420"/>
          <a:stretch/>
        </p:blipFill>
        <p:spPr>
          <a:xfrm>
            <a:off x="473948" y="193227"/>
            <a:ext cx="10609513" cy="2341519"/>
          </a:xfrm>
          <a:prstGeom prst="rect">
            <a:avLst/>
          </a:prstGeom>
          <a:noFill/>
          <a:ln>
            <a:noFill/>
          </a:ln>
        </p:spPr>
      </p:pic>
      <p:sp>
        <p:nvSpPr>
          <p:cNvPr id="237" name="Google Shape;237;p7"/>
          <p:cNvSpPr/>
          <p:nvPr/>
        </p:nvSpPr>
        <p:spPr>
          <a:xfrm>
            <a:off x="473949" y="195026"/>
            <a:ext cx="10590926" cy="2341519"/>
          </a:xfrm>
          <a:prstGeom prst="rect">
            <a:avLst/>
          </a:prstGeom>
          <a:solidFill>
            <a:schemeClr val="dk2">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244" name="Google Shape;244;p7"/>
          <p:cNvSpPr txBox="1"/>
          <p:nvPr/>
        </p:nvSpPr>
        <p:spPr>
          <a:xfrm>
            <a:off x="685101" y="1751503"/>
            <a:ext cx="10098300" cy="852994"/>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endParaRPr sz="1400" b="0" i="0" u="none" strike="noStrike" cap="none" dirty="0">
              <a:solidFill>
                <a:schemeClr val="bg1">
                  <a:lumMod val="65000"/>
                </a:schemeClr>
              </a:solidFill>
              <a:latin typeface="Trebuchet MS"/>
              <a:ea typeface="Trebuchet MS"/>
              <a:cs typeface="Trebuchet MS"/>
              <a:sym typeface="Trebuchet MS"/>
            </a:endParaRPr>
          </a:p>
        </p:txBody>
      </p:sp>
      <p:sp>
        <p:nvSpPr>
          <p:cNvPr id="246" name="Google Shape;246;p7"/>
          <p:cNvSpPr txBox="1"/>
          <p:nvPr/>
        </p:nvSpPr>
        <p:spPr>
          <a:xfrm>
            <a:off x="776542" y="856175"/>
            <a:ext cx="10218011" cy="101562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en-US" sz="6000" b="1" i="0" u="none" strike="noStrike" cap="none" dirty="0">
                <a:solidFill>
                  <a:schemeClr val="lt1"/>
                </a:solidFill>
                <a:latin typeface="Trebuchet MS"/>
                <a:ea typeface="Trebuchet MS"/>
                <a:cs typeface="Trebuchet MS"/>
                <a:sym typeface="Trebuchet MS"/>
              </a:rPr>
              <a:t>Dose Form Mismatches</a:t>
            </a:r>
            <a:endParaRPr sz="1100" b="0" i="0" u="none" strike="noStrike" cap="none" dirty="0">
              <a:solidFill>
                <a:srgbClr val="000000"/>
              </a:solidFill>
              <a:latin typeface="Trebuchet MS"/>
              <a:ea typeface="Trebuchet MS"/>
              <a:cs typeface="Trebuchet MS"/>
              <a:sym typeface="Trebuchet MS"/>
            </a:endParaRPr>
          </a:p>
        </p:txBody>
      </p:sp>
      <p:pic>
        <p:nvPicPr>
          <p:cNvPr id="248" name="Google Shape;248;p7"/>
          <p:cNvPicPr preferRelativeResize="0"/>
          <p:nvPr/>
        </p:nvPicPr>
        <p:blipFill rotWithShape="1">
          <a:blip r:embed="rId4">
            <a:alphaModFix/>
          </a:blip>
          <a:srcRect/>
          <a:stretch/>
        </p:blipFill>
        <p:spPr>
          <a:xfrm>
            <a:off x="5996042" y="6404701"/>
            <a:ext cx="5068833" cy="333217"/>
          </a:xfrm>
          <a:prstGeom prst="rect">
            <a:avLst/>
          </a:prstGeom>
          <a:noFill/>
          <a:ln>
            <a:noFill/>
          </a:ln>
        </p:spPr>
      </p:pic>
      <p:sp>
        <p:nvSpPr>
          <p:cNvPr id="9" name="Google Shape;245;p7">
            <a:extLst>
              <a:ext uri="{FF2B5EF4-FFF2-40B4-BE49-F238E27FC236}">
                <a16:creationId xmlns:a16="http://schemas.microsoft.com/office/drawing/2014/main" id="{ECE2D32B-C7A4-D543-AF07-C8C186E103A3}"/>
              </a:ext>
            </a:extLst>
          </p:cNvPr>
          <p:cNvSpPr/>
          <p:nvPr/>
        </p:nvSpPr>
        <p:spPr>
          <a:xfrm>
            <a:off x="473947" y="2604497"/>
            <a:ext cx="10590925" cy="572231"/>
          </a:xfrm>
          <a:prstGeom prst="rect">
            <a:avLst/>
          </a:prstGeom>
          <a:noFill/>
          <a:ln>
            <a:noFill/>
          </a:ln>
        </p:spPr>
        <p:txBody>
          <a:bodyPr spcFirstLastPara="1" wrap="square" lIns="0" tIns="45700" rIns="0" bIns="45700" anchor="t" anchorCtr="0">
            <a:noAutofit/>
          </a:bodyPr>
          <a:lstStyle/>
          <a:p>
            <a:pPr marR="0" lvl="0" algn="ctr" rtl="0">
              <a:spcBef>
                <a:spcPts val="0"/>
              </a:spcBef>
              <a:spcAft>
                <a:spcPts val="0"/>
              </a:spcAft>
              <a:buClr>
                <a:srgbClr val="00B0F0"/>
              </a:buClr>
              <a:buSzPct val="100000"/>
            </a:pPr>
            <a:r>
              <a:rPr lang="en-US" sz="2800" b="0" i="0" u="none" strike="noStrike" cap="none" dirty="0">
                <a:solidFill>
                  <a:schemeClr val="tx2">
                    <a:lumMod val="75000"/>
                  </a:schemeClr>
                </a:solidFill>
                <a:latin typeface="Trebuchet MS"/>
                <a:ea typeface="Trebuchet MS"/>
                <a:cs typeface="Trebuchet MS"/>
                <a:sym typeface="Trebuchet MS"/>
              </a:rPr>
              <a:t>General</a:t>
            </a:r>
          </a:p>
        </p:txBody>
      </p:sp>
      <p:sp>
        <p:nvSpPr>
          <p:cNvPr id="10" name="Google Shape;245;p7">
            <a:extLst>
              <a:ext uri="{FF2B5EF4-FFF2-40B4-BE49-F238E27FC236}">
                <a16:creationId xmlns:a16="http://schemas.microsoft.com/office/drawing/2014/main" id="{78378E81-1E62-1046-94D0-4499332A027F}"/>
              </a:ext>
            </a:extLst>
          </p:cNvPr>
          <p:cNvSpPr/>
          <p:nvPr/>
        </p:nvSpPr>
        <p:spPr>
          <a:xfrm>
            <a:off x="473947" y="3015110"/>
            <a:ext cx="10697157" cy="2975698"/>
          </a:xfrm>
          <a:prstGeom prst="rect">
            <a:avLst/>
          </a:prstGeom>
          <a:noFill/>
          <a:ln>
            <a:noFill/>
          </a:ln>
        </p:spPr>
        <p:txBody>
          <a:bodyPr spcFirstLastPara="1" wrap="square" lIns="0" tIns="45700" rIns="0" bIns="45700" anchor="t" anchorCtr="0">
            <a:noAutofit/>
          </a:bodyPr>
          <a:lstStyle/>
          <a:p>
            <a:pPr marL="1827213" marR="0" lvl="0" indent="-1827213" algn="l" rtl="0">
              <a:spcBef>
                <a:spcPts val="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Challenge:</a:t>
            </a:r>
            <a:r>
              <a:rPr lang="en-US" sz="2800" b="0" i="0" u="none" strike="noStrike" cap="none" dirty="0">
                <a:solidFill>
                  <a:schemeClr val="bg1">
                    <a:lumMod val="50000"/>
                  </a:schemeClr>
                </a:solidFill>
                <a:latin typeface="Trebuchet MS"/>
                <a:ea typeface="Trebuchet MS"/>
                <a:cs typeface="Trebuchet MS"/>
                <a:sym typeface="Trebuchet MS"/>
              </a:rPr>
              <a:t> </a:t>
            </a:r>
            <a:r>
              <a:rPr lang="en-US" sz="2400" b="0" i="0" u="none" strike="noStrike" cap="none" dirty="0">
                <a:solidFill>
                  <a:schemeClr val="bg1">
                    <a:lumMod val="50000"/>
                  </a:schemeClr>
                </a:solidFill>
                <a:latin typeface="Trebuchet MS"/>
                <a:ea typeface="Trebuchet MS"/>
                <a:cs typeface="Trebuchet MS"/>
                <a:sym typeface="Trebuchet MS"/>
              </a:rPr>
              <a:t>An equivalent mapping from local dose forms to SNOMED CT dose forms is not always available to support clinical drugs.</a:t>
            </a:r>
          </a:p>
          <a:p>
            <a:pPr marL="2090738" lvl="0">
              <a:buClr>
                <a:srgbClr val="00B0F0"/>
              </a:buClr>
              <a:buSzPct val="100000"/>
            </a:pPr>
            <a:r>
              <a:rPr lang="en-US" sz="2000" b="0" i="0" u="none" strike="noStrike" cap="none" dirty="0">
                <a:solidFill>
                  <a:schemeClr val="bg1">
                    <a:lumMod val="50000"/>
                  </a:schemeClr>
                </a:solidFill>
                <a:latin typeface="Trebuchet MS"/>
                <a:ea typeface="Trebuchet MS"/>
                <a:cs typeface="Trebuchet MS"/>
                <a:sym typeface="Trebuchet MS"/>
              </a:rPr>
              <a:t>Azithromycin 500 mg film-coated tablet</a:t>
            </a:r>
          </a:p>
          <a:p>
            <a:pPr marL="1827213" marR="0" lvl="0" indent="-1817688" algn="l" rtl="0">
              <a:spcBef>
                <a:spcPts val="60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Response: </a:t>
            </a:r>
            <a:r>
              <a:rPr lang="en-US" sz="2400" b="0" i="0" u="none" strike="noStrike" cap="none" dirty="0">
                <a:solidFill>
                  <a:schemeClr val="bg1">
                    <a:lumMod val="50000"/>
                  </a:schemeClr>
                </a:solidFill>
                <a:latin typeface="Trebuchet MS"/>
                <a:ea typeface="Trebuchet MS"/>
                <a:cs typeface="Trebuchet MS"/>
                <a:sym typeface="Trebuchet MS"/>
              </a:rPr>
              <a:t>New dose forms or clinical drugs may be requested by NRCs if needed. Further guidance may also be required.</a:t>
            </a:r>
            <a:endParaRPr lang="en-US" sz="2800" b="0" i="0" u="none" strike="noStrike" cap="none" dirty="0">
              <a:solidFill>
                <a:schemeClr val="bg1">
                  <a:lumMod val="50000"/>
                </a:schemeClr>
              </a:solidFill>
              <a:latin typeface="Trebuchet MS"/>
              <a:ea typeface="Trebuchet MS"/>
              <a:cs typeface="Trebuchet MS"/>
              <a:sym typeface="Trebuchet MS"/>
            </a:endParaRPr>
          </a:p>
        </p:txBody>
      </p:sp>
    </p:spTree>
    <p:extLst>
      <p:ext uri="{BB962C8B-B14F-4D97-AF65-F5344CB8AC3E}">
        <p14:creationId xmlns:p14="http://schemas.microsoft.com/office/powerpoint/2010/main" val="1564942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7"/>
          <p:cNvPicPr preferRelativeResize="0"/>
          <p:nvPr/>
        </p:nvPicPr>
        <p:blipFill rotWithShape="1">
          <a:blip r:embed="rId3">
            <a:alphaModFix/>
          </a:blip>
          <a:srcRect l="302" t="17432" r="-302" b="42420"/>
          <a:stretch/>
        </p:blipFill>
        <p:spPr>
          <a:xfrm>
            <a:off x="473948" y="193227"/>
            <a:ext cx="10609513" cy="2341519"/>
          </a:xfrm>
          <a:prstGeom prst="rect">
            <a:avLst/>
          </a:prstGeom>
          <a:noFill/>
          <a:ln>
            <a:noFill/>
          </a:ln>
        </p:spPr>
      </p:pic>
      <p:sp>
        <p:nvSpPr>
          <p:cNvPr id="237" name="Google Shape;237;p7"/>
          <p:cNvSpPr/>
          <p:nvPr/>
        </p:nvSpPr>
        <p:spPr>
          <a:xfrm>
            <a:off x="473949" y="195026"/>
            <a:ext cx="10590926" cy="2341519"/>
          </a:xfrm>
          <a:prstGeom prst="rect">
            <a:avLst/>
          </a:prstGeom>
          <a:solidFill>
            <a:schemeClr val="dk2">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244" name="Google Shape;244;p7"/>
          <p:cNvSpPr txBox="1"/>
          <p:nvPr/>
        </p:nvSpPr>
        <p:spPr>
          <a:xfrm>
            <a:off x="685101" y="1751503"/>
            <a:ext cx="10098300" cy="852994"/>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endParaRPr sz="1400" b="0" i="0" u="none" strike="noStrike" cap="none" dirty="0">
              <a:solidFill>
                <a:schemeClr val="bg1">
                  <a:lumMod val="65000"/>
                </a:schemeClr>
              </a:solidFill>
              <a:latin typeface="Trebuchet MS"/>
              <a:ea typeface="Trebuchet MS"/>
              <a:cs typeface="Trebuchet MS"/>
              <a:sym typeface="Trebuchet MS"/>
            </a:endParaRPr>
          </a:p>
        </p:txBody>
      </p:sp>
      <p:sp>
        <p:nvSpPr>
          <p:cNvPr id="246" name="Google Shape;246;p7"/>
          <p:cNvSpPr txBox="1"/>
          <p:nvPr/>
        </p:nvSpPr>
        <p:spPr>
          <a:xfrm>
            <a:off x="776542" y="856175"/>
            <a:ext cx="10218011" cy="101562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en-US" sz="6000" b="1" i="0" u="none" strike="noStrike" cap="none" dirty="0">
                <a:solidFill>
                  <a:schemeClr val="lt1"/>
                </a:solidFill>
                <a:latin typeface="Trebuchet MS"/>
                <a:ea typeface="Trebuchet MS"/>
                <a:cs typeface="Trebuchet MS"/>
                <a:sym typeface="Trebuchet MS"/>
              </a:rPr>
              <a:t>Dose Form Mismatches</a:t>
            </a:r>
            <a:endParaRPr sz="1100" b="0" i="0" u="none" strike="noStrike" cap="none" dirty="0">
              <a:solidFill>
                <a:srgbClr val="000000"/>
              </a:solidFill>
              <a:latin typeface="Trebuchet MS"/>
              <a:ea typeface="Trebuchet MS"/>
              <a:cs typeface="Trebuchet MS"/>
              <a:sym typeface="Trebuchet MS"/>
            </a:endParaRPr>
          </a:p>
        </p:txBody>
      </p:sp>
      <p:pic>
        <p:nvPicPr>
          <p:cNvPr id="248" name="Google Shape;248;p7"/>
          <p:cNvPicPr preferRelativeResize="0"/>
          <p:nvPr/>
        </p:nvPicPr>
        <p:blipFill rotWithShape="1">
          <a:blip r:embed="rId4">
            <a:alphaModFix/>
          </a:blip>
          <a:srcRect/>
          <a:stretch/>
        </p:blipFill>
        <p:spPr>
          <a:xfrm>
            <a:off x="5996042" y="6404701"/>
            <a:ext cx="5068833" cy="333217"/>
          </a:xfrm>
          <a:prstGeom prst="rect">
            <a:avLst/>
          </a:prstGeom>
          <a:noFill/>
          <a:ln>
            <a:noFill/>
          </a:ln>
        </p:spPr>
      </p:pic>
      <p:sp>
        <p:nvSpPr>
          <p:cNvPr id="9" name="Google Shape;245;p7">
            <a:extLst>
              <a:ext uri="{FF2B5EF4-FFF2-40B4-BE49-F238E27FC236}">
                <a16:creationId xmlns:a16="http://schemas.microsoft.com/office/drawing/2014/main" id="{ECE2D32B-C7A4-D543-AF07-C8C186E103A3}"/>
              </a:ext>
            </a:extLst>
          </p:cNvPr>
          <p:cNvSpPr/>
          <p:nvPr/>
        </p:nvSpPr>
        <p:spPr>
          <a:xfrm>
            <a:off x="473947" y="2604497"/>
            <a:ext cx="10590925" cy="572231"/>
          </a:xfrm>
          <a:prstGeom prst="rect">
            <a:avLst/>
          </a:prstGeom>
          <a:noFill/>
          <a:ln>
            <a:noFill/>
          </a:ln>
        </p:spPr>
        <p:txBody>
          <a:bodyPr spcFirstLastPara="1" wrap="square" lIns="0" tIns="45700" rIns="0" bIns="45700" anchor="t" anchorCtr="0">
            <a:noAutofit/>
          </a:bodyPr>
          <a:lstStyle/>
          <a:p>
            <a:pPr marR="0" lvl="0" algn="ctr" rtl="0">
              <a:spcBef>
                <a:spcPts val="0"/>
              </a:spcBef>
              <a:spcAft>
                <a:spcPts val="0"/>
              </a:spcAft>
              <a:buClr>
                <a:srgbClr val="00B0F0"/>
              </a:buClr>
              <a:buSzPct val="100000"/>
            </a:pPr>
            <a:r>
              <a:rPr lang="en-US" sz="2800" b="0" i="0" u="none" strike="noStrike" cap="none" dirty="0">
                <a:solidFill>
                  <a:schemeClr val="tx2">
                    <a:lumMod val="75000"/>
                  </a:schemeClr>
                </a:solidFill>
                <a:latin typeface="Trebuchet MS"/>
                <a:ea typeface="Trebuchet MS"/>
                <a:cs typeface="Trebuchet MS"/>
                <a:sym typeface="Trebuchet MS"/>
              </a:rPr>
              <a:t>Pharmaceutical dose form</a:t>
            </a:r>
          </a:p>
        </p:txBody>
      </p:sp>
      <p:sp>
        <p:nvSpPr>
          <p:cNvPr id="10" name="Google Shape;245;p7">
            <a:extLst>
              <a:ext uri="{FF2B5EF4-FFF2-40B4-BE49-F238E27FC236}">
                <a16:creationId xmlns:a16="http://schemas.microsoft.com/office/drawing/2014/main" id="{78378E81-1E62-1046-94D0-4499332A027F}"/>
              </a:ext>
            </a:extLst>
          </p:cNvPr>
          <p:cNvSpPr/>
          <p:nvPr/>
        </p:nvSpPr>
        <p:spPr>
          <a:xfrm>
            <a:off x="473947" y="3026127"/>
            <a:ext cx="10590925" cy="2975698"/>
          </a:xfrm>
          <a:prstGeom prst="rect">
            <a:avLst/>
          </a:prstGeom>
          <a:noFill/>
          <a:ln>
            <a:noFill/>
          </a:ln>
        </p:spPr>
        <p:txBody>
          <a:bodyPr spcFirstLastPara="1" wrap="square" lIns="0" tIns="45700" rIns="0" bIns="45700" anchor="t" anchorCtr="0">
            <a:noAutofit/>
          </a:bodyPr>
          <a:lstStyle/>
          <a:p>
            <a:pPr marL="1827213" marR="0" lvl="0" indent="-1827213" algn="l" rtl="0">
              <a:spcBef>
                <a:spcPts val="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Challenge:</a:t>
            </a:r>
            <a:r>
              <a:rPr lang="en-US" sz="2800" b="0" i="0" u="none" strike="noStrike" cap="none" dirty="0">
                <a:solidFill>
                  <a:schemeClr val="bg1">
                    <a:lumMod val="50000"/>
                  </a:schemeClr>
                </a:solidFill>
                <a:latin typeface="Trebuchet MS"/>
                <a:ea typeface="Trebuchet MS"/>
                <a:cs typeface="Trebuchet MS"/>
                <a:sym typeface="Trebuchet MS"/>
              </a:rPr>
              <a:t> </a:t>
            </a:r>
            <a:r>
              <a:rPr lang="en-US" sz="2400" b="0" i="0" u="none" strike="noStrike" cap="none" dirty="0">
                <a:solidFill>
                  <a:schemeClr val="bg1">
                    <a:lumMod val="50000"/>
                  </a:schemeClr>
                </a:solidFill>
                <a:latin typeface="Trebuchet MS"/>
                <a:ea typeface="Trebuchet MS"/>
                <a:cs typeface="Trebuchet MS"/>
                <a:sym typeface="Trebuchet MS"/>
              </a:rPr>
              <a:t>Some SCT clinical drugs include the manufactured dose form and some use only the administrable dose form. Both may be needed for national use cases.</a:t>
            </a:r>
          </a:p>
          <a:p>
            <a:pPr marL="2133600">
              <a:buClr>
                <a:srgbClr val="00B0F0"/>
              </a:buClr>
              <a:buSzPct val="100000"/>
            </a:pPr>
            <a:r>
              <a:rPr lang="en-US" sz="2000" dirty="0">
                <a:solidFill>
                  <a:schemeClr val="bg1">
                    <a:lumMod val="50000"/>
                  </a:schemeClr>
                </a:solidFill>
                <a:latin typeface="Trebuchet MS"/>
                <a:ea typeface="Trebuchet MS"/>
                <a:cs typeface="Trebuchet MS"/>
                <a:sym typeface="Trebuchet MS"/>
              </a:rPr>
              <a:t>Cefaclor (cefaclor monohydrate) 25 mg/mL granules for oral suspension</a:t>
            </a:r>
          </a:p>
          <a:p>
            <a:pPr marL="2133600">
              <a:buClr>
                <a:srgbClr val="00B0F0"/>
              </a:buClr>
              <a:buSzPct val="100000"/>
            </a:pPr>
            <a:r>
              <a:rPr lang="en-US" sz="2000" dirty="0">
                <a:solidFill>
                  <a:schemeClr val="bg1">
                    <a:lumMod val="50000"/>
                  </a:schemeClr>
                </a:solidFill>
                <a:latin typeface="Trebuchet MS"/>
                <a:ea typeface="Trebuchet MS"/>
                <a:cs typeface="Trebuchet MS"/>
                <a:sym typeface="Trebuchet MS"/>
              </a:rPr>
              <a:t>Cefaclor (cefaclor monohydrate) 25 mg/mL oral suspension</a:t>
            </a:r>
            <a:endParaRPr lang="en-US" sz="2000" b="0" i="0" u="none" strike="noStrike" cap="none" dirty="0">
              <a:solidFill>
                <a:schemeClr val="bg1">
                  <a:lumMod val="50000"/>
                </a:schemeClr>
              </a:solidFill>
              <a:latin typeface="Trebuchet MS"/>
              <a:ea typeface="Trebuchet MS"/>
              <a:cs typeface="Trebuchet MS"/>
              <a:sym typeface="Trebuchet MS"/>
            </a:endParaRPr>
          </a:p>
          <a:p>
            <a:pPr marL="1827213" marR="0" lvl="0" indent="-1817688" algn="l" rtl="0">
              <a:spcBef>
                <a:spcPts val="60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Response: </a:t>
            </a:r>
            <a:r>
              <a:rPr lang="en-US" sz="2400" b="0" i="0" u="none" strike="noStrike" cap="none" dirty="0">
                <a:solidFill>
                  <a:schemeClr val="bg1">
                    <a:lumMod val="50000"/>
                  </a:schemeClr>
                </a:solidFill>
                <a:latin typeface="Trebuchet MS"/>
                <a:ea typeface="Trebuchet MS"/>
                <a:cs typeface="Trebuchet MS"/>
                <a:sym typeface="Trebuchet MS"/>
              </a:rPr>
              <a:t>New dose forms or clinical drugs may be requested by NRCs if needed. Further guidance may is also required.</a:t>
            </a:r>
            <a:endParaRPr lang="en-US" sz="2800" b="0" i="0" u="none" strike="noStrike" cap="none" dirty="0">
              <a:solidFill>
                <a:schemeClr val="bg1">
                  <a:lumMod val="50000"/>
                </a:schemeClr>
              </a:solidFill>
              <a:latin typeface="Trebuchet MS"/>
              <a:ea typeface="Trebuchet MS"/>
              <a:cs typeface="Trebuchet MS"/>
              <a:sym typeface="Trebuchet MS"/>
            </a:endParaRPr>
          </a:p>
        </p:txBody>
      </p:sp>
    </p:spTree>
    <p:extLst>
      <p:ext uri="{BB962C8B-B14F-4D97-AF65-F5344CB8AC3E}">
        <p14:creationId xmlns:p14="http://schemas.microsoft.com/office/powerpoint/2010/main" val="1182026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7"/>
          <p:cNvPicPr preferRelativeResize="0"/>
          <p:nvPr/>
        </p:nvPicPr>
        <p:blipFill rotWithShape="1">
          <a:blip r:embed="rId3">
            <a:alphaModFix/>
          </a:blip>
          <a:srcRect l="302" t="17432" r="-302" b="42420"/>
          <a:stretch/>
        </p:blipFill>
        <p:spPr>
          <a:xfrm>
            <a:off x="473948" y="193227"/>
            <a:ext cx="10609513" cy="2341519"/>
          </a:xfrm>
          <a:prstGeom prst="rect">
            <a:avLst/>
          </a:prstGeom>
          <a:noFill/>
          <a:ln>
            <a:noFill/>
          </a:ln>
        </p:spPr>
      </p:pic>
      <p:sp>
        <p:nvSpPr>
          <p:cNvPr id="237" name="Google Shape;237;p7"/>
          <p:cNvSpPr/>
          <p:nvPr/>
        </p:nvSpPr>
        <p:spPr>
          <a:xfrm>
            <a:off x="473949" y="195026"/>
            <a:ext cx="10590926" cy="2341519"/>
          </a:xfrm>
          <a:prstGeom prst="rect">
            <a:avLst/>
          </a:prstGeom>
          <a:solidFill>
            <a:schemeClr val="dk2">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244" name="Google Shape;244;p7"/>
          <p:cNvSpPr txBox="1"/>
          <p:nvPr/>
        </p:nvSpPr>
        <p:spPr>
          <a:xfrm>
            <a:off x="685101" y="1751503"/>
            <a:ext cx="10098300" cy="852994"/>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endParaRPr sz="1400" b="0" i="0" u="none" strike="noStrike" cap="none" dirty="0">
              <a:solidFill>
                <a:schemeClr val="bg1">
                  <a:lumMod val="65000"/>
                </a:schemeClr>
              </a:solidFill>
              <a:latin typeface="Trebuchet MS"/>
              <a:ea typeface="Trebuchet MS"/>
              <a:cs typeface="Trebuchet MS"/>
              <a:sym typeface="Trebuchet MS"/>
            </a:endParaRPr>
          </a:p>
        </p:txBody>
      </p:sp>
      <p:sp>
        <p:nvSpPr>
          <p:cNvPr id="246" name="Google Shape;246;p7"/>
          <p:cNvSpPr txBox="1"/>
          <p:nvPr/>
        </p:nvSpPr>
        <p:spPr>
          <a:xfrm>
            <a:off x="776542" y="856175"/>
            <a:ext cx="10218011" cy="101562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en-US" sz="6000" b="1" i="0" u="none" strike="noStrike" cap="none" dirty="0">
                <a:solidFill>
                  <a:schemeClr val="lt1"/>
                </a:solidFill>
                <a:latin typeface="Trebuchet MS"/>
                <a:ea typeface="Trebuchet MS"/>
                <a:cs typeface="Trebuchet MS"/>
                <a:sym typeface="Trebuchet MS"/>
              </a:rPr>
              <a:t>Dose Form Mismatches</a:t>
            </a:r>
            <a:endParaRPr sz="1100" b="0" i="0" u="none" strike="noStrike" cap="none" dirty="0">
              <a:solidFill>
                <a:srgbClr val="000000"/>
              </a:solidFill>
              <a:latin typeface="Trebuchet MS"/>
              <a:ea typeface="Trebuchet MS"/>
              <a:cs typeface="Trebuchet MS"/>
              <a:sym typeface="Trebuchet MS"/>
            </a:endParaRPr>
          </a:p>
        </p:txBody>
      </p:sp>
      <p:pic>
        <p:nvPicPr>
          <p:cNvPr id="248" name="Google Shape;248;p7"/>
          <p:cNvPicPr preferRelativeResize="0"/>
          <p:nvPr/>
        </p:nvPicPr>
        <p:blipFill rotWithShape="1">
          <a:blip r:embed="rId4">
            <a:alphaModFix/>
          </a:blip>
          <a:srcRect/>
          <a:stretch/>
        </p:blipFill>
        <p:spPr>
          <a:xfrm>
            <a:off x="5996042" y="6404701"/>
            <a:ext cx="5068833" cy="333217"/>
          </a:xfrm>
          <a:prstGeom prst="rect">
            <a:avLst/>
          </a:prstGeom>
          <a:noFill/>
          <a:ln>
            <a:noFill/>
          </a:ln>
        </p:spPr>
      </p:pic>
      <p:sp>
        <p:nvSpPr>
          <p:cNvPr id="9" name="Google Shape;245;p7">
            <a:extLst>
              <a:ext uri="{FF2B5EF4-FFF2-40B4-BE49-F238E27FC236}">
                <a16:creationId xmlns:a16="http://schemas.microsoft.com/office/drawing/2014/main" id="{ECE2D32B-C7A4-D543-AF07-C8C186E103A3}"/>
              </a:ext>
            </a:extLst>
          </p:cNvPr>
          <p:cNvSpPr/>
          <p:nvPr/>
        </p:nvSpPr>
        <p:spPr>
          <a:xfrm>
            <a:off x="473947" y="2604497"/>
            <a:ext cx="10590925" cy="572231"/>
          </a:xfrm>
          <a:prstGeom prst="rect">
            <a:avLst/>
          </a:prstGeom>
          <a:noFill/>
          <a:ln>
            <a:noFill/>
          </a:ln>
        </p:spPr>
        <p:txBody>
          <a:bodyPr spcFirstLastPara="1" wrap="square" lIns="0" tIns="45700" rIns="0" bIns="45700" anchor="t" anchorCtr="0">
            <a:noAutofit/>
          </a:bodyPr>
          <a:lstStyle/>
          <a:p>
            <a:pPr marR="0" lvl="0" algn="ctr" rtl="0">
              <a:spcBef>
                <a:spcPts val="0"/>
              </a:spcBef>
              <a:spcAft>
                <a:spcPts val="0"/>
              </a:spcAft>
              <a:buClr>
                <a:srgbClr val="00B0F0"/>
              </a:buClr>
              <a:buSzPct val="100000"/>
            </a:pPr>
            <a:r>
              <a:rPr lang="en-US" sz="2800" b="0" i="0" u="none" strike="noStrike" cap="none" dirty="0">
                <a:solidFill>
                  <a:schemeClr val="tx2">
                    <a:lumMod val="75000"/>
                  </a:schemeClr>
                </a:solidFill>
                <a:latin typeface="Trebuchet MS"/>
                <a:ea typeface="Trebuchet MS"/>
                <a:cs typeface="Trebuchet MS"/>
                <a:sym typeface="Trebuchet MS"/>
              </a:rPr>
              <a:t>Dose Form Groupers</a:t>
            </a:r>
          </a:p>
        </p:txBody>
      </p:sp>
      <p:sp>
        <p:nvSpPr>
          <p:cNvPr id="10" name="Google Shape;245;p7">
            <a:extLst>
              <a:ext uri="{FF2B5EF4-FFF2-40B4-BE49-F238E27FC236}">
                <a16:creationId xmlns:a16="http://schemas.microsoft.com/office/drawing/2014/main" id="{78378E81-1E62-1046-94D0-4499332A027F}"/>
              </a:ext>
            </a:extLst>
          </p:cNvPr>
          <p:cNvSpPr/>
          <p:nvPr/>
        </p:nvSpPr>
        <p:spPr>
          <a:xfrm>
            <a:off x="473947" y="3026127"/>
            <a:ext cx="10590925" cy="2975698"/>
          </a:xfrm>
          <a:prstGeom prst="rect">
            <a:avLst/>
          </a:prstGeom>
          <a:noFill/>
          <a:ln>
            <a:noFill/>
          </a:ln>
        </p:spPr>
        <p:txBody>
          <a:bodyPr spcFirstLastPara="1" wrap="square" lIns="0" tIns="45700" rIns="0" bIns="45700" anchor="t" anchorCtr="0">
            <a:noAutofit/>
          </a:bodyPr>
          <a:lstStyle/>
          <a:p>
            <a:pPr marL="1827213" marR="0" lvl="0" indent="-1827213" algn="l" rtl="0">
              <a:spcBef>
                <a:spcPts val="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Challenge:</a:t>
            </a:r>
            <a:r>
              <a:rPr lang="en-US" sz="2800" b="0" i="0" u="none" strike="noStrike" cap="none" dirty="0">
                <a:solidFill>
                  <a:schemeClr val="bg1">
                    <a:lumMod val="50000"/>
                  </a:schemeClr>
                </a:solidFill>
                <a:latin typeface="Trebuchet MS"/>
                <a:ea typeface="Trebuchet MS"/>
                <a:cs typeface="Trebuchet MS"/>
                <a:sym typeface="Trebuchet MS"/>
              </a:rPr>
              <a:t> </a:t>
            </a:r>
            <a:r>
              <a:rPr lang="en-US" sz="2400" b="0" i="0" u="none" strike="noStrike" cap="none" dirty="0">
                <a:solidFill>
                  <a:schemeClr val="bg1">
                    <a:lumMod val="50000"/>
                  </a:schemeClr>
                </a:solidFill>
                <a:latin typeface="Trebuchet MS"/>
                <a:ea typeface="Trebuchet MS"/>
                <a:cs typeface="Trebuchet MS"/>
                <a:sym typeface="Trebuchet MS"/>
              </a:rPr>
              <a:t>For some use cases a single concept is required for dose forms with multiple routes of administration</a:t>
            </a:r>
            <a:r>
              <a:rPr lang="en-US" sz="2400" dirty="0">
                <a:solidFill>
                  <a:schemeClr val="bg1">
                    <a:lumMod val="50000"/>
                  </a:schemeClr>
                </a:solidFill>
                <a:latin typeface="Trebuchet MS"/>
                <a:ea typeface="Trebuchet MS"/>
                <a:cs typeface="Trebuchet MS"/>
                <a:sym typeface="Trebuchet MS"/>
              </a:rPr>
              <a:t>. It was noted that when the unit of presentation is different, a separate CD is needed</a:t>
            </a:r>
          </a:p>
          <a:p>
            <a:pPr marL="3251200" indent="-711200">
              <a:buClr>
                <a:srgbClr val="00B0F0"/>
              </a:buClr>
              <a:buSzPct val="100000"/>
            </a:pPr>
            <a:r>
              <a:rPr lang="en-US" sz="2000" dirty="0">
                <a:solidFill>
                  <a:schemeClr val="bg1">
                    <a:lumMod val="50000"/>
                  </a:schemeClr>
                </a:solidFill>
                <a:latin typeface="Trebuchet MS"/>
                <a:ea typeface="Trebuchet MS"/>
                <a:cs typeface="Trebuchet MS"/>
                <a:sym typeface="Trebuchet MS"/>
              </a:rPr>
              <a:t>Ceftazidime (as ceftazidime pentahydrate) 1 g/vial powder for solution for infusion or injection</a:t>
            </a:r>
            <a:endParaRPr lang="en-US" sz="2000" b="0" i="0" u="none" strike="noStrike" cap="none" dirty="0">
              <a:solidFill>
                <a:schemeClr val="bg1">
                  <a:lumMod val="50000"/>
                </a:schemeClr>
              </a:solidFill>
              <a:latin typeface="Trebuchet MS"/>
              <a:ea typeface="Trebuchet MS"/>
              <a:cs typeface="Trebuchet MS"/>
              <a:sym typeface="Trebuchet MS"/>
            </a:endParaRPr>
          </a:p>
          <a:p>
            <a:pPr marL="1827213" marR="0" lvl="0" indent="-1817688" algn="l" rtl="0">
              <a:spcBef>
                <a:spcPts val="60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Response: </a:t>
            </a:r>
            <a:r>
              <a:rPr lang="en-US" sz="2400" b="0" i="0" u="none" strike="noStrike" cap="none" dirty="0">
                <a:solidFill>
                  <a:schemeClr val="bg1">
                    <a:lumMod val="50000"/>
                  </a:schemeClr>
                </a:solidFill>
                <a:latin typeface="Trebuchet MS"/>
                <a:ea typeface="Trebuchet MS"/>
                <a:cs typeface="Trebuchet MS"/>
                <a:sym typeface="Trebuchet MS"/>
              </a:rPr>
              <a:t>Further investigation and analysis is required (action for SI)</a:t>
            </a:r>
            <a:endParaRPr lang="en-US" sz="2800" b="0" i="0" u="none" strike="noStrike" cap="none" dirty="0">
              <a:solidFill>
                <a:schemeClr val="bg1">
                  <a:lumMod val="50000"/>
                </a:schemeClr>
              </a:solidFill>
              <a:latin typeface="Trebuchet MS"/>
              <a:ea typeface="Trebuchet MS"/>
              <a:cs typeface="Trebuchet MS"/>
              <a:sym typeface="Trebuchet MS"/>
            </a:endParaRPr>
          </a:p>
        </p:txBody>
      </p:sp>
    </p:spTree>
    <p:extLst>
      <p:ext uri="{BB962C8B-B14F-4D97-AF65-F5344CB8AC3E}">
        <p14:creationId xmlns:p14="http://schemas.microsoft.com/office/powerpoint/2010/main" val="1299152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7"/>
          <p:cNvPicPr preferRelativeResize="0"/>
          <p:nvPr/>
        </p:nvPicPr>
        <p:blipFill rotWithShape="1">
          <a:blip r:embed="rId3">
            <a:alphaModFix/>
          </a:blip>
          <a:srcRect l="302" t="17432" r="-302" b="42420"/>
          <a:stretch/>
        </p:blipFill>
        <p:spPr>
          <a:xfrm>
            <a:off x="473948" y="193227"/>
            <a:ext cx="10609513" cy="2341519"/>
          </a:xfrm>
          <a:prstGeom prst="rect">
            <a:avLst/>
          </a:prstGeom>
          <a:noFill/>
          <a:ln>
            <a:noFill/>
          </a:ln>
        </p:spPr>
      </p:pic>
      <p:sp>
        <p:nvSpPr>
          <p:cNvPr id="237" name="Google Shape;237;p7"/>
          <p:cNvSpPr/>
          <p:nvPr/>
        </p:nvSpPr>
        <p:spPr>
          <a:xfrm>
            <a:off x="473949" y="195026"/>
            <a:ext cx="10590926" cy="2341519"/>
          </a:xfrm>
          <a:prstGeom prst="rect">
            <a:avLst/>
          </a:prstGeom>
          <a:solidFill>
            <a:schemeClr val="dk2">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244" name="Google Shape;244;p7"/>
          <p:cNvSpPr txBox="1"/>
          <p:nvPr/>
        </p:nvSpPr>
        <p:spPr>
          <a:xfrm>
            <a:off x="685101" y="1751503"/>
            <a:ext cx="10098300" cy="852994"/>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endParaRPr sz="1400" b="0" i="0" u="none" strike="noStrike" cap="none" dirty="0">
              <a:solidFill>
                <a:schemeClr val="bg1">
                  <a:lumMod val="65000"/>
                </a:schemeClr>
              </a:solidFill>
              <a:latin typeface="Trebuchet MS"/>
              <a:ea typeface="Trebuchet MS"/>
              <a:cs typeface="Trebuchet MS"/>
              <a:sym typeface="Trebuchet MS"/>
            </a:endParaRPr>
          </a:p>
        </p:txBody>
      </p:sp>
      <p:sp>
        <p:nvSpPr>
          <p:cNvPr id="246" name="Google Shape;246;p7"/>
          <p:cNvSpPr txBox="1"/>
          <p:nvPr/>
        </p:nvSpPr>
        <p:spPr>
          <a:xfrm>
            <a:off x="776542" y="856175"/>
            <a:ext cx="10218011" cy="101562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en-US" sz="6000" b="1" i="0" u="none" strike="noStrike" cap="none" dirty="0">
                <a:solidFill>
                  <a:schemeClr val="lt1"/>
                </a:solidFill>
                <a:latin typeface="Trebuchet MS"/>
                <a:ea typeface="Trebuchet MS"/>
                <a:cs typeface="Trebuchet MS"/>
                <a:sym typeface="Trebuchet MS"/>
              </a:rPr>
              <a:t>BOSS / PAI Mismatches</a:t>
            </a:r>
            <a:endParaRPr sz="1100" b="0" i="0" u="none" strike="noStrike" cap="none" dirty="0">
              <a:solidFill>
                <a:srgbClr val="000000"/>
              </a:solidFill>
              <a:latin typeface="Trebuchet MS"/>
              <a:ea typeface="Trebuchet MS"/>
              <a:cs typeface="Trebuchet MS"/>
              <a:sym typeface="Trebuchet MS"/>
            </a:endParaRPr>
          </a:p>
        </p:txBody>
      </p:sp>
      <p:pic>
        <p:nvPicPr>
          <p:cNvPr id="248" name="Google Shape;248;p7"/>
          <p:cNvPicPr preferRelativeResize="0"/>
          <p:nvPr/>
        </p:nvPicPr>
        <p:blipFill rotWithShape="1">
          <a:blip r:embed="rId4">
            <a:alphaModFix/>
          </a:blip>
          <a:srcRect/>
          <a:stretch/>
        </p:blipFill>
        <p:spPr>
          <a:xfrm>
            <a:off x="5996042" y="6404701"/>
            <a:ext cx="5068833" cy="333217"/>
          </a:xfrm>
          <a:prstGeom prst="rect">
            <a:avLst/>
          </a:prstGeom>
          <a:noFill/>
          <a:ln>
            <a:noFill/>
          </a:ln>
        </p:spPr>
      </p:pic>
      <p:sp>
        <p:nvSpPr>
          <p:cNvPr id="9" name="Google Shape;245;p7">
            <a:extLst>
              <a:ext uri="{FF2B5EF4-FFF2-40B4-BE49-F238E27FC236}">
                <a16:creationId xmlns:a16="http://schemas.microsoft.com/office/drawing/2014/main" id="{12380D92-397B-BA48-82E5-98A9DF95611B}"/>
              </a:ext>
            </a:extLst>
          </p:cNvPr>
          <p:cNvSpPr/>
          <p:nvPr/>
        </p:nvSpPr>
        <p:spPr>
          <a:xfrm>
            <a:off x="473946" y="2604497"/>
            <a:ext cx="11032953" cy="572231"/>
          </a:xfrm>
          <a:prstGeom prst="rect">
            <a:avLst/>
          </a:prstGeom>
          <a:noFill/>
          <a:ln>
            <a:noFill/>
          </a:ln>
        </p:spPr>
        <p:txBody>
          <a:bodyPr spcFirstLastPara="1" wrap="square" lIns="0" tIns="45700" rIns="0" bIns="45700" anchor="t" anchorCtr="0">
            <a:noAutofit/>
          </a:bodyPr>
          <a:lstStyle/>
          <a:p>
            <a:pPr lvl="0" algn="ctr">
              <a:buClr>
                <a:srgbClr val="00B0F0"/>
              </a:buClr>
              <a:buSzPct val="100000"/>
            </a:pPr>
            <a:r>
              <a:rPr lang="en-US" sz="2800" b="0" i="0" u="none" strike="noStrike" cap="none" dirty="0">
                <a:solidFill>
                  <a:schemeClr val="tx2">
                    <a:lumMod val="75000"/>
                  </a:schemeClr>
                </a:solidFill>
                <a:latin typeface="Trebuchet MS"/>
                <a:ea typeface="Trebuchet MS"/>
                <a:cs typeface="Trebuchet MS"/>
                <a:sym typeface="Trebuchet MS"/>
              </a:rPr>
              <a:t>Same </a:t>
            </a:r>
            <a:r>
              <a:rPr lang="en-US" sz="2800" b="0" i="0" u="none" strike="noStrike" cap="none" dirty="0" err="1">
                <a:solidFill>
                  <a:schemeClr val="tx2">
                    <a:lumMod val="75000"/>
                  </a:schemeClr>
                </a:solidFill>
                <a:latin typeface="Trebuchet MS"/>
                <a:ea typeface="Trebuchet MS"/>
                <a:cs typeface="Trebuchet MS"/>
                <a:sym typeface="Trebuchet MS"/>
              </a:rPr>
              <a:t>PAI+Strength</a:t>
            </a:r>
            <a:r>
              <a:rPr lang="en-US" sz="2800" b="0" i="0" u="none" strike="noStrike" cap="none" dirty="0">
                <a:solidFill>
                  <a:schemeClr val="tx2">
                    <a:lumMod val="75000"/>
                  </a:schemeClr>
                </a:solidFill>
                <a:latin typeface="Trebuchet MS"/>
                <a:ea typeface="Trebuchet MS"/>
                <a:cs typeface="Trebuchet MS"/>
                <a:sym typeface="Trebuchet MS"/>
              </a:rPr>
              <a:t> Value / </a:t>
            </a:r>
            <a:r>
              <a:rPr lang="en-US" sz="2800" dirty="0">
                <a:solidFill>
                  <a:schemeClr val="tx2">
                    <a:lumMod val="75000"/>
                  </a:schemeClr>
                </a:solidFill>
                <a:latin typeface="Trebuchet MS"/>
                <a:ea typeface="Trebuchet MS"/>
                <a:cs typeface="Trebuchet MS"/>
                <a:sym typeface="Trebuchet MS"/>
              </a:rPr>
              <a:t>Different BOSS (confirm actual products)</a:t>
            </a:r>
            <a:endParaRPr lang="en-US" sz="2800" b="0" i="0" u="none" strike="noStrike" cap="none" dirty="0">
              <a:solidFill>
                <a:schemeClr val="tx2">
                  <a:lumMod val="75000"/>
                </a:schemeClr>
              </a:solidFill>
              <a:latin typeface="Trebuchet MS"/>
              <a:ea typeface="Trebuchet MS"/>
              <a:cs typeface="Trebuchet MS"/>
              <a:sym typeface="Trebuchet MS"/>
            </a:endParaRPr>
          </a:p>
        </p:txBody>
      </p:sp>
      <p:sp>
        <p:nvSpPr>
          <p:cNvPr id="10" name="Google Shape;245;p7">
            <a:extLst>
              <a:ext uri="{FF2B5EF4-FFF2-40B4-BE49-F238E27FC236}">
                <a16:creationId xmlns:a16="http://schemas.microsoft.com/office/drawing/2014/main" id="{791EB382-7A5D-424F-AC3C-4BC78F48BD97}"/>
              </a:ext>
            </a:extLst>
          </p:cNvPr>
          <p:cNvSpPr/>
          <p:nvPr/>
        </p:nvSpPr>
        <p:spPr>
          <a:xfrm>
            <a:off x="473947" y="3026127"/>
            <a:ext cx="10590925" cy="2975698"/>
          </a:xfrm>
          <a:prstGeom prst="rect">
            <a:avLst/>
          </a:prstGeom>
          <a:noFill/>
          <a:ln>
            <a:noFill/>
          </a:ln>
        </p:spPr>
        <p:txBody>
          <a:bodyPr spcFirstLastPara="1" wrap="square" lIns="0" tIns="45700" rIns="0" bIns="45700" anchor="t" anchorCtr="0">
            <a:noAutofit/>
          </a:bodyPr>
          <a:lstStyle/>
          <a:p>
            <a:pPr marL="1827213" marR="0" lvl="0" indent="-1827213" algn="l" rtl="0">
              <a:spcBef>
                <a:spcPts val="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Challenge:</a:t>
            </a:r>
            <a:r>
              <a:rPr lang="en-US" sz="2800" b="0" i="0" u="none" strike="noStrike" cap="none" dirty="0">
                <a:solidFill>
                  <a:schemeClr val="bg1">
                    <a:lumMod val="50000"/>
                  </a:schemeClr>
                </a:solidFill>
                <a:latin typeface="Trebuchet MS"/>
                <a:ea typeface="Trebuchet MS"/>
                <a:cs typeface="Trebuchet MS"/>
                <a:sym typeface="Trebuchet MS"/>
              </a:rPr>
              <a:t> </a:t>
            </a:r>
            <a:r>
              <a:rPr lang="en-US" sz="2400" b="0" i="0" u="none" strike="noStrike" cap="none" dirty="0">
                <a:solidFill>
                  <a:schemeClr val="bg1">
                    <a:lumMod val="50000"/>
                  </a:schemeClr>
                </a:solidFill>
                <a:latin typeface="Trebuchet MS"/>
                <a:ea typeface="Trebuchet MS"/>
                <a:cs typeface="Trebuchet MS"/>
                <a:sym typeface="Trebuchet MS"/>
              </a:rPr>
              <a:t>The BOSS and precise active ingredients in some SCT clinical drugs do not match actual/real products. They may have the same PAI and strength, but a different BOSS.</a:t>
            </a:r>
          </a:p>
          <a:p>
            <a:pPr marL="2540000" marR="0" lvl="0" algn="l" rtl="0">
              <a:spcBef>
                <a:spcPts val="0"/>
              </a:spcBef>
              <a:spcAft>
                <a:spcPts val="0"/>
              </a:spcAft>
              <a:buClr>
                <a:srgbClr val="00B0F0"/>
              </a:buClr>
              <a:buSzPct val="100000"/>
            </a:pPr>
            <a:r>
              <a:rPr lang="en-US" sz="2000" dirty="0">
                <a:solidFill>
                  <a:schemeClr val="bg1">
                    <a:lumMod val="50000"/>
                  </a:schemeClr>
                </a:solidFill>
                <a:latin typeface="Trebuchet MS"/>
                <a:ea typeface="Trebuchet MS"/>
                <a:cs typeface="Trebuchet MS"/>
                <a:sym typeface="Trebuchet MS"/>
              </a:rPr>
              <a:t>Metoclopramide (metoclopramide hydrochloride) 10 mg tablet vs</a:t>
            </a:r>
          </a:p>
          <a:p>
            <a:pPr marL="2540000" lvl="0">
              <a:buClr>
                <a:srgbClr val="00B0F0"/>
              </a:buClr>
              <a:buSzPct val="100000"/>
            </a:pPr>
            <a:r>
              <a:rPr lang="en-US" sz="2000" dirty="0">
                <a:solidFill>
                  <a:schemeClr val="bg1">
                    <a:lumMod val="50000"/>
                  </a:schemeClr>
                </a:solidFill>
                <a:latin typeface="Trebuchet MS"/>
                <a:ea typeface="Trebuchet MS"/>
                <a:cs typeface="Trebuchet MS"/>
                <a:sym typeface="Trebuchet MS"/>
              </a:rPr>
              <a:t>322091008 |Metoclopramide hydrochloride 10 mg oral tablet|</a:t>
            </a:r>
            <a:endParaRPr lang="en-US" sz="2000" b="0" i="0" u="none" strike="noStrike" cap="none" dirty="0">
              <a:solidFill>
                <a:schemeClr val="bg1">
                  <a:lumMod val="50000"/>
                </a:schemeClr>
              </a:solidFill>
              <a:latin typeface="Trebuchet MS"/>
              <a:ea typeface="Trebuchet MS"/>
              <a:cs typeface="Trebuchet MS"/>
              <a:sym typeface="Trebuchet MS"/>
            </a:endParaRPr>
          </a:p>
          <a:p>
            <a:pPr marL="1827213" marR="0" lvl="0" indent="-1817688" algn="l" rtl="0">
              <a:spcBef>
                <a:spcPts val="60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Response: </a:t>
            </a:r>
            <a:r>
              <a:rPr lang="en-US" sz="2400" b="0" i="0" u="none" strike="noStrike" cap="none" dirty="0">
                <a:solidFill>
                  <a:schemeClr val="bg1">
                    <a:lumMod val="50000"/>
                  </a:schemeClr>
                </a:solidFill>
                <a:latin typeface="Trebuchet MS"/>
                <a:ea typeface="Trebuchet MS"/>
                <a:cs typeface="Trebuchet MS"/>
                <a:sym typeface="Trebuchet MS"/>
              </a:rPr>
              <a:t>If you find any inconsistencies, please submit these via CRS with supporting evidence (e.g. a link to the regulatory documentation for the drug) and we will investigate these as soon as possible</a:t>
            </a:r>
            <a:endParaRPr lang="en-US" sz="2800" b="0" i="0" u="none" strike="noStrike" cap="none" dirty="0">
              <a:solidFill>
                <a:schemeClr val="bg1">
                  <a:lumMod val="50000"/>
                </a:schemeClr>
              </a:solidFill>
              <a:latin typeface="Trebuchet MS"/>
              <a:ea typeface="Trebuchet MS"/>
              <a:cs typeface="Trebuchet MS"/>
              <a:sym typeface="Trebuchet MS"/>
            </a:endParaRPr>
          </a:p>
        </p:txBody>
      </p:sp>
    </p:spTree>
    <p:extLst>
      <p:ext uri="{BB962C8B-B14F-4D97-AF65-F5344CB8AC3E}">
        <p14:creationId xmlns:p14="http://schemas.microsoft.com/office/powerpoint/2010/main" val="986290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pic>
        <p:nvPicPr>
          <p:cNvPr id="149" name="Google Shape;149;p28" descr="A picture containing game&#10;&#10;Description automatically generated"/>
          <p:cNvPicPr preferRelativeResize="0"/>
          <p:nvPr/>
        </p:nvPicPr>
        <p:blipFill rotWithShape="1">
          <a:blip r:embed="rId3">
            <a:alphaModFix/>
          </a:blip>
          <a:srcRect l="47593"/>
          <a:stretch/>
        </p:blipFill>
        <p:spPr>
          <a:xfrm>
            <a:off x="0" y="0"/>
            <a:ext cx="6096000" cy="6858000"/>
          </a:xfrm>
          <a:prstGeom prst="rect">
            <a:avLst/>
          </a:prstGeom>
          <a:noFill/>
          <a:ln>
            <a:noFill/>
          </a:ln>
        </p:spPr>
      </p:pic>
      <p:sp>
        <p:nvSpPr>
          <p:cNvPr id="150" name="Google Shape;150;p28"/>
          <p:cNvSpPr txBox="1"/>
          <p:nvPr/>
        </p:nvSpPr>
        <p:spPr>
          <a:xfrm>
            <a:off x="2197290" y="2503622"/>
            <a:ext cx="3898710" cy="1850756"/>
          </a:xfrm>
          <a:prstGeom prst="rect">
            <a:avLst/>
          </a:prstGeom>
          <a:solidFill>
            <a:schemeClr val="dk2"/>
          </a:solidFill>
          <a:ln>
            <a:noFill/>
          </a:ln>
        </p:spPr>
        <p:txBody>
          <a:bodyPr spcFirstLastPara="1" wrap="square" lIns="360000" tIns="360000" rIns="360000" bIns="360000"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dirty="0">
                <a:solidFill>
                  <a:schemeClr val="lt1"/>
                </a:solidFill>
                <a:latin typeface="Trebuchet MS"/>
                <a:ea typeface="Trebuchet MS"/>
                <a:cs typeface="Trebuchet MS"/>
                <a:sym typeface="Trebuchet MS"/>
              </a:rPr>
              <a:t>AGENDA</a:t>
            </a:r>
            <a:endParaRPr sz="1400" b="0" i="0" u="none" strike="noStrike" cap="none" dirty="0">
              <a:solidFill>
                <a:srgbClr val="000000"/>
              </a:solidFill>
              <a:latin typeface="Trebuchet MS"/>
              <a:ea typeface="Trebuchet MS"/>
              <a:cs typeface="Trebuchet MS"/>
              <a:sym typeface="Trebuchet MS"/>
            </a:endParaRPr>
          </a:p>
        </p:txBody>
      </p:sp>
      <p:sp>
        <p:nvSpPr>
          <p:cNvPr id="151" name="Google Shape;151;p28"/>
          <p:cNvSpPr txBox="1"/>
          <p:nvPr/>
        </p:nvSpPr>
        <p:spPr>
          <a:xfrm>
            <a:off x="6614614" y="1214438"/>
            <a:ext cx="4743600" cy="5454649"/>
          </a:xfrm>
          <a:prstGeom prst="rect">
            <a:avLst/>
          </a:prstGeom>
          <a:noFill/>
          <a:ln>
            <a:noFill/>
          </a:ln>
        </p:spPr>
        <p:txBody>
          <a:bodyPr spcFirstLastPara="1" wrap="square" lIns="91425" tIns="45700" rIns="91425" bIns="45700" anchor="ctr" anchorCtr="0">
            <a:noAutofit/>
          </a:bodyPr>
          <a:lstStyle/>
          <a:p>
            <a:pPr marL="558800" marR="0" lvl="0" indent="-457200" algn="l" rtl="0">
              <a:lnSpc>
                <a:spcPct val="150000"/>
              </a:lnSpc>
              <a:spcBef>
                <a:spcPts val="1000"/>
              </a:spcBef>
              <a:spcAft>
                <a:spcPts val="0"/>
              </a:spcAft>
              <a:buClr>
                <a:srgbClr val="00B0F0"/>
              </a:buClr>
              <a:buSzPts val="2000"/>
              <a:buFont typeface="Arial"/>
              <a:buAutoNum type="arabicPeriod"/>
            </a:pPr>
            <a:r>
              <a:rPr lang="en-AU" sz="2000" b="0" i="0" u="none" strike="noStrike" cap="none" dirty="0">
                <a:solidFill>
                  <a:schemeClr val="dk1"/>
                </a:solidFill>
                <a:latin typeface="Trebuchet MS"/>
                <a:ea typeface="Trebuchet MS"/>
                <a:cs typeface="Trebuchet MS"/>
                <a:sym typeface="Trebuchet MS"/>
              </a:rPr>
              <a:t>Welcome</a:t>
            </a:r>
          </a:p>
          <a:p>
            <a:pPr marL="558800" marR="0" lvl="0" indent="-457200" algn="l" rtl="0">
              <a:lnSpc>
                <a:spcPct val="150000"/>
              </a:lnSpc>
              <a:spcBef>
                <a:spcPts val="1000"/>
              </a:spcBef>
              <a:spcAft>
                <a:spcPts val="0"/>
              </a:spcAft>
              <a:buClr>
                <a:srgbClr val="00B0F0"/>
              </a:buClr>
              <a:buSzPts val="2000"/>
              <a:buFont typeface="Arial"/>
              <a:buAutoNum type="arabicPeriod"/>
            </a:pPr>
            <a:r>
              <a:rPr lang="en-AU" sz="2000" dirty="0">
                <a:solidFill>
                  <a:schemeClr val="dk1"/>
                </a:solidFill>
                <a:latin typeface="Trebuchet MS"/>
                <a:ea typeface="Trebuchet MS"/>
                <a:cs typeface="Trebuchet MS"/>
                <a:sym typeface="Trebuchet MS"/>
              </a:rPr>
              <a:t>National drug use cases</a:t>
            </a:r>
          </a:p>
          <a:p>
            <a:pPr marL="558800" marR="0" lvl="0" indent="-457200" algn="l" rtl="0">
              <a:lnSpc>
                <a:spcPct val="150000"/>
              </a:lnSpc>
              <a:spcBef>
                <a:spcPts val="1000"/>
              </a:spcBef>
              <a:spcAft>
                <a:spcPts val="0"/>
              </a:spcAft>
              <a:buClr>
                <a:srgbClr val="00B0F0"/>
              </a:buClr>
              <a:buSzPts val="2000"/>
              <a:buFont typeface="Arial"/>
              <a:buAutoNum type="arabicPeriod"/>
            </a:pPr>
            <a:r>
              <a:rPr lang="en-AU" sz="2000" dirty="0">
                <a:solidFill>
                  <a:schemeClr val="dk1"/>
                </a:solidFill>
                <a:latin typeface="Trebuchet MS"/>
                <a:ea typeface="Trebuchet MS"/>
                <a:cs typeface="Trebuchet MS"/>
                <a:sym typeface="Trebuchet MS"/>
              </a:rPr>
              <a:t>Issues raised so far</a:t>
            </a:r>
          </a:p>
          <a:p>
            <a:pPr marL="1016000" lvl="1" indent="-457200">
              <a:spcBef>
                <a:spcPts val="400"/>
              </a:spcBef>
              <a:buClr>
                <a:srgbClr val="00B0F0"/>
              </a:buClr>
              <a:buSzPts val="2000"/>
              <a:buFont typeface="Arial" panose="020B0604020202020204" pitchFamily="34" charset="0"/>
              <a:buChar char="•"/>
            </a:pPr>
            <a:r>
              <a:rPr lang="en-AU" sz="2000" dirty="0">
                <a:solidFill>
                  <a:schemeClr val="dk1"/>
                </a:solidFill>
                <a:latin typeface="Trebuchet MS"/>
                <a:ea typeface="Trebuchet MS"/>
                <a:cs typeface="Trebuchet MS"/>
                <a:sym typeface="Trebuchet MS"/>
              </a:rPr>
              <a:t>Status and questions</a:t>
            </a:r>
          </a:p>
          <a:p>
            <a:pPr marL="1016000" lvl="1" indent="-457200">
              <a:spcBef>
                <a:spcPts val="400"/>
              </a:spcBef>
              <a:buClr>
                <a:srgbClr val="00B0F0"/>
              </a:buClr>
              <a:buSzPts val="2000"/>
              <a:buFont typeface="Arial" panose="020B0604020202020204" pitchFamily="34" charset="0"/>
              <a:buChar char="•"/>
            </a:pPr>
            <a:r>
              <a:rPr lang="en-AU" sz="2000" dirty="0">
                <a:solidFill>
                  <a:schemeClr val="dk1"/>
                </a:solidFill>
                <a:latin typeface="Trebuchet MS"/>
                <a:ea typeface="Trebuchet MS"/>
                <a:cs typeface="Trebuchet MS"/>
                <a:sym typeface="Trebuchet MS"/>
              </a:rPr>
              <a:t>Prioritisation</a:t>
            </a:r>
          </a:p>
          <a:p>
            <a:pPr marL="558800" marR="0" lvl="0" indent="-457200" algn="l" rtl="0">
              <a:lnSpc>
                <a:spcPct val="150000"/>
              </a:lnSpc>
              <a:spcBef>
                <a:spcPts val="1000"/>
              </a:spcBef>
              <a:spcAft>
                <a:spcPts val="0"/>
              </a:spcAft>
              <a:buClr>
                <a:srgbClr val="00B0F0"/>
              </a:buClr>
              <a:buSzPts val="2000"/>
              <a:buFont typeface="Arial"/>
              <a:buAutoNum type="arabicPeriod"/>
            </a:pPr>
            <a:r>
              <a:rPr lang="en-AU" sz="2000" i="0" u="none" strike="noStrike" cap="none" dirty="0">
                <a:solidFill>
                  <a:schemeClr val="dk1"/>
                </a:solidFill>
                <a:latin typeface="Trebuchet MS"/>
                <a:ea typeface="Trebuchet MS"/>
                <a:cs typeface="Trebuchet MS"/>
                <a:sym typeface="Trebuchet MS"/>
              </a:rPr>
              <a:t>Implementation resources</a:t>
            </a:r>
          </a:p>
          <a:p>
            <a:pPr marL="1016000" lvl="1" indent="-457200">
              <a:spcBef>
                <a:spcPts val="400"/>
              </a:spcBef>
              <a:buClr>
                <a:srgbClr val="00B0F0"/>
              </a:buClr>
              <a:buSzPts val="2000"/>
              <a:buFont typeface="Arial" panose="020B0604020202020204" pitchFamily="34" charset="0"/>
              <a:buChar char="•"/>
            </a:pPr>
            <a:r>
              <a:rPr lang="en-AU" sz="2000" dirty="0">
                <a:solidFill>
                  <a:schemeClr val="dk1"/>
                </a:solidFill>
                <a:latin typeface="Trebuchet MS"/>
                <a:ea typeface="Trebuchet MS"/>
                <a:cs typeface="Trebuchet MS"/>
                <a:sym typeface="Trebuchet MS"/>
              </a:rPr>
              <a:t>Guidance</a:t>
            </a:r>
          </a:p>
          <a:p>
            <a:pPr marL="1016000" lvl="1" indent="-457200">
              <a:spcBef>
                <a:spcPts val="400"/>
              </a:spcBef>
              <a:buClr>
                <a:srgbClr val="00B0F0"/>
              </a:buClr>
              <a:buSzPts val="2000"/>
              <a:buFont typeface="Arial" panose="020B0604020202020204" pitchFamily="34" charset="0"/>
              <a:buChar char="•"/>
            </a:pPr>
            <a:r>
              <a:rPr lang="en-AU" sz="2000" dirty="0">
                <a:solidFill>
                  <a:schemeClr val="dk1"/>
                </a:solidFill>
                <a:latin typeface="Trebuchet MS"/>
                <a:ea typeface="Trebuchet MS"/>
                <a:cs typeface="Trebuchet MS"/>
                <a:sym typeface="Trebuchet MS"/>
              </a:rPr>
              <a:t>Maps</a:t>
            </a:r>
          </a:p>
          <a:p>
            <a:pPr marL="1016000" lvl="1" indent="-457200">
              <a:spcBef>
                <a:spcPts val="400"/>
              </a:spcBef>
              <a:buClr>
                <a:srgbClr val="00B0F0"/>
              </a:buClr>
              <a:buSzPts val="2000"/>
              <a:buFont typeface="Arial" panose="020B0604020202020204" pitchFamily="34" charset="0"/>
              <a:buChar char="•"/>
            </a:pPr>
            <a:r>
              <a:rPr lang="en-AU" sz="2000" dirty="0">
                <a:solidFill>
                  <a:schemeClr val="dk1"/>
                </a:solidFill>
                <a:latin typeface="Trebuchet MS"/>
                <a:ea typeface="Trebuchet MS"/>
                <a:cs typeface="Trebuchet MS"/>
                <a:sym typeface="Trebuchet MS"/>
              </a:rPr>
              <a:t>Other?</a:t>
            </a:r>
          </a:p>
          <a:p>
            <a:pPr marL="558800" marR="0" lvl="0" indent="-457200" algn="l" rtl="0">
              <a:lnSpc>
                <a:spcPct val="150000"/>
              </a:lnSpc>
              <a:spcBef>
                <a:spcPts val="1000"/>
              </a:spcBef>
              <a:spcAft>
                <a:spcPts val="0"/>
              </a:spcAft>
              <a:buClr>
                <a:srgbClr val="00B0F0"/>
              </a:buClr>
              <a:buSzPts val="2000"/>
              <a:buFont typeface="Arial"/>
              <a:buAutoNum type="arabicPeriod"/>
            </a:pPr>
            <a:r>
              <a:rPr lang="en-AU" sz="2000" dirty="0">
                <a:solidFill>
                  <a:schemeClr val="dk1"/>
                </a:solidFill>
                <a:latin typeface="Trebuchet MS"/>
                <a:ea typeface="Trebuchet MS"/>
                <a:cs typeface="Trebuchet MS"/>
                <a:sym typeface="Trebuchet MS"/>
              </a:rPr>
              <a:t>Next steps</a:t>
            </a:r>
            <a:endParaRPr lang="en-US" sz="2000" i="0" u="none" strike="noStrike" cap="none" dirty="0">
              <a:solidFill>
                <a:schemeClr val="dk1"/>
              </a:solidFill>
              <a:latin typeface="Trebuchet MS"/>
              <a:ea typeface="Trebuchet MS"/>
              <a:cs typeface="Trebuchet MS"/>
              <a:sym typeface="Trebuchet MS"/>
            </a:endParaRPr>
          </a:p>
        </p:txBody>
      </p:sp>
      <p:sp>
        <p:nvSpPr>
          <p:cNvPr id="8" name="Google Shape;160;p4">
            <a:extLst>
              <a:ext uri="{FF2B5EF4-FFF2-40B4-BE49-F238E27FC236}">
                <a16:creationId xmlns:a16="http://schemas.microsoft.com/office/drawing/2014/main" id="{C1257F6A-33B1-EE46-8AA5-247FE891063C}"/>
              </a:ext>
            </a:extLst>
          </p:cNvPr>
          <p:cNvSpPr/>
          <p:nvPr/>
        </p:nvSpPr>
        <p:spPr>
          <a:xfrm>
            <a:off x="6758887" y="367533"/>
            <a:ext cx="4245823" cy="835793"/>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80000" tIns="90000" rIns="180000" bIns="90000" anchor="t" anchorCtr="0">
            <a:noAutofit/>
          </a:bodyPr>
          <a:lstStyle/>
          <a:p>
            <a:pPr marL="0" marR="0" lvl="0" indent="0" algn="l" rtl="0">
              <a:lnSpc>
                <a:spcPct val="150000"/>
              </a:lnSpc>
              <a:spcBef>
                <a:spcPts val="0"/>
              </a:spcBef>
              <a:spcAft>
                <a:spcPts val="0"/>
              </a:spcAft>
              <a:buClr>
                <a:srgbClr val="000000"/>
              </a:buClr>
              <a:buSzPts val="1200"/>
              <a:buFont typeface="Arial"/>
              <a:buNone/>
            </a:pPr>
            <a:r>
              <a:rPr lang="en-US" sz="2400" b="1" i="0" u="none" strike="noStrike" cap="none" dirty="0">
                <a:solidFill>
                  <a:schemeClr val="dk2"/>
                </a:solidFill>
                <a:latin typeface="Trebuchet MS"/>
                <a:ea typeface="Trebuchet MS"/>
                <a:cs typeface="Trebuchet MS"/>
                <a:sym typeface="Trebuchet MS"/>
              </a:rPr>
              <a:t>http://</a:t>
            </a:r>
            <a:r>
              <a:rPr lang="en-US" sz="2400" b="1" i="0" u="none" strike="noStrike" cap="none" dirty="0" err="1">
                <a:solidFill>
                  <a:schemeClr val="dk2"/>
                </a:solidFill>
                <a:latin typeface="Trebuchet MS"/>
                <a:ea typeface="Trebuchet MS"/>
                <a:cs typeface="Trebuchet MS"/>
                <a:sym typeface="Trebuchet MS"/>
              </a:rPr>
              <a:t>snomed.org</a:t>
            </a:r>
            <a:r>
              <a:rPr lang="en-US" sz="2400" b="1" i="0" u="none" strike="noStrike" cap="none" dirty="0">
                <a:solidFill>
                  <a:schemeClr val="dk2"/>
                </a:solidFill>
                <a:latin typeface="Trebuchet MS"/>
                <a:ea typeface="Trebuchet MS"/>
                <a:cs typeface="Trebuchet MS"/>
                <a:sym typeface="Trebuchet MS"/>
              </a:rPr>
              <a:t>/</a:t>
            </a:r>
            <a:r>
              <a:rPr lang="en-US" sz="2400" b="1" i="0" u="none" strike="noStrike" cap="none" dirty="0" err="1">
                <a:solidFill>
                  <a:schemeClr val="dk2"/>
                </a:solidFill>
                <a:latin typeface="Trebuchet MS"/>
                <a:ea typeface="Trebuchet MS"/>
                <a:cs typeface="Trebuchet MS"/>
                <a:sym typeface="Trebuchet MS"/>
              </a:rPr>
              <a:t>deusg</a:t>
            </a:r>
            <a:endParaRPr sz="2800" b="1"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13797072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7"/>
          <p:cNvPicPr preferRelativeResize="0"/>
          <p:nvPr/>
        </p:nvPicPr>
        <p:blipFill rotWithShape="1">
          <a:blip r:embed="rId3">
            <a:alphaModFix/>
          </a:blip>
          <a:srcRect l="302" t="17432" r="-302" b="42420"/>
          <a:stretch/>
        </p:blipFill>
        <p:spPr>
          <a:xfrm>
            <a:off x="473948" y="193227"/>
            <a:ext cx="10609513" cy="2341519"/>
          </a:xfrm>
          <a:prstGeom prst="rect">
            <a:avLst/>
          </a:prstGeom>
          <a:noFill/>
          <a:ln>
            <a:noFill/>
          </a:ln>
        </p:spPr>
      </p:pic>
      <p:sp>
        <p:nvSpPr>
          <p:cNvPr id="237" name="Google Shape;237;p7"/>
          <p:cNvSpPr/>
          <p:nvPr/>
        </p:nvSpPr>
        <p:spPr>
          <a:xfrm>
            <a:off x="473949" y="195026"/>
            <a:ext cx="10590926" cy="2341519"/>
          </a:xfrm>
          <a:prstGeom prst="rect">
            <a:avLst/>
          </a:prstGeom>
          <a:solidFill>
            <a:schemeClr val="dk2">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244" name="Google Shape;244;p7"/>
          <p:cNvSpPr txBox="1"/>
          <p:nvPr/>
        </p:nvSpPr>
        <p:spPr>
          <a:xfrm>
            <a:off x="685101" y="1751503"/>
            <a:ext cx="10098300" cy="852994"/>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endParaRPr sz="1400" b="0" i="0" u="none" strike="noStrike" cap="none" dirty="0">
              <a:solidFill>
                <a:schemeClr val="bg1">
                  <a:lumMod val="65000"/>
                </a:schemeClr>
              </a:solidFill>
              <a:latin typeface="Trebuchet MS"/>
              <a:ea typeface="Trebuchet MS"/>
              <a:cs typeface="Trebuchet MS"/>
              <a:sym typeface="Trebuchet MS"/>
            </a:endParaRPr>
          </a:p>
        </p:txBody>
      </p:sp>
      <p:sp>
        <p:nvSpPr>
          <p:cNvPr id="246" name="Google Shape;246;p7"/>
          <p:cNvSpPr txBox="1"/>
          <p:nvPr/>
        </p:nvSpPr>
        <p:spPr>
          <a:xfrm>
            <a:off x="776542" y="856175"/>
            <a:ext cx="10218011" cy="101562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en-US" sz="6000" b="1" i="0" u="none" strike="noStrike" cap="none" dirty="0">
                <a:solidFill>
                  <a:schemeClr val="lt1"/>
                </a:solidFill>
                <a:latin typeface="Trebuchet MS"/>
                <a:ea typeface="Trebuchet MS"/>
                <a:cs typeface="Trebuchet MS"/>
                <a:sym typeface="Trebuchet MS"/>
              </a:rPr>
              <a:t>BOSS / PAI Mismatches</a:t>
            </a:r>
            <a:endParaRPr sz="1100" b="0" i="0" u="none" strike="noStrike" cap="none" dirty="0">
              <a:solidFill>
                <a:srgbClr val="000000"/>
              </a:solidFill>
              <a:latin typeface="Trebuchet MS"/>
              <a:ea typeface="Trebuchet MS"/>
              <a:cs typeface="Trebuchet MS"/>
              <a:sym typeface="Trebuchet MS"/>
            </a:endParaRPr>
          </a:p>
        </p:txBody>
      </p:sp>
      <p:pic>
        <p:nvPicPr>
          <p:cNvPr id="248" name="Google Shape;248;p7"/>
          <p:cNvPicPr preferRelativeResize="0"/>
          <p:nvPr/>
        </p:nvPicPr>
        <p:blipFill rotWithShape="1">
          <a:blip r:embed="rId4">
            <a:alphaModFix/>
          </a:blip>
          <a:srcRect/>
          <a:stretch/>
        </p:blipFill>
        <p:spPr>
          <a:xfrm>
            <a:off x="5996042" y="6404701"/>
            <a:ext cx="5068833" cy="333217"/>
          </a:xfrm>
          <a:prstGeom prst="rect">
            <a:avLst/>
          </a:prstGeom>
          <a:noFill/>
          <a:ln>
            <a:noFill/>
          </a:ln>
        </p:spPr>
      </p:pic>
      <p:sp>
        <p:nvSpPr>
          <p:cNvPr id="9" name="Google Shape;245;p7">
            <a:extLst>
              <a:ext uri="{FF2B5EF4-FFF2-40B4-BE49-F238E27FC236}">
                <a16:creationId xmlns:a16="http://schemas.microsoft.com/office/drawing/2014/main" id="{12380D92-397B-BA48-82E5-98A9DF95611B}"/>
              </a:ext>
            </a:extLst>
          </p:cNvPr>
          <p:cNvSpPr/>
          <p:nvPr/>
        </p:nvSpPr>
        <p:spPr>
          <a:xfrm>
            <a:off x="473947" y="2604497"/>
            <a:ext cx="11032952" cy="572231"/>
          </a:xfrm>
          <a:prstGeom prst="rect">
            <a:avLst/>
          </a:prstGeom>
          <a:noFill/>
          <a:ln>
            <a:noFill/>
          </a:ln>
        </p:spPr>
        <p:txBody>
          <a:bodyPr spcFirstLastPara="1" wrap="square" lIns="0" tIns="45700" rIns="0" bIns="45700" anchor="t" anchorCtr="0">
            <a:noAutofit/>
          </a:bodyPr>
          <a:lstStyle/>
          <a:p>
            <a:pPr marR="0" lvl="0" algn="ctr" rtl="0">
              <a:spcBef>
                <a:spcPts val="0"/>
              </a:spcBef>
              <a:spcAft>
                <a:spcPts val="0"/>
              </a:spcAft>
              <a:buClr>
                <a:srgbClr val="00B0F0"/>
              </a:buClr>
              <a:buSzPct val="100000"/>
            </a:pPr>
            <a:r>
              <a:rPr lang="en-US" sz="2800" b="0" i="0" u="none" strike="noStrike" cap="none" dirty="0">
                <a:solidFill>
                  <a:schemeClr val="tx2">
                    <a:lumMod val="75000"/>
                  </a:schemeClr>
                </a:solidFill>
                <a:latin typeface="Trebuchet MS"/>
                <a:ea typeface="Trebuchet MS"/>
                <a:cs typeface="Trebuchet MS"/>
                <a:sym typeface="Trebuchet MS"/>
              </a:rPr>
              <a:t>Same </a:t>
            </a:r>
            <a:r>
              <a:rPr lang="en-US" sz="2800" dirty="0">
                <a:solidFill>
                  <a:schemeClr val="tx2">
                    <a:lumMod val="75000"/>
                  </a:schemeClr>
                </a:solidFill>
                <a:latin typeface="Trebuchet MS"/>
                <a:ea typeface="Trebuchet MS"/>
                <a:cs typeface="Trebuchet MS"/>
                <a:sym typeface="Trebuchet MS"/>
              </a:rPr>
              <a:t>PAI/ </a:t>
            </a:r>
            <a:r>
              <a:rPr lang="en-US" sz="2800" b="0" i="0" u="none" strike="noStrike" cap="none" dirty="0">
                <a:solidFill>
                  <a:schemeClr val="tx2">
                    <a:lumMod val="75000"/>
                  </a:schemeClr>
                </a:solidFill>
                <a:latin typeface="Trebuchet MS"/>
                <a:ea typeface="Trebuchet MS"/>
                <a:cs typeface="Trebuchet MS"/>
                <a:sym typeface="Trebuchet MS"/>
              </a:rPr>
              <a:t>Different BOSS + Strength Value (but clinically equivalent)</a:t>
            </a:r>
          </a:p>
        </p:txBody>
      </p:sp>
      <p:sp>
        <p:nvSpPr>
          <p:cNvPr id="10" name="Google Shape;245;p7">
            <a:extLst>
              <a:ext uri="{FF2B5EF4-FFF2-40B4-BE49-F238E27FC236}">
                <a16:creationId xmlns:a16="http://schemas.microsoft.com/office/drawing/2014/main" id="{791EB382-7A5D-424F-AC3C-4BC78F48BD97}"/>
              </a:ext>
            </a:extLst>
          </p:cNvPr>
          <p:cNvSpPr/>
          <p:nvPr/>
        </p:nvSpPr>
        <p:spPr>
          <a:xfrm>
            <a:off x="473947" y="3026127"/>
            <a:ext cx="10717062" cy="2975698"/>
          </a:xfrm>
          <a:prstGeom prst="rect">
            <a:avLst/>
          </a:prstGeom>
          <a:noFill/>
          <a:ln>
            <a:noFill/>
          </a:ln>
        </p:spPr>
        <p:txBody>
          <a:bodyPr spcFirstLastPara="1" wrap="square" lIns="0" tIns="45700" rIns="0" bIns="45700" anchor="t" anchorCtr="0">
            <a:noAutofit/>
          </a:bodyPr>
          <a:lstStyle/>
          <a:p>
            <a:pPr marL="1827213" marR="0" lvl="0" indent="-1827213" algn="l" rtl="0">
              <a:spcBef>
                <a:spcPts val="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Challenge:</a:t>
            </a:r>
            <a:r>
              <a:rPr lang="en-US" sz="2800" b="0" i="0" u="none" strike="noStrike" cap="none" dirty="0">
                <a:solidFill>
                  <a:schemeClr val="bg1">
                    <a:lumMod val="50000"/>
                  </a:schemeClr>
                </a:solidFill>
                <a:latin typeface="Trebuchet MS"/>
                <a:ea typeface="Trebuchet MS"/>
                <a:cs typeface="Trebuchet MS"/>
                <a:sym typeface="Trebuchet MS"/>
              </a:rPr>
              <a:t> </a:t>
            </a:r>
            <a:r>
              <a:rPr lang="en-US" sz="2400" b="0" i="0" u="none" strike="noStrike" cap="none" dirty="0">
                <a:solidFill>
                  <a:schemeClr val="bg1">
                    <a:lumMod val="50000"/>
                  </a:schemeClr>
                </a:solidFill>
                <a:latin typeface="Trebuchet MS"/>
                <a:ea typeface="Trebuchet MS"/>
                <a:cs typeface="Trebuchet MS"/>
                <a:sym typeface="Trebuchet MS"/>
              </a:rPr>
              <a:t>National drug dictionaries may use a different BOSS to what is used in the international core. In some cases the international release uses different BOSSs for the same ingredient in different clinical drugs</a:t>
            </a:r>
          </a:p>
          <a:p>
            <a:pPr marL="2495550" marR="0" lvl="0" algn="l" rtl="0">
              <a:spcBef>
                <a:spcPts val="0"/>
              </a:spcBef>
              <a:spcAft>
                <a:spcPts val="0"/>
              </a:spcAft>
              <a:buClr>
                <a:srgbClr val="00B0F0"/>
              </a:buClr>
              <a:buSzPct val="100000"/>
            </a:pPr>
            <a:r>
              <a:rPr lang="en-US" sz="2000" dirty="0" err="1">
                <a:solidFill>
                  <a:schemeClr val="bg1">
                    <a:lumMod val="50000"/>
                  </a:schemeClr>
                </a:solidFill>
                <a:latin typeface="Trebuchet MS"/>
                <a:ea typeface="Trebuchet MS"/>
                <a:cs typeface="Trebuchet MS"/>
                <a:sym typeface="Trebuchet MS"/>
              </a:rPr>
              <a:t>Almotriptan</a:t>
            </a:r>
            <a:r>
              <a:rPr lang="en-US" sz="2000" dirty="0">
                <a:solidFill>
                  <a:schemeClr val="bg1">
                    <a:lumMod val="50000"/>
                  </a:schemeClr>
                </a:solidFill>
                <a:latin typeface="Trebuchet MS"/>
                <a:ea typeface="Trebuchet MS"/>
                <a:cs typeface="Trebuchet MS"/>
                <a:sym typeface="Trebuchet MS"/>
              </a:rPr>
              <a:t> (as malate) 4.5 mg oral tablet vs</a:t>
            </a:r>
          </a:p>
          <a:p>
            <a:pPr marL="2495550" lvl="0">
              <a:buClr>
                <a:srgbClr val="00B0F0"/>
              </a:buClr>
              <a:buSzPct val="100000"/>
            </a:pPr>
            <a:r>
              <a:rPr lang="en-AU" sz="2000" dirty="0">
                <a:solidFill>
                  <a:schemeClr val="bg1">
                    <a:lumMod val="50000"/>
                  </a:schemeClr>
                </a:solidFill>
                <a:latin typeface="Trebuchet MS"/>
                <a:ea typeface="Trebuchet MS"/>
                <a:cs typeface="Trebuchet MS"/>
              </a:rPr>
              <a:t>363570002 |</a:t>
            </a:r>
            <a:r>
              <a:rPr lang="en-AU" sz="2000" dirty="0" err="1">
                <a:solidFill>
                  <a:schemeClr val="bg1">
                    <a:lumMod val="50000"/>
                  </a:schemeClr>
                </a:solidFill>
                <a:latin typeface="Trebuchet MS"/>
                <a:ea typeface="Trebuchet MS"/>
                <a:cs typeface="Trebuchet MS"/>
              </a:rPr>
              <a:t>Almotriptan</a:t>
            </a:r>
            <a:r>
              <a:rPr lang="en-AU" sz="2000" dirty="0">
                <a:solidFill>
                  <a:schemeClr val="bg1">
                    <a:lumMod val="50000"/>
                  </a:schemeClr>
                </a:solidFill>
                <a:latin typeface="Trebuchet MS"/>
                <a:ea typeface="Trebuchet MS"/>
                <a:cs typeface="Trebuchet MS"/>
              </a:rPr>
              <a:t> malate 6.25 mg oral tablet|</a:t>
            </a:r>
            <a:endParaRPr lang="en-US" sz="2000" dirty="0">
              <a:solidFill>
                <a:schemeClr val="bg1">
                  <a:lumMod val="50000"/>
                </a:schemeClr>
              </a:solidFill>
              <a:latin typeface="Trebuchet MS"/>
              <a:ea typeface="Trebuchet MS"/>
              <a:cs typeface="Trebuchet MS"/>
              <a:sym typeface="Trebuchet MS"/>
            </a:endParaRPr>
          </a:p>
          <a:p>
            <a:pPr marL="1827213" marR="0" lvl="0" indent="-1817688" algn="l" rtl="0">
              <a:spcBef>
                <a:spcPts val="60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Response: </a:t>
            </a:r>
            <a:r>
              <a:rPr lang="en-US" sz="2400" b="0" i="0" u="none" strike="noStrike" cap="none" dirty="0">
                <a:solidFill>
                  <a:schemeClr val="bg1">
                    <a:lumMod val="50000"/>
                  </a:schemeClr>
                </a:solidFill>
                <a:latin typeface="Trebuchet MS"/>
                <a:ea typeface="Trebuchet MS"/>
                <a:cs typeface="Trebuchet MS"/>
                <a:sym typeface="Trebuchet MS"/>
              </a:rPr>
              <a:t>Implementation guidance to be developed to provide advice on mapping to the international edition. If you find any inconsistencies, please submit via CRS with supporting evidence</a:t>
            </a:r>
          </a:p>
        </p:txBody>
      </p:sp>
    </p:spTree>
    <p:extLst>
      <p:ext uri="{BB962C8B-B14F-4D97-AF65-F5344CB8AC3E}">
        <p14:creationId xmlns:p14="http://schemas.microsoft.com/office/powerpoint/2010/main" val="4112424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7"/>
          <p:cNvPicPr preferRelativeResize="0"/>
          <p:nvPr/>
        </p:nvPicPr>
        <p:blipFill rotWithShape="1">
          <a:blip r:embed="rId3">
            <a:alphaModFix/>
          </a:blip>
          <a:srcRect l="302" t="17432" r="-302" b="42420"/>
          <a:stretch/>
        </p:blipFill>
        <p:spPr>
          <a:xfrm>
            <a:off x="473948" y="193227"/>
            <a:ext cx="10609513" cy="2341519"/>
          </a:xfrm>
          <a:prstGeom prst="rect">
            <a:avLst/>
          </a:prstGeom>
          <a:noFill/>
          <a:ln>
            <a:noFill/>
          </a:ln>
        </p:spPr>
      </p:pic>
      <p:sp>
        <p:nvSpPr>
          <p:cNvPr id="237" name="Google Shape;237;p7"/>
          <p:cNvSpPr/>
          <p:nvPr/>
        </p:nvSpPr>
        <p:spPr>
          <a:xfrm>
            <a:off x="473949" y="195026"/>
            <a:ext cx="10590926" cy="2341519"/>
          </a:xfrm>
          <a:prstGeom prst="rect">
            <a:avLst/>
          </a:prstGeom>
          <a:solidFill>
            <a:schemeClr val="dk2">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244" name="Google Shape;244;p7"/>
          <p:cNvSpPr txBox="1"/>
          <p:nvPr/>
        </p:nvSpPr>
        <p:spPr>
          <a:xfrm>
            <a:off x="685101" y="1751503"/>
            <a:ext cx="10098300" cy="852994"/>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endParaRPr sz="1400" b="0" i="0" u="none" strike="noStrike" cap="none" dirty="0">
              <a:solidFill>
                <a:schemeClr val="bg1">
                  <a:lumMod val="65000"/>
                </a:schemeClr>
              </a:solidFill>
              <a:latin typeface="Trebuchet MS"/>
              <a:ea typeface="Trebuchet MS"/>
              <a:cs typeface="Trebuchet MS"/>
              <a:sym typeface="Trebuchet MS"/>
            </a:endParaRPr>
          </a:p>
        </p:txBody>
      </p:sp>
      <p:sp>
        <p:nvSpPr>
          <p:cNvPr id="246" name="Google Shape;246;p7"/>
          <p:cNvSpPr txBox="1"/>
          <p:nvPr/>
        </p:nvSpPr>
        <p:spPr>
          <a:xfrm>
            <a:off x="776542" y="856175"/>
            <a:ext cx="10218011" cy="101562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en-US" sz="6000" b="1" i="0" u="none" strike="noStrike" cap="none" dirty="0">
                <a:solidFill>
                  <a:schemeClr val="lt1"/>
                </a:solidFill>
                <a:latin typeface="Trebuchet MS"/>
                <a:ea typeface="Trebuchet MS"/>
                <a:cs typeface="Trebuchet MS"/>
                <a:sym typeface="Trebuchet MS"/>
              </a:rPr>
              <a:t>BOSS / PAI Mismatches</a:t>
            </a:r>
            <a:endParaRPr sz="1100" b="0" i="0" u="none" strike="noStrike" cap="none" dirty="0">
              <a:solidFill>
                <a:srgbClr val="000000"/>
              </a:solidFill>
              <a:latin typeface="Trebuchet MS"/>
              <a:ea typeface="Trebuchet MS"/>
              <a:cs typeface="Trebuchet MS"/>
              <a:sym typeface="Trebuchet MS"/>
            </a:endParaRPr>
          </a:p>
        </p:txBody>
      </p:sp>
      <p:pic>
        <p:nvPicPr>
          <p:cNvPr id="248" name="Google Shape;248;p7"/>
          <p:cNvPicPr preferRelativeResize="0"/>
          <p:nvPr/>
        </p:nvPicPr>
        <p:blipFill rotWithShape="1">
          <a:blip r:embed="rId4">
            <a:alphaModFix/>
          </a:blip>
          <a:srcRect/>
          <a:stretch/>
        </p:blipFill>
        <p:spPr>
          <a:xfrm>
            <a:off x="5996042" y="6404701"/>
            <a:ext cx="5068833" cy="333217"/>
          </a:xfrm>
          <a:prstGeom prst="rect">
            <a:avLst/>
          </a:prstGeom>
          <a:noFill/>
          <a:ln>
            <a:noFill/>
          </a:ln>
        </p:spPr>
      </p:pic>
      <p:sp>
        <p:nvSpPr>
          <p:cNvPr id="9" name="Google Shape;245;p7">
            <a:extLst>
              <a:ext uri="{FF2B5EF4-FFF2-40B4-BE49-F238E27FC236}">
                <a16:creationId xmlns:a16="http://schemas.microsoft.com/office/drawing/2014/main" id="{12380D92-397B-BA48-82E5-98A9DF95611B}"/>
              </a:ext>
            </a:extLst>
          </p:cNvPr>
          <p:cNvSpPr/>
          <p:nvPr/>
        </p:nvSpPr>
        <p:spPr>
          <a:xfrm>
            <a:off x="473947" y="2604497"/>
            <a:ext cx="10590925" cy="572231"/>
          </a:xfrm>
          <a:prstGeom prst="rect">
            <a:avLst/>
          </a:prstGeom>
          <a:noFill/>
          <a:ln>
            <a:noFill/>
          </a:ln>
        </p:spPr>
        <p:txBody>
          <a:bodyPr spcFirstLastPara="1" wrap="square" lIns="0" tIns="45700" rIns="0" bIns="45700" anchor="t" anchorCtr="0">
            <a:noAutofit/>
          </a:bodyPr>
          <a:lstStyle/>
          <a:p>
            <a:pPr marR="0" lvl="0" algn="ctr" rtl="0">
              <a:spcBef>
                <a:spcPts val="0"/>
              </a:spcBef>
              <a:spcAft>
                <a:spcPts val="0"/>
              </a:spcAft>
              <a:buClr>
                <a:srgbClr val="00B0F0"/>
              </a:buClr>
              <a:buSzPct val="100000"/>
            </a:pPr>
            <a:r>
              <a:rPr lang="en-US" sz="2800" b="0" i="0" u="none" strike="noStrike" cap="none" dirty="0">
                <a:solidFill>
                  <a:schemeClr val="tx2">
                    <a:lumMod val="75000"/>
                  </a:schemeClr>
                </a:solidFill>
                <a:latin typeface="Trebuchet MS"/>
                <a:ea typeface="Trebuchet MS"/>
                <a:cs typeface="Trebuchet MS"/>
                <a:sym typeface="Trebuchet MS"/>
              </a:rPr>
              <a:t>Same BOSS + Strength / Different Precise Active Ingredient</a:t>
            </a:r>
          </a:p>
        </p:txBody>
      </p:sp>
      <p:sp>
        <p:nvSpPr>
          <p:cNvPr id="10" name="Google Shape;245;p7">
            <a:extLst>
              <a:ext uri="{FF2B5EF4-FFF2-40B4-BE49-F238E27FC236}">
                <a16:creationId xmlns:a16="http://schemas.microsoft.com/office/drawing/2014/main" id="{791EB382-7A5D-424F-AC3C-4BC78F48BD97}"/>
              </a:ext>
            </a:extLst>
          </p:cNvPr>
          <p:cNvSpPr/>
          <p:nvPr/>
        </p:nvSpPr>
        <p:spPr>
          <a:xfrm>
            <a:off x="473947" y="3026127"/>
            <a:ext cx="10590925" cy="2975698"/>
          </a:xfrm>
          <a:prstGeom prst="rect">
            <a:avLst/>
          </a:prstGeom>
          <a:noFill/>
          <a:ln>
            <a:noFill/>
          </a:ln>
        </p:spPr>
        <p:txBody>
          <a:bodyPr spcFirstLastPara="1" wrap="square" lIns="0" tIns="45700" rIns="0" bIns="45700" anchor="t" anchorCtr="0">
            <a:noAutofit/>
          </a:bodyPr>
          <a:lstStyle/>
          <a:p>
            <a:pPr marL="1827213" marR="0" lvl="0" indent="-1827213" algn="l" rtl="0">
              <a:spcBef>
                <a:spcPts val="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Challenge:</a:t>
            </a:r>
            <a:r>
              <a:rPr lang="en-US" sz="2800" b="0" i="0" u="none" strike="noStrike" cap="none" dirty="0">
                <a:solidFill>
                  <a:schemeClr val="bg1">
                    <a:lumMod val="50000"/>
                  </a:schemeClr>
                </a:solidFill>
                <a:latin typeface="Trebuchet MS"/>
                <a:ea typeface="Trebuchet MS"/>
                <a:cs typeface="Trebuchet MS"/>
                <a:sym typeface="Trebuchet MS"/>
              </a:rPr>
              <a:t> </a:t>
            </a:r>
            <a:r>
              <a:rPr lang="en-US" sz="2400" b="0" i="0" u="none" strike="noStrike" cap="none" dirty="0">
                <a:solidFill>
                  <a:schemeClr val="bg1">
                    <a:lumMod val="50000"/>
                  </a:schemeClr>
                </a:solidFill>
                <a:latin typeface="Trebuchet MS"/>
                <a:ea typeface="Trebuchet MS"/>
                <a:cs typeface="Trebuchet MS"/>
                <a:sym typeface="Trebuchet MS"/>
              </a:rPr>
              <a:t>In some cases the local clinical drug uses an identical BOSS but a different precise active ingredient to the international concept – e.g. </a:t>
            </a:r>
            <a:r>
              <a:rPr lang="en-US" sz="2400" b="0" i="0" u="none" strike="noStrike" cap="none" dirty="0" err="1">
                <a:solidFill>
                  <a:schemeClr val="bg1">
                    <a:lumMod val="50000"/>
                  </a:schemeClr>
                </a:solidFill>
                <a:latin typeface="Trebuchet MS"/>
                <a:ea typeface="Trebuchet MS"/>
                <a:cs typeface="Trebuchet MS"/>
                <a:sym typeface="Trebuchet MS"/>
              </a:rPr>
              <a:t>Almotriptan</a:t>
            </a:r>
            <a:r>
              <a:rPr lang="en-US" sz="2400" b="0" i="0" u="none" strike="noStrike" cap="none" dirty="0">
                <a:solidFill>
                  <a:schemeClr val="bg1">
                    <a:lumMod val="50000"/>
                  </a:schemeClr>
                </a:solidFill>
                <a:latin typeface="Trebuchet MS"/>
                <a:ea typeface="Trebuchet MS"/>
                <a:cs typeface="Trebuchet MS"/>
                <a:sym typeface="Trebuchet MS"/>
              </a:rPr>
              <a:t> (as di-</a:t>
            </a:r>
            <a:r>
              <a:rPr lang="en-US" sz="2400" b="0" i="0" u="none" strike="noStrike" cap="none" dirty="0" err="1">
                <a:solidFill>
                  <a:schemeClr val="bg1">
                    <a:lumMod val="50000"/>
                  </a:schemeClr>
                </a:solidFill>
                <a:latin typeface="Trebuchet MS"/>
                <a:ea typeface="Trebuchet MS"/>
                <a:cs typeface="Trebuchet MS"/>
                <a:sym typeface="Trebuchet MS"/>
              </a:rPr>
              <a:t>hydrogenmalate</a:t>
            </a:r>
            <a:r>
              <a:rPr lang="en-US" sz="2400" b="0" i="0" u="none" strike="noStrike" cap="none" dirty="0">
                <a:solidFill>
                  <a:schemeClr val="bg1">
                    <a:lumMod val="50000"/>
                  </a:schemeClr>
                </a:solidFill>
                <a:latin typeface="Trebuchet MS"/>
                <a:ea typeface="Trebuchet MS"/>
                <a:cs typeface="Trebuchet MS"/>
                <a:sym typeface="Trebuchet MS"/>
              </a:rPr>
              <a:t>) vs </a:t>
            </a:r>
            <a:r>
              <a:rPr lang="en-US" sz="2400" b="0" i="0" u="none" strike="noStrike" cap="none" dirty="0" err="1">
                <a:solidFill>
                  <a:schemeClr val="bg1">
                    <a:lumMod val="50000"/>
                  </a:schemeClr>
                </a:solidFill>
                <a:latin typeface="Trebuchet MS"/>
                <a:ea typeface="Trebuchet MS"/>
                <a:cs typeface="Trebuchet MS"/>
                <a:sym typeface="Trebuchet MS"/>
              </a:rPr>
              <a:t>Almotriptan</a:t>
            </a:r>
            <a:r>
              <a:rPr lang="en-US" sz="2400" b="0" i="0" u="none" strike="noStrike" cap="none" dirty="0">
                <a:solidFill>
                  <a:schemeClr val="bg1">
                    <a:lumMod val="50000"/>
                  </a:schemeClr>
                </a:solidFill>
                <a:latin typeface="Trebuchet MS"/>
                <a:ea typeface="Trebuchet MS"/>
                <a:cs typeface="Trebuchet MS"/>
                <a:sym typeface="Trebuchet MS"/>
              </a:rPr>
              <a:t> (as malate)</a:t>
            </a:r>
          </a:p>
          <a:p>
            <a:pPr marL="2540000" marR="0" lvl="0" algn="l" rtl="0">
              <a:spcBef>
                <a:spcPts val="0"/>
              </a:spcBef>
              <a:spcAft>
                <a:spcPts val="0"/>
              </a:spcAft>
              <a:buClr>
                <a:srgbClr val="00B0F0"/>
              </a:buClr>
              <a:buSzPct val="100000"/>
            </a:pPr>
            <a:r>
              <a:rPr lang="en-US" sz="2000" dirty="0" err="1">
                <a:solidFill>
                  <a:schemeClr val="bg1">
                    <a:lumMod val="50000"/>
                  </a:schemeClr>
                </a:solidFill>
                <a:latin typeface="Trebuchet MS"/>
                <a:ea typeface="Trebuchet MS"/>
                <a:cs typeface="Trebuchet MS"/>
                <a:sym typeface="Trebuchet MS"/>
              </a:rPr>
              <a:t>Rasagiline</a:t>
            </a:r>
            <a:r>
              <a:rPr lang="en-US" sz="2000" dirty="0">
                <a:solidFill>
                  <a:schemeClr val="bg1">
                    <a:lumMod val="50000"/>
                  </a:schemeClr>
                </a:solidFill>
                <a:latin typeface="Trebuchet MS"/>
                <a:ea typeface="Trebuchet MS"/>
                <a:cs typeface="Trebuchet MS"/>
                <a:sym typeface="Trebuchet MS"/>
              </a:rPr>
              <a:t> (as </a:t>
            </a:r>
            <a:r>
              <a:rPr lang="en-US" sz="2000" dirty="0" err="1">
                <a:solidFill>
                  <a:schemeClr val="bg1">
                    <a:lumMod val="50000"/>
                  </a:schemeClr>
                </a:solidFill>
                <a:latin typeface="Trebuchet MS"/>
                <a:ea typeface="Trebuchet MS"/>
                <a:cs typeface="Trebuchet MS"/>
                <a:sym typeface="Trebuchet MS"/>
              </a:rPr>
              <a:t>rasagiline</a:t>
            </a:r>
            <a:r>
              <a:rPr lang="en-US" sz="2000" dirty="0">
                <a:solidFill>
                  <a:schemeClr val="bg1">
                    <a:lumMod val="50000"/>
                  </a:schemeClr>
                </a:solidFill>
                <a:latin typeface="Trebuchet MS"/>
                <a:ea typeface="Trebuchet MS"/>
                <a:cs typeface="Trebuchet MS"/>
                <a:sym typeface="Trebuchet MS"/>
              </a:rPr>
              <a:t> mesylate) 1 mg tablet vs</a:t>
            </a:r>
          </a:p>
          <a:p>
            <a:pPr marL="2540000" lvl="0">
              <a:buClr>
                <a:srgbClr val="00B0F0"/>
              </a:buClr>
              <a:buSzPct val="100000"/>
            </a:pPr>
            <a:r>
              <a:rPr lang="en-AU" sz="2000" dirty="0"/>
              <a:t>418125001 |</a:t>
            </a:r>
            <a:r>
              <a:rPr lang="en-AU" sz="2000" dirty="0" err="1"/>
              <a:t>Rasagiline</a:t>
            </a:r>
            <a:r>
              <a:rPr lang="en-AU" sz="2000" dirty="0"/>
              <a:t> 1 mg oral tablet |</a:t>
            </a:r>
            <a:endParaRPr lang="en-US" b="0" i="0" u="none" strike="noStrike" cap="none" dirty="0">
              <a:solidFill>
                <a:schemeClr val="bg1">
                  <a:lumMod val="50000"/>
                </a:schemeClr>
              </a:solidFill>
              <a:latin typeface="Trebuchet MS"/>
              <a:ea typeface="Trebuchet MS"/>
              <a:cs typeface="Trebuchet MS"/>
              <a:sym typeface="Trebuchet MS"/>
            </a:endParaRPr>
          </a:p>
          <a:p>
            <a:pPr marL="1827213" marR="0" lvl="0" indent="-1817688" algn="l" rtl="0">
              <a:spcBef>
                <a:spcPts val="60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Response: </a:t>
            </a:r>
            <a:r>
              <a:rPr lang="en-US" sz="2400" b="0" i="0" u="none" strike="noStrike" cap="none" dirty="0">
                <a:solidFill>
                  <a:schemeClr val="bg1">
                    <a:lumMod val="50000"/>
                  </a:schemeClr>
                </a:solidFill>
                <a:latin typeface="Trebuchet MS"/>
                <a:ea typeface="Trebuchet MS"/>
                <a:cs typeface="Trebuchet MS"/>
                <a:sym typeface="Trebuchet MS"/>
              </a:rPr>
              <a:t>Implementation guidance to be developed. Please check your substances – e.g. di-</a:t>
            </a:r>
            <a:r>
              <a:rPr lang="en-US" sz="2400" b="0" i="0" u="none" strike="noStrike" cap="none" dirty="0" err="1">
                <a:solidFill>
                  <a:schemeClr val="bg1">
                    <a:lumMod val="50000"/>
                  </a:schemeClr>
                </a:solidFill>
                <a:latin typeface="Trebuchet MS"/>
                <a:ea typeface="Trebuchet MS"/>
                <a:cs typeface="Trebuchet MS"/>
                <a:sym typeface="Trebuchet MS"/>
              </a:rPr>
              <a:t>hydrogenmalate</a:t>
            </a:r>
            <a:r>
              <a:rPr lang="en-US" sz="2400" b="0" i="0" u="none" strike="noStrike" cap="none" dirty="0">
                <a:solidFill>
                  <a:schemeClr val="bg1">
                    <a:lumMod val="50000"/>
                  </a:schemeClr>
                </a:solidFill>
                <a:latin typeface="Trebuchet MS"/>
                <a:ea typeface="Trebuchet MS"/>
                <a:cs typeface="Trebuchet MS"/>
                <a:sym typeface="Trebuchet MS"/>
              </a:rPr>
              <a:t> and malate are synonyms.</a:t>
            </a:r>
            <a:endParaRPr lang="en-US" sz="2800" b="0" i="0" u="none" strike="noStrike" cap="none" dirty="0">
              <a:solidFill>
                <a:schemeClr val="bg1">
                  <a:lumMod val="50000"/>
                </a:schemeClr>
              </a:solidFill>
              <a:latin typeface="Trebuchet MS"/>
              <a:ea typeface="Trebuchet MS"/>
              <a:cs typeface="Trebuchet MS"/>
              <a:sym typeface="Trebuchet MS"/>
            </a:endParaRPr>
          </a:p>
        </p:txBody>
      </p:sp>
    </p:spTree>
    <p:extLst>
      <p:ext uri="{BB962C8B-B14F-4D97-AF65-F5344CB8AC3E}">
        <p14:creationId xmlns:p14="http://schemas.microsoft.com/office/powerpoint/2010/main" val="2497868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7"/>
          <p:cNvPicPr preferRelativeResize="0"/>
          <p:nvPr/>
        </p:nvPicPr>
        <p:blipFill rotWithShape="1">
          <a:blip r:embed="rId3">
            <a:alphaModFix/>
          </a:blip>
          <a:srcRect l="302" t="17432" r="-302" b="42420"/>
          <a:stretch/>
        </p:blipFill>
        <p:spPr>
          <a:xfrm>
            <a:off x="473948" y="193227"/>
            <a:ext cx="10609513" cy="2341519"/>
          </a:xfrm>
          <a:prstGeom prst="rect">
            <a:avLst/>
          </a:prstGeom>
          <a:noFill/>
          <a:ln>
            <a:noFill/>
          </a:ln>
        </p:spPr>
      </p:pic>
      <p:sp>
        <p:nvSpPr>
          <p:cNvPr id="237" name="Google Shape;237;p7"/>
          <p:cNvSpPr/>
          <p:nvPr/>
        </p:nvSpPr>
        <p:spPr>
          <a:xfrm>
            <a:off x="473949" y="195026"/>
            <a:ext cx="10590926" cy="2341519"/>
          </a:xfrm>
          <a:prstGeom prst="rect">
            <a:avLst/>
          </a:prstGeom>
          <a:solidFill>
            <a:schemeClr val="dk2">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244" name="Google Shape;244;p7"/>
          <p:cNvSpPr txBox="1"/>
          <p:nvPr/>
        </p:nvSpPr>
        <p:spPr>
          <a:xfrm>
            <a:off x="685101" y="1751503"/>
            <a:ext cx="10098300" cy="852994"/>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endParaRPr sz="1400" b="0" i="0" u="none" strike="noStrike" cap="none" dirty="0">
              <a:solidFill>
                <a:schemeClr val="bg1">
                  <a:lumMod val="65000"/>
                </a:schemeClr>
              </a:solidFill>
              <a:latin typeface="Trebuchet MS"/>
              <a:ea typeface="Trebuchet MS"/>
              <a:cs typeface="Trebuchet MS"/>
              <a:sym typeface="Trebuchet MS"/>
            </a:endParaRPr>
          </a:p>
        </p:txBody>
      </p:sp>
      <p:sp>
        <p:nvSpPr>
          <p:cNvPr id="246" name="Google Shape;246;p7"/>
          <p:cNvSpPr txBox="1"/>
          <p:nvPr/>
        </p:nvSpPr>
        <p:spPr>
          <a:xfrm>
            <a:off x="776542" y="394510"/>
            <a:ext cx="10218011" cy="193895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en-US" sz="6000" b="1" i="0" u="none" strike="noStrike" cap="none" dirty="0">
                <a:solidFill>
                  <a:schemeClr val="lt1"/>
                </a:solidFill>
                <a:latin typeface="Trebuchet MS"/>
                <a:ea typeface="Trebuchet MS"/>
                <a:cs typeface="Trebuchet MS"/>
                <a:sym typeface="Trebuchet MS"/>
              </a:rPr>
              <a:t>Consistency of Strength Rounding</a:t>
            </a:r>
            <a:endParaRPr sz="1100" b="0" i="0" u="none" strike="noStrike" cap="none" dirty="0">
              <a:solidFill>
                <a:srgbClr val="000000"/>
              </a:solidFill>
              <a:latin typeface="Trebuchet MS"/>
              <a:ea typeface="Trebuchet MS"/>
              <a:cs typeface="Trebuchet MS"/>
              <a:sym typeface="Trebuchet MS"/>
            </a:endParaRPr>
          </a:p>
        </p:txBody>
      </p:sp>
      <p:pic>
        <p:nvPicPr>
          <p:cNvPr id="248" name="Google Shape;248;p7"/>
          <p:cNvPicPr preferRelativeResize="0"/>
          <p:nvPr/>
        </p:nvPicPr>
        <p:blipFill rotWithShape="1">
          <a:blip r:embed="rId4">
            <a:alphaModFix/>
          </a:blip>
          <a:srcRect/>
          <a:stretch/>
        </p:blipFill>
        <p:spPr>
          <a:xfrm>
            <a:off x="5996042" y="6404701"/>
            <a:ext cx="5068833" cy="333217"/>
          </a:xfrm>
          <a:prstGeom prst="rect">
            <a:avLst/>
          </a:prstGeom>
          <a:noFill/>
          <a:ln>
            <a:noFill/>
          </a:ln>
        </p:spPr>
      </p:pic>
      <p:sp>
        <p:nvSpPr>
          <p:cNvPr id="9" name="Google Shape;245;p7">
            <a:extLst>
              <a:ext uri="{FF2B5EF4-FFF2-40B4-BE49-F238E27FC236}">
                <a16:creationId xmlns:a16="http://schemas.microsoft.com/office/drawing/2014/main" id="{1E8E865C-DDAF-8C40-A01A-9F4C573843ED}"/>
              </a:ext>
            </a:extLst>
          </p:cNvPr>
          <p:cNvSpPr/>
          <p:nvPr/>
        </p:nvSpPr>
        <p:spPr>
          <a:xfrm>
            <a:off x="473946" y="3026127"/>
            <a:ext cx="10884443" cy="2975698"/>
          </a:xfrm>
          <a:prstGeom prst="rect">
            <a:avLst/>
          </a:prstGeom>
          <a:noFill/>
          <a:ln>
            <a:noFill/>
          </a:ln>
        </p:spPr>
        <p:txBody>
          <a:bodyPr spcFirstLastPara="1" wrap="square" lIns="0" tIns="45700" rIns="0" bIns="45700" anchor="t" anchorCtr="0">
            <a:noAutofit/>
          </a:bodyPr>
          <a:lstStyle/>
          <a:p>
            <a:pPr marL="1785938" marR="0" lvl="0" indent="-1785938" algn="l" rtl="0">
              <a:spcBef>
                <a:spcPts val="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Challenge:</a:t>
            </a:r>
            <a:r>
              <a:rPr lang="en-US" sz="2800" b="0" i="0" u="none" strike="noStrike" cap="none" dirty="0">
                <a:solidFill>
                  <a:schemeClr val="bg1">
                    <a:lumMod val="50000"/>
                  </a:schemeClr>
                </a:solidFill>
                <a:latin typeface="Trebuchet MS"/>
                <a:ea typeface="Trebuchet MS"/>
                <a:cs typeface="Trebuchet MS"/>
                <a:sym typeface="Trebuchet MS"/>
              </a:rPr>
              <a:t> </a:t>
            </a:r>
            <a:r>
              <a:rPr lang="en-US" sz="2400" b="0" i="0" u="none" strike="noStrike" cap="none" dirty="0" err="1">
                <a:solidFill>
                  <a:schemeClr val="bg1">
                    <a:lumMod val="50000"/>
                  </a:schemeClr>
                </a:solidFill>
                <a:latin typeface="Trebuchet MS"/>
                <a:ea typeface="Trebuchet MS"/>
                <a:cs typeface="Trebuchet MS"/>
                <a:sym typeface="Trebuchet MS"/>
              </a:rPr>
              <a:t>Normalisation</a:t>
            </a:r>
            <a:r>
              <a:rPr lang="en-US" sz="2400" b="0" i="0" u="none" strike="noStrike" cap="none" dirty="0">
                <a:solidFill>
                  <a:schemeClr val="bg1">
                    <a:lumMod val="50000"/>
                  </a:schemeClr>
                </a:solidFill>
                <a:latin typeface="Trebuchet MS"/>
                <a:ea typeface="Trebuchet MS"/>
                <a:cs typeface="Trebuchet MS"/>
                <a:sym typeface="Trebuchet MS"/>
              </a:rPr>
              <a:t> of strengths do not use a consistent number of significant digits when rounding – e.g.</a:t>
            </a:r>
          </a:p>
          <a:p>
            <a:pPr marL="2127250" lvl="0" indent="-342900">
              <a:buClr>
                <a:srgbClr val="00B0F0"/>
              </a:buClr>
              <a:buSzPct val="100000"/>
              <a:buFont typeface="Arial" panose="020B0604020202020204" pitchFamily="34" charset="0"/>
              <a:buChar char="•"/>
            </a:pPr>
            <a:r>
              <a:rPr lang="en-AU" sz="2000" dirty="0"/>
              <a:t>784845004 |Anakinra 149 mg/mL solution for injection|</a:t>
            </a:r>
          </a:p>
          <a:p>
            <a:pPr marL="2070100" lvl="0" indent="-285750">
              <a:buClr>
                <a:srgbClr val="00B0F0"/>
              </a:buClr>
              <a:buSzPct val="100000"/>
              <a:buFont typeface="Arial" panose="020B0604020202020204" pitchFamily="34" charset="0"/>
              <a:buChar char="•"/>
            </a:pPr>
            <a:r>
              <a:rPr lang="en-AU" sz="2000" dirty="0"/>
              <a:t>769506006 |</a:t>
            </a:r>
            <a:r>
              <a:rPr lang="en-AU" sz="2000" dirty="0" err="1"/>
              <a:t>Estradiol</a:t>
            </a:r>
            <a:r>
              <a:rPr lang="en-AU" sz="2000" dirty="0"/>
              <a:t> 3.125 microgram/hour prolonged-release transdermal patch|</a:t>
            </a:r>
            <a:endParaRPr lang="en-US" sz="2000" b="0" i="0" u="none" strike="noStrike" cap="none" dirty="0">
              <a:solidFill>
                <a:schemeClr val="bg1">
                  <a:lumMod val="50000"/>
                </a:schemeClr>
              </a:solidFill>
              <a:latin typeface="Trebuchet MS"/>
              <a:ea typeface="Trebuchet MS"/>
              <a:cs typeface="Trebuchet MS"/>
              <a:sym typeface="Trebuchet MS"/>
            </a:endParaRPr>
          </a:p>
          <a:p>
            <a:pPr marL="1785938" marR="0" lvl="0" indent="-1785938" algn="l" rtl="0">
              <a:spcBef>
                <a:spcPts val="60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Response: </a:t>
            </a:r>
            <a:r>
              <a:rPr lang="en-US" sz="2400" b="0" i="0" u="none" strike="noStrike" cap="none" dirty="0">
                <a:solidFill>
                  <a:schemeClr val="bg1">
                    <a:lumMod val="50000"/>
                  </a:schemeClr>
                </a:solidFill>
                <a:latin typeface="Trebuchet MS"/>
                <a:ea typeface="Trebuchet MS"/>
                <a:cs typeface="Trebuchet MS"/>
                <a:sym typeface="Trebuchet MS"/>
              </a:rPr>
              <a:t>As part of the move to concrete domains (planned for July 2021 release), the Modelling Advisory Group will be </a:t>
            </a:r>
            <a:r>
              <a:rPr lang="en-US" sz="2400" dirty="0">
                <a:solidFill>
                  <a:schemeClr val="bg1">
                    <a:lumMod val="50000"/>
                  </a:schemeClr>
                </a:solidFill>
                <a:latin typeface="Trebuchet MS"/>
                <a:ea typeface="Trebuchet MS"/>
                <a:cs typeface="Trebuchet MS"/>
                <a:sym typeface="Trebuchet MS"/>
              </a:rPr>
              <a:t>providing guidance on the number of decimal places that strengths will use in the international release and the method of expressing equivalent strengths using different units of measure</a:t>
            </a:r>
          </a:p>
        </p:txBody>
      </p:sp>
    </p:spTree>
    <p:extLst>
      <p:ext uri="{BB962C8B-B14F-4D97-AF65-F5344CB8AC3E}">
        <p14:creationId xmlns:p14="http://schemas.microsoft.com/office/powerpoint/2010/main" val="478967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7"/>
          <p:cNvPicPr preferRelativeResize="0"/>
          <p:nvPr/>
        </p:nvPicPr>
        <p:blipFill rotWithShape="1">
          <a:blip r:embed="rId3">
            <a:alphaModFix/>
          </a:blip>
          <a:srcRect l="302" t="17432" r="-302" b="42420"/>
          <a:stretch/>
        </p:blipFill>
        <p:spPr>
          <a:xfrm>
            <a:off x="473948" y="193227"/>
            <a:ext cx="10609513" cy="2341519"/>
          </a:xfrm>
          <a:prstGeom prst="rect">
            <a:avLst/>
          </a:prstGeom>
          <a:noFill/>
          <a:ln>
            <a:noFill/>
          </a:ln>
        </p:spPr>
      </p:pic>
      <p:sp>
        <p:nvSpPr>
          <p:cNvPr id="237" name="Google Shape;237;p7"/>
          <p:cNvSpPr/>
          <p:nvPr/>
        </p:nvSpPr>
        <p:spPr>
          <a:xfrm>
            <a:off x="473949" y="195026"/>
            <a:ext cx="10590926" cy="2341519"/>
          </a:xfrm>
          <a:prstGeom prst="rect">
            <a:avLst/>
          </a:prstGeom>
          <a:solidFill>
            <a:schemeClr val="dk2">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244" name="Google Shape;244;p7"/>
          <p:cNvSpPr txBox="1"/>
          <p:nvPr/>
        </p:nvSpPr>
        <p:spPr>
          <a:xfrm>
            <a:off x="685101" y="1751503"/>
            <a:ext cx="10098300" cy="852994"/>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endParaRPr sz="1400" b="0" i="0" u="none" strike="noStrike" cap="none" dirty="0">
              <a:solidFill>
                <a:schemeClr val="bg1">
                  <a:lumMod val="65000"/>
                </a:schemeClr>
              </a:solidFill>
              <a:latin typeface="Trebuchet MS"/>
              <a:ea typeface="Trebuchet MS"/>
              <a:cs typeface="Trebuchet MS"/>
              <a:sym typeface="Trebuchet MS"/>
            </a:endParaRPr>
          </a:p>
        </p:txBody>
      </p:sp>
      <p:sp>
        <p:nvSpPr>
          <p:cNvPr id="246" name="Google Shape;246;p7"/>
          <p:cNvSpPr txBox="1"/>
          <p:nvPr/>
        </p:nvSpPr>
        <p:spPr>
          <a:xfrm>
            <a:off x="706127" y="856175"/>
            <a:ext cx="10218011" cy="101562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en-US" sz="6000" b="1" i="0" u="none" strike="noStrike" cap="none" dirty="0">
                <a:solidFill>
                  <a:schemeClr val="lt1"/>
                </a:solidFill>
                <a:latin typeface="Trebuchet MS"/>
                <a:ea typeface="Trebuchet MS"/>
                <a:cs typeface="Trebuchet MS"/>
                <a:sym typeface="Trebuchet MS"/>
              </a:rPr>
              <a:t>Presentation Strengths</a:t>
            </a:r>
            <a:endParaRPr sz="1100" b="0" i="0" u="none" strike="noStrike" cap="none" dirty="0">
              <a:solidFill>
                <a:srgbClr val="000000"/>
              </a:solidFill>
              <a:latin typeface="Trebuchet MS"/>
              <a:ea typeface="Trebuchet MS"/>
              <a:cs typeface="Trebuchet MS"/>
              <a:sym typeface="Trebuchet MS"/>
            </a:endParaRPr>
          </a:p>
        </p:txBody>
      </p:sp>
      <p:pic>
        <p:nvPicPr>
          <p:cNvPr id="248" name="Google Shape;248;p7"/>
          <p:cNvPicPr preferRelativeResize="0"/>
          <p:nvPr/>
        </p:nvPicPr>
        <p:blipFill rotWithShape="1">
          <a:blip r:embed="rId4">
            <a:alphaModFix/>
          </a:blip>
          <a:srcRect/>
          <a:stretch/>
        </p:blipFill>
        <p:spPr>
          <a:xfrm>
            <a:off x="5996042" y="6404701"/>
            <a:ext cx="5068833" cy="333217"/>
          </a:xfrm>
          <a:prstGeom prst="rect">
            <a:avLst/>
          </a:prstGeom>
          <a:noFill/>
          <a:ln>
            <a:noFill/>
          </a:ln>
        </p:spPr>
      </p:pic>
      <p:sp>
        <p:nvSpPr>
          <p:cNvPr id="9" name="Google Shape;245;p7">
            <a:extLst>
              <a:ext uri="{FF2B5EF4-FFF2-40B4-BE49-F238E27FC236}">
                <a16:creationId xmlns:a16="http://schemas.microsoft.com/office/drawing/2014/main" id="{0CB91CC8-5DF7-1447-AF55-2990A54358B8}"/>
              </a:ext>
            </a:extLst>
          </p:cNvPr>
          <p:cNvSpPr/>
          <p:nvPr/>
        </p:nvSpPr>
        <p:spPr>
          <a:xfrm>
            <a:off x="473947" y="3026127"/>
            <a:ext cx="10769017" cy="2975698"/>
          </a:xfrm>
          <a:prstGeom prst="rect">
            <a:avLst/>
          </a:prstGeom>
          <a:noFill/>
          <a:ln>
            <a:noFill/>
          </a:ln>
        </p:spPr>
        <p:txBody>
          <a:bodyPr spcFirstLastPara="1" wrap="square" lIns="0" tIns="45700" rIns="0" bIns="45700" anchor="t" anchorCtr="0">
            <a:noAutofit/>
          </a:bodyPr>
          <a:lstStyle/>
          <a:p>
            <a:pPr marL="1785938" marR="0" lvl="0" indent="-1785938" algn="l" rtl="0">
              <a:spcBef>
                <a:spcPts val="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Challenge:</a:t>
            </a:r>
            <a:r>
              <a:rPr lang="en-US" sz="2800" b="0" i="0" u="none" strike="noStrike" cap="none" dirty="0">
                <a:solidFill>
                  <a:schemeClr val="bg1">
                    <a:lumMod val="50000"/>
                  </a:schemeClr>
                </a:solidFill>
                <a:latin typeface="Trebuchet MS"/>
                <a:ea typeface="Trebuchet MS"/>
                <a:cs typeface="Trebuchet MS"/>
                <a:sym typeface="Trebuchet MS"/>
              </a:rPr>
              <a:t> </a:t>
            </a:r>
            <a:r>
              <a:rPr lang="en-US" sz="2400" b="0" i="0" u="none" strike="noStrike" cap="none" dirty="0">
                <a:solidFill>
                  <a:schemeClr val="bg1">
                    <a:lumMod val="50000"/>
                  </a:schemeClr>
                </a:solidFill>
                <a:latin typeface="Trebuchet MS"/>
                <a:ea typeface="Trebuchet MS"/>
                <a:cs typeface="Trebuchet MS"/>
                <a:sym typeface="Trebuchet MS"/>
              </a:rPr>
              <a:t>Different strength denominators are required for clinical use</a:t>
            </a:r>
            <a:br>
              <a:rPr lang="en-US" sz="2400" b="0" i="0" u="none" strike="noStrike" cap="none" dirty="0">
                <a:solidFill>
                  <a:schemeClr val="bg1">
                    <a:lumMod val="50000"/>
                  </a:schemeClr>
                </a:solidFill>
                <a:latin typeface="Trebuchet MS"/>
                <a:ea typeface="Trebuchet MS"/>
                <a:cs typeface="Trebuchet MS"/>
                <a:sym typeface="Trebuchet MS"/>
              </a:rPr>
            </a:br>
            <a:r>
              <a:rPr lang="en-US" sz="2400" b="0" i="0" u="none" strike="noStrike" cap="none" dirty="0">
                <a:solidFill>
                  <a:schemeClr val="bg1">
                    <a:lumMod val="50000"/>
                  </a:schemeClr>
                </a:solidFill>
                <a:latin typeface="Trebuchet MS"/>
                <a:ea typeface="Trebuchet MS"/>
                <a:cs typeface="Trebuchet MS"/>
                <a:sym typeface="Trebuchet MS"/>
              </a:rPr>
              <a:t>For example:</a:t>
            </a:r>
          </a:p>
          <a:p>
            <a:pPr marL="2243138" marR="0" lvl="0" indent="-457200" algn="l" rtl="0">
              <a:spcBef>
                <a:spcPts val="0"/>
              </a:spcBef>
              <a:spcAft>
                <a:spcPts val="0"/>
              </a:spcAft>
              <a:buClr>
                <a:srgbClr val="00B0F0"/>
              </a:buClr>
              <a:buSzPct val="100000"/>
              <a:buFont typeface="Arial" panose="020B0604020202020204" pitchFamily="34" charset="0"/>
              <a:buChar char="•"/>
            </a:pPr>
            <a:r>
              <a:rPr lang="en-US" sz="2000" dirty="0">
                <a:solidFill>
                  <a:schemeClr val="bg1">
                    <a:lumMod val="50000"/>
                  </a:schemeClr>
                </a:solidFill>
                <a:latin typeface="Trebuchet MS"/>
                <a:ea typeface="Trebuchet MS"/>
                <a:cs typeface="Trebuchet MS"/>
                <a:sym typeface="Trebuchet MS"/>
              </a:rPr>
              <a:t>Enoxaparin sodium 40 mg/0.4 mL solution for injection</a:t>
            </a:r>
          </a:p>
          <a:p>
            <a:pPr marL="2243138" marR="0" lvl="0" indent="-457200" algn="l" rtl="0">
              <a:spcBef>
                <a:spcPts val="0"/>
              </a:spcBef>
              <a:spcAft>
                <a:spcPts val="0"/>
              </a:spcAft>
              <a:buClr>
                <a:srgbClr val="00B0F0"/>
              </a:buClr>
              <a:buSzPct val="100000"/>
              <a:buFont typeface="Arial" panose="020B0604020202020204" pitchFamily="34" charset="0"/>
              <a:buChar char="•"/>
            </a:pPr>
            <a:r>
              <a:rPr lang="en-US" sz="2000" b="0" i="0" u="none" strike="noStrike" cap="none" dirty="0">
                <a:solidFill>
                  <a:schemeClr val="bg1">
                    <a:lumMod val="50000"/>
                  </a:schemeClr>
                </a:solidFill>
                <a:latin typeface="Trebuchet MS"/>
                <a:ea typeface="Trebuchet MS"/>
                <a:cs typeface="Trebuchet MS"/>
                <a:sym typeface="Trebuchet MS"/>
              </a:rPr>
              <a:t>Cefadroxil 125 mg/5 mL oral suspension</a:t>
            </a:r>
          </a:p>
          <a:p>
            <a:pPr marL="2243138" lvl="0" indent="-457200">
              <a:buClr>
                <a:srgbClr val="00B0F0"/>
              </a:buClr>
              <a:buSzPct val="100000"/>
              <a:buFont typeface="Arial" panose="020B0604020202020204" pitchFamily="34" charset="0"/>
              <a:buChar char="•"/>
            </a:pPr>
            <a:r>
              <a:rPr lang="en-AU" sz="2000" dirty="0" err="1">
                <a:solidFill>
                  <a:schemeClr val="bg1">
                    <a:lumMod val="50000"/>
                  </a:schemeClr>
                </a:solidFill>
                <a:latin typeface="Trebuchet MS"/>
                <a:ea typeface="Trebuchet MS"/>
                <a:cs typeface="Trebuchet MS"/>
              </a:rPr>
              <a:t>Estradiol</a:t>
            </a:r>
            <a:r>
              <a:rPr lang="en-AU" sz="2000" dirty="0">
                <a:solidFill>
                  <a:schemeClr val="bg1">
                    <a:lumMod val="50000"/>
                  </a:schemeClr>
                </a:solidFill>
                <a:latin typeface="Trebuchet MS"/>
                <a:ea typeface="Trebuchet MS"/>
                <a:cs typeface="Trebuchet MS"/>
              </a:rPr>
              <a:t> (</a:t>
            </a:r>
            <a:r>
              <a:rPr lang="en-AU" sz="2000" dirty="0" err="1">
                <a:solidFill>
                  <a:schemeClr val="bg1">
                    <a:lumMod val="50000"/>
                  </a:schemeClr>
                </a:solidFill>
                <a:latin typeface="Trebuchet MS"/>
                <a:ea typeface="Trebuchet MS"/>
                <a:cs typeface="Trebuchet MS"/>
              </a:rPr>
              <a:t>estradiol</a:t>
            </a:r>
            <a:r>
              <a:rPr lang="en-AU" sz="2000" dirty="0">
                <a:solidFill>
                  <a:schemeClr val="bg1">
                    <a:lumMod val="50000"/>
                  </a:schemeClr>
                </a:solidFill>
                <a:latin typeface="Trebuchet MS"/>
                <a:ea typeface="Trebuchet MS"/>
                <a:cs typeface="Trebuchet MS"/>
              </a:rPr>
              <a:t> hemihydrate) 75 mcg/24 hour transdermal patch</a:t>
            </a:r>
            <a:endParaRPr lang="en-US" sz="2400" dirty="0">
              <a:solidFill>
                <a:schemeClr val="bg1">
                  <a:lumMod val="50000"/>
                </a:schemeClr>
              </a:solidFill>
              <a:latin typeface="Trebuchet MS"/>
              <a:ea typeface="Trebuchet MS"/>
              <a:cs typeface="Trebuchet MS"/>
              <a:sym typeface="Trebuchet MS"/>
            </a:endParaRPr>
          </a:p>
          <a:p>
            <a:pPr marL="1785938" marR="0" lvl="0" indent="-1785938" algn="l" rtl="0">
              <a:spcBef>
                <a:spcPts val="60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Response: </a:t>
            </a:r>
            <a:r>
              <a:rPr lang="en-US" sz="2400" b="0" i="0" u="none" strike="noStrike" cap="none" dirty="0">
                <a:solidFill>
                  <a:schemeClr val="bg1">
                    <a:lumMod val="50000"/>
                  </a:schemeClr>
                </a:solidFill>
                <a:latin typeface="Trebuchet MS"/>
                <a:ea typeface="Trebuchet MS"/>
                <a:cs typeface="Trebuchet MS"/>
                <a:sym typeface="Trebuchet MS"/>
              </a:rPr>
              <a:t>The drug modelling working group will be clarifying the guidance on this</a:t>
            </a:r>
            <a:endParaRPr lang="en-US" sz="2400" dirty="0">
              <a:solidFill>
                <a:schemeClr val="bg1">
                  <a:lumMod val="50000"/>
                </a:schemeClr>
              </a:solidFill>
              <a:latin typeface="Trebuchet MS"/>
              <a:ea typeface="Trebuchet MS"/>
              <a:cs typeface="Trebuchet MS"/>
              <a:sym typeface="Trebuchet MS"/>
            </a:endParaRPr>
          </a:p>
        </p:txBody>
      </p:sp>
    </p:spTree>
    <p:extLst>
      <p:ext uri="{BB962C8B-B14F-4D97-AF65-F5344CB8AC3E}">
        <p14:creationId xmlns:p14="http://schemas.microsoft.com/office/powerpoint/2010/main" val="2805092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7"/>
          <p:cNvPicPr preferRelativeResize="0"/>
          <p:nvPr/>
        </p:nvPicPr>
        <p:blipFill rotWithShape="1">
          <a:blip r:embed="rId3">
            <a:alphaModFix/>
          </a:blip>
          <a:srcRect l="302" t="17432" r="-302" b="42420"/>
          <a:stretch/>
        </p:blipFill>
        <p:spPr>
          <a:xfrm>
            <a:off x="473948" y="193227"/>
            <a:ext cx="10609513" cy="2341519"/>
          </a:xfrm>
          <a:prstGeom prst="rect">
            <a:avLst/>
          </a:prstGeom>
          <a:noFill/>
          <a:ln>
            <a:noFill/>
          </a:ln>
        </p:spPr>
      </p:pic>
      <p:sp>
        <p:nvSpPr>
          <p:cNvPr id="237" name="Google Shape;237;p7"/>
          <p:cNvSpPr/>
          <p:nvPr/>
        </p:nvSpPr>
        <p:spPr>
          <a:xfrm>
            <a:off x="473949" y="195026"/>
            <a:ext cx="10590926" cy="2341519"/>
          </a:xfrm>
          <a:prstGeom prst="rect">
            <a:avLst/>
          </a:prstGeom>
          <a:solidFill>
            <a:schemeClr val="dk2">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244" name="Google Shape;244;p7"/>
          <p:cNvSpPr txBox="1"/>
          <p:nvPr/>
        </p:nvSpPr>
        <p:spPr>
          <a:xfrm>
            <a:off x="685101" y="1751503"/>
            <a:ext cx="10098300" cy="852994"/>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endParaRPr sz="1400" b="0" i="0" u="none" strike="noStrike" cap="none" dirty="0">
              <a:solidFill>
                <a:schemeClr val="bg1">
                  <a:lumMod val="65000"/>
                </a:schemeClr>
              </a:solidFill>
              <a:latin typeface="Trebuchet MS"/>
              <a:ea typeface="Trebuchet MS"/>
              <a:cs typeface="Trebuchet MS"/>
              <a:sym typeface="Trebuchet MS"/>
            </a:endParaRPr>
          </a:p>
        </p:txBody>
      </p:sp>
      <p:sp>
        <p:nvSpPr>
          <p:cNvPr id="246" name="Google Shape;246;p7"/>
          <p:cNvSpPr txBox="1"/>
          <p:nvPr/>
        </p:nvSpPr>
        <p:spPr>
          <a:xfrm>
            <a:off x="776542" y="856175"/>
            <a:ext cx="10218011" cy="101562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en-US" sz="6000" b="1" i="0" u="none" strike="noStrike" cap="none" dirty="0">
                <a:solidFill>
                  <a:schemeClr val="lt1"/>
                </a:solidFill>
                <a:latin typeface="Trebuchet MS"/>
                <a:ea typeface="Trebuchet MS"/>
                <a:cs typeface="Trebuchet MS"/>
                <a:sym typeface="Trebuchet MS"/>
              </a:rPr>
              <a:t>Strength UoM Conventions</a:t>
            </a:r>
            <a:endParaRPr sz="1100" b="0" i="0" u="none" strike="noStrike" cap="none" dirty="0">
              <a:solidFill>
                <a:srgbClr val="000000"/>
              </a:solidFill>
              <a:latin typeface="Trebuchet MS"/>
              <a:ea typeface="Trebuchet MS"/>
              <a:cs typeface="Trebuchet MS"/>
              <a:sym typeface="Trebuchet MS"/>
            </a:endParaRPr>
          </a:p>
        </p:txBody>
      </p:sp>
      <p:pic>
        <p:nvPicPr>
          <p:cNvPr id="248" name="Google Shape;248;p7"/>
          <p:cNvPicPr preferRelativeResize="0"/>
          <p:nvPr/>
        </p:nvPicPr>
        <p:blipFill rotWithShape="1">
          <a:blip r:embed="rId4">
            <a:alphaModFix/>
          </a:blip>
          <a:srcRect/>
          <a:stretch/>
        </p:blipFill>
        <p:spPr>
          <a:xfrm>
            <a:off x="5996042" y="6404701"/>
            <a:ext cx="5068833" cy="333217"/>
          </a:xfrm>
          <a:prstGeom prst="rect">
            <a:avLst/>
          </a:prstGeom>
          <a:noFill/>
          <a:ln>
            <a:noFill/>
          </a:ln>
        </p:spPr>
      </p:pic>
      <p:sp>
        <p:nvSpPr>
          <p:cNvPr id="9" name="Google Shape;245;p7">
            <a:extLst>
              <a:ext uri="{FF2B5EF4-FFF2-40B4-BE49-F238E27FC236}">
                <a16:creationId xmlns:a16="http://schemas.microsoft.com/office/drawing/2014/main" id="{321F0F44-50C9-E74E-9426-04471978CA55}"/>
              </a:ext>
            </a:extLst>
          </p:cNvPr>
          <p:cNvSpPr/>
          <p:nvPr/>
        </p:nvSpPr>
        <p:spPr>
          <a:xfrm>
            <a:off x="473947" y="3026127"/>
            <a:ext cx="10769017" cy="2975698"/>
          </a:xfrm>
          <a:prstGeom prst="rect">
            <a:avLst/>
          </a:prstGeom>
          <a:noFill/>
          <a:ln>
            <a:noFill/>
          </a:ln>
        </p:spPr>
        <p:txBody>
          <a:bodyPr spcFirstLastPara="1" wrap="square" lIns="0" tIns="45700" rIns="0" bIns="45700" anchor="t" anchorCtr="0">
            <a:noAutofit/>
          </a:bodyPr>
          <a:lstStyle/>
          <a:p>
            <a:pPr marL="1785938" marR="0" lvl="0" indent="-1785938" algn="l" rtl="0">
              <a:spcBef>
                <a:spcPts val="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Challenge:</a:t>
            </a:r>
            <a:r>
              <a:rPr lang="en-US" sz="2800" b="0" i="0" u="none" strike="noStrike" cap="none" dirty="0">
                <a:solidFill>
                  <a:schemeClr val="bg1">
                    <a:lumMod val="50000"/>
                  </a:schemeClr>
                </a:solidFill>
                <a:latin typeface="Trebuchet MS"/>
                <a:ea typeface="Trebuchet MS"/>
                <a:cs typeface="Trebuchet MS"/>
                <a:sym typeface="Trebuchet MS"/>
              </a:rPr>
              <a:t> </a:t>
            </a:r>
            <a:r>
              <a:rPr lang="en-US" sz="2400" b="0" i="0" u="none" strike="noStrike" cap="none" dirty="0">
                <a:solidFill>
                  <a:schemeClr val="bg1">
                    <a:lumMod val="50000"/>
                  </a:schemeClr>
                </a:solidFill>
                <a:latin typeface="Trebuchet MS"/>
                <a:ea typeface="Trebuchet MS"/>
                <a:cs typeface="Trebuchet MS"/>
                <a:sym typeface="Trebuchet MS"/>
              </a:rPr>
              <a:t>(a) </a:t>
            </a:r>
            <a:r>
              <a:rPr lang="en-AU" sz="2400" b="0" i="0" u="none" strike="noStrike" cap="none" dirty="0">
                <a:solidFill>
                  <a:schemeClr val="bg1">
                    <a:lumMod val="50000"/>
                  </a:schemeClr>
                </a:solidFill>
                <a:latin typeface="Trebuchet MS"/>
                <a:ea typeface="Trebuchet MS"/>
                <a:cs typeface="Trebuchet MS"/>
                <a:sym typeface="Trebuchet MS"/>
              </a:rPr>
              <a:t>Conventions used for units of measure are not clear </a:t>
            </a:r>
            <a:br>
              <a:rPr lang="en-AU" sz="2000" b="0" i="0" u="none" strike="noStrike" cap="none" dirty="0">
                <a:solidFill>
                  <a:schemeClr val="bg1">
                    <a:lumMod val="50000"/>
                  </a:schemeClr>
                </a:solidFill>
                <a:latin typeface="Trebuchet MS"/>
                <a:ea typeface="Trebuchet MS"/>
                <a:cs typeface="Trebuchet MS"/>
                <a:sym typeface="Trebuchet MS"/>
              </a:rPr>
            </a:br>
            <a:r>
              <a:rPr lang="en-AU" sz="2400" b="0" i="0" u="none" strike="noStrike" cap="none" dirty="0">
                <a:solidFill>
                  <a:schemeClr val="bg1">
                    <a:lumMod val="50000"/>
                  </a:schemeClr>
                </a:solidFill>
                <a:latin typeface="Trebuchet MS"/>
                <a:ea typeface="Trebuchet MS"/>
                <a:cs typeface="Trebuchet MS"/>
                <a:sym typeface="Trebuchet MS"/>
              </a:rPr>
              <a:t>(b) International </a:t>
            </a:r>
            <a:r>
              <a:rPr lang="en-AU" sz="2400" b="0" i="0" u="none" strike="noStrike" cap="none" dirty="0" err="1">
                <a:solidFill>
                  <a:schemeClr val="bg1">
                    <a:lumMod val="50000"/>
                  </a:schemeClr>
                </a:solidFill>
                <a:latin typeface="Trebuchet MS"/>
                <a:ea typeface="Trebuchet MS"/>
                <a:cs typeface="Trebuchet MS"/>
                <a:sym typeface="Trebuchet MS"/>
              </a:rPr>
              <a:t>modeling</a:t>
            </a:r>
            <a:r>
              <a:rPr lang="en-AU" sz="2400" b="0" i="0" u="none" strike="noStrike" cap="none" dirty="0">
                <a:solidFill>
                  <a:schemeClr val="bg1">
                    <a:lumMod val="50000"/>
                  </a:schemeClr>
                </a:solidFill>
                <a:latin typeface="Trebuchet MS"/>
                <a:ea typeface="Trebuchet MS"/>
                <a:cs typeface="Trebuchet MS"/>
                <a:sym typeface="Trebuchet MS"/>
              </a:rPr>
              <a:t> guidance says product strengths should be normalised and % not used. Can “</a:t>
            </a:r>
            <a:r>
              <a:rPr lang="en-AU" sz="2400" b="0" i="0" u="none" strike="noStrike" cap="none" dirty="0" err="1">
                <a:solidFill>
                  <a:schemeClr val="bg1">
                    <a:lumMod val="50000"/>
                  </a:schemeClr>
                </a:solidFill>
                <a:latin typeface="Trebuchet MS"/>
                <a:ea typeface="Trebuchet MS"/>
                <a:cs typeface="Trebuchet MS"/>
                <a:sym typeface="Trebuchet MS"/>
              </a:rPr>
              <a:t>Barclude</a:t>
            </a:r>
            <a:r>
              <a:rPr lang="en-AU" sz="2400" b="0" i="0" u="none" strike="noStrike" cap="none" dirty="0">
                <a:solidFill>
                  <a:schemeClr val="bg1">
                    <a:lumMod val="50000"/>
                  </a:schemeClr>
                </a:solidFill>
                <a:latin typeface="Trebuchet MS"/>
                <a:ea typeface="Trebuchet MS"/>
                <a:cs typeface="Trebuchet MS"/>
                <a:sym typeface="Trebuchet MS"/>
              </a:rPr>
              <a:t> 0.5 mg oral tablet” or “Progesterone 8% vaginal gel” be a preferred term? </a:t>
            </a:r>
            <a:br>
              <a:rPr lang="en-AU" sz="2400" b="0" i="0" u="none" strike="noStrike" cap="none" dirty="0">
                <a:solidFill>
                  <a:schemeClr val="bg1">
                    <a:lumMod val="50000"/>
                  </a:schemeClr>
                </a:solidFill>
                <a:latin typeface="Trebuchet MS"/>
                <a:ea typeface="Trebuchet MS"/>
                <a:cs typeface="Trebuchet MS"/>
                <a:sym typeface="Trebuchet MS"/>
              </a:rPr>
            </a:br>
            <a:r>
              <a:rPr lang="en-AU" sz="2400" b="0" i="0" u="none" strike="noStrike" cap="none" dirty="0">
                <a:solidFill>
                  <a:schemeClr val="bg1">
                    <a:lumMod val="50000"/>
                  </a:schemeClr>
                </a:solidFill>
                <a:latin typeface="Trebuchet MS"/>
                <a:ea typeface="Trebuchet MS"/>
                <a:cs typeface="Trebuchet MS"/>
                <a:sym typeface="Trebuchet MS"/>
              </a:rPr>
              <a:t>(c) Should “international units” or “units” be used in CDs?</a:t>
            </a:r>
            <a:endParaRPr lang="en-US" sz="2400" dirty="0">
              <a:solidFill>
                <a:schemeClr val="bg1">
                  <a:lumMod val="50000"/>
                </a:schemeClr>
              </a:solidFill>
              <a:latin typeface="Trebuchet MS"/>
              <a:ea typeface="Trebuchet MS"/>
              <a:cs typeface="Trebuchet MS"/>
              <a:sym typeface="Trebuchet MS"/>
            </a:endParaRPr>
          </a:p>
          <a:p>
            <a:pPr marL="1785938" marR="0" lvl="0" indent="-1785938" algn="l" rtl="0">
              <a:spcBef>
                <a:spcPts val="60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Response: </a:t>
            </a:r>
            <a:r>
              <a:rPr lang="en-US" sz="2400" b="0" i="0" u="none" strike="noStrike" cap="none" dirty="0">
                <a:solidFill>
                  <a:schemeClr val="bg1">
                    <a:lumMod val="50000"/>
                  </a:schemeClr>
                </a:solidFill>
                <a:latin typeface="Trebuchet MS"/>
                <a:ea typeface="Trebuchet MS"/>
                <a:cs typeface="Trebuchet MS"/>
                <a:sym typeface="Trebuchet MS"/>
              </a:rPr>
              <a:t>(a) Further Implementation Guidance will be developed </a:t>
            </a:r>
            <a:br>
              <a:rPr lang="en-US" sz="2400" b="0" i="0" u="none" strike="noStrike" cap="none" dirty="0">
                <a:solidFill>
                  <a:schemeClr val="bg1">
                    <a:lumMod val="50000"/>
                  </a:schemeClr>
                </a:solidFill>
                <a:latin typeface="Trebuchet MS"/>
                <a:ea typeface="Trebuchet MS"/>
                <a:cs typeface="Trebuchet MS"/>
                <a:sym typeface="Trebuchet MS"/>
              </a:rPr>
            </a:br>
            <a:r>
              <a:rPr lang="en-US" sz="2400" b="0" i="0" u="none" strike="noStrike" cap="none" dirty="0">
                <a:solidFill>
                  <a:schemeClr val="bg1">
                    <a:lumMod val="50000"/>
                  </a:schemeClr>
                </a:solidFill>
                <a:latin typeface="Trebuchet MS"/>
                <a:ea typeface="Trebuchet MS"/>
                <a:cs typeface="Trebuchet MS"/>
                <a:sym typeface="Trebuchet MS"/>
              </a:rPr>
              <a:t>(b) Extensions can create their own Preferred Terms for CDs </a:t>
            </a:r>
            <a:br>
              <a:rPr lang="en-US" sz="2400" b="0" i="0" u="none" strike="noStrike" cap="none" dirty="0">
                <a:solidFill>
                  <a:schemeClr val="bg1">
                    <a:lumMod val="50000"/>
                  </a:schemeClr>
                </a:solidFill>
                <a:latin typeface="Trebuchet MS"/>
                <a:ea typeface="Trebuchet MS"/>
                <a:cs typeface="Trebuchet MS"/>
                <a:sym typeface="Trebuchet MS"/>
              </a:rPr>
            </a:br>
            <a:r>
              <a:rPr lang="en-US" sz="2400" b="0" i="0" u="none" strike="noStrike" cap="none" dirty="0">
                <a:solidFill>
                  <a:schemeClr val="bg1">
                    <a:lumMod val="50000"/>
                  </a:schemeClr>
                </a:solidFill>
                <a:latin typeface="Trebuchet MS"/>
                <a:ea typeface="Trebuchet MS"/>
                <a:cs typeface="Trebuchet MS"/>
                <a:sym typeface="Trebuchet MS"/>
              </a:rPr>
              <a:t>(c) Pending guidance from drug modelling working group.</a:t>
            </a:r>
            <a:endParaRPr lang="en-US" sz="2400" dirty="0">
              <a:solidFill>
                <a:schemeClr val="bg1">
                  <a:lumMod val="50000"/>
                </a:schemeClr>
              </a:solidFill>
              <a:latin typeface="Trebuchet MS"/>
              <a:ea typeface="Trebuchet MS"/>
              <a:cs typeface="Trebuchet MS"/>
              <a:sym typeface="Trebuchet MS"/>
            </a:endParaRPr>
          </a:p>
        </p:txBody>
      </p:sp>
    </p:spTree>
    <p:extLst>
      <p:ext uri="{BB962C8B-B14F-4D97-AF65-F5344CB8AC3E}">
        <p14:creationId xmlns:p14="http://schemas.microsoft.com/office/powerpoint/2010/main" val="1819506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7"/>
          <p:cNvPicPr preferRelativeResize="0"/>
          <p:nvPr/>
        </p:nvPicPr>
        <p:blipFill rotWithShape="1">
          <a:blip r:embed="rId3">
            <a:alphaModFix/>
          </a:blip>
          <a:srcRect l="302" t="17432" r="-302" b="42420"/>
          <a:stretch/>
        </p:blipFill>
        <p:spPr>
          <a:xfrm>
            <a:off x="473948" y="193227"/>
            <a:ext cx="10609513" cy="2341519"/>
          </a:xfrm>
          <a:prstGeom prst="rect">
            <a:avLst/>
          </a:prstGeom>
          <a:noFill/>
          <a:ln>
            <a:noFill/>
          </a:ln>
        </p:spPr>
      </p:pic>
      <p:sp>
        <p:nvSpPr>
          <p:cNvPr id="237" name="Google Shape;237;p7"/>
          <p:cNvSpPr/>
          <p:nvPr/>
        </p:nvSpPr>
        <p:spPr>
          <a:xfrm>
            <a:off x="473949" y="195026"/>
            <a:ext cx="10590926" cy="2341519"/>
          </a:xfrm>
          <a:prstGeom prst="rect">
            <a:avLst/>
          </a:prstGeom>
          <a:solidFill>
            <a:schemeClr val="dk2">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244" name="Google Shape;244;p7"/>
          <p:cNvSpPr txBox="1"/>
          <p:nvPr/>
        </p:nvSpPr>
        <p:spPr>
          <a:xfrm>
            <a:off x="685101" y="1751503"/>
            <a:ext cx="10098300" cy="852994"/>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endParaRPr sz="1400" b="0" i="0" u="none" strike="noStrike" cap="none" dirty="0">
              <a:solidFill>
                <a:schemeClr val="bg1">
                  <a:lumMod val="65000"/>
                </a:schemeClr>
              </a:solidFill>
              <a:latin typeface="Trebuchet MS"/>
              <a:ea typeface="Trebuchet MS"/>
              <a:cs typeface="Trebuchet MS"/>
              <a:sym typeface="Trebuchet MS"/>
            </a:endParaRPr>
          </a:p>
        </p:txBody>
      </p:sp>
      <p:sp>
        <p:nvSpPr>
          <p:cNvPr id="246" name="Google Shape;246;p7"/>
          <p:cNvSpPr txBox="1"/>
          <p:nvPr/>
        </p:nvSpPr>
        <p:spPr>
          <a:xfrm>
            <a:off x="776542" y="856175"/>
            <a:ext cx="10218011" cy="101562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en-US" sz="6000" b="1" i="0" u="none" strike="noStrike" cap="none" dirty="0">
                <a:solidFill>
                  <a:schemeClr val="lt1"/>
                </a:solidFill>
                <a:latin typeface="Trebuchet MS"/>
                <a:ea typeface="Trebuchet MS"/>
                <a:cs typeface="Trebuchet MS"/>
                <a:sym typeface="Trebuchet MS"/>
              </a:rPr>
              <a:t>Stability of Model</a:t>
            </a:r>
            <a:endParaRPr sz="1100" b="0" i="0" u="none" strike="noStrike" cap="none" dirty="0">
              <a:solidFill>
                <a:srgbClr val="000000"/>
              </a:solidFill>
              <a:latin typeface="Trebuchet MS"/>
              <a:ea typeface="Trebuchet MS"/>
              <a:cs typeface="Trebuchet MS"/>
              <a:sym typeface="Trebuchet MS"/>
            </a:endParaRPr>
          </a:p>
        </p:txBody>
      </p:sp>
      <p:pic>
        <p:nvPicPr>
          <p:cNvPr id="248" name="Google Shape;248;p7"/>
          <p:cNvPicPr preferRelativeResize="0"/>
          <p:nvPr/>
        </p:nvPicPr>
        <p:blipFill rotWithShape="1">
          <a:blip r:embed="rId4">
            <a:alphaModFix/>
          </a:blip>
          <a:srcRect/>
          <a:stretch/>
        </p:blipFill>
        <p:spPr>
          <a:xfrm>
            <a:off x="5996042" y="6404701"/>
            <a:ext cx="5068833" cy="333217"/>
          </a:xfrm>
          <a:prstGeom prst="rect">
            <a:avLst/>
          </a:prstGeom>
          <a:noFill/>
          <a:ln>
            <a:noFill/>
          </a:ln>
        </p:spPr>
      </p:pic>
      <p:sp>
        <p:nvSpPr>
          <p:cNvPr id="9" name="Google Shape;245;p7">
            <a:extLst>
              <a:ext uri="{FF2B5EF4-FFF2-40B4-BE49-F238E27FC236}">
                <a16:creationId xmlns:a16="http://schemas.microsoft.com/office/drawing/2014/main" id="{16B2351C-0E80-7645-8A0C-32BA787D782C}"/>
              </a:ext>
            </a:extLst>
          </p:cNvPr>
          <p:cNvSpPr/>
          <p:nvPr/>
        </p:nvSpPr>
        <p:spPr>
          <a:xfrm>
            <a:off x="473947" y="3026127"/>
            <a:ext cx="10769017" cy="2975698"/>
          </a:xfrm>
          <a:prstGeom prst="rect">
            <a:avLst/>
          </a:prstGeom>
          <a:noFill/>
          <a:ln>
            <a:noFill/>
          </a:ln>
        </p:spPr>
        <p:txBody>
          <a:bodyPr spcFirstLastPara="1" wrap="square" lIns="0" tIns="45700" rIns="0" bIns="45700" anchor="t" anchorCtr="0">
            <a:noAutofit/>
          </a:bodyPr>
          <a:lstStyle/>
          <a:p>
            <a:pPr marL="1785938" marR="0" lvl="0" indent="-1785938" algn="l" rtl="0">
              <a:spcBef>
                <a:spcPts val="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Challenge:</a:t>
            </a:r>
            <a:r>
              <a:rPr lang="en-US" sz="2800" b="0" i="0" u="none" strike="noStrike" cap="none" dirty="0">
                <a:solidFill>
                  <a:schemeClr val="bg1">
                    <a:lumMod val="50000"/>
                  </a:schemeClr>
                </a:solidFill>
                <a:latin typeface="Trebuchet MS"/>
                <a:ea typeface="Trebuchet MS"/>
                <a:cs typeface="Trebuchet MS"/>
                <a:sym typeface="Trebuchet MS"/>
              </a:rPr>
              <a:t> </a:t>
            </a:r>
            <a:r>
              <a:rPr lang="en-AU" sz="2400" b="0" i="0" u="none" strike="noStrike" cap="none" dirty="0">
                <a:solidFill>
                  <a:schemeClr val="bg1">
                    <a:lumMod val="50000"/>
                  </a:schemeClr>
                </a:solidFill>
                <a:latin typeface="Trebuchet MS"/>
                <a:ea typeface="Trebuchet MS"/>
                <a:cs typeface="Trebuchet MS"/>
                <a:sym typeface="Trebuchet MS"/>
              </a:rPr>
              <a:t>The product hierarchy is continuously evolving and covering different use cases. It has been a challenge to keep up with the changes to the international model</a:t>
            </a:r>
            <a:endParaRPr lang="en-US" sz="2400" dirty="0">
              <a:solidFill>
                <a:schemeClr val="bg1">
                  <a:lumMod val="50000"/>
                </a:schemeClr>
              </a:solidFill>
              <a:latin typeface="Trebuchet MS"/>
              <a:ea typeface="Trebuchet MS"/>
              <a:cs typeface="Trebuchet MS"/>
              <a:sym typeface="Trebuchet MS"/>
            </a:endParaRPr>
          </a:p>
          <a:p>
            <a:pPr marL="1785938" marR="0" lvl="0" indent="-1785938" algn="l" rtl="0">
              <a:spcBef>
                <a:spcPts val="60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Response: </a:t>
            </a:r>
            <a:r>
              <a:rPr lang="en-US" sz="2400" b="0" i="0" u="none" strike="noStrike" cap="none" dirty="0">
                <a:solidFill>
                  <a:schemeClr val="bg1">
                    <a:lumMod val="50000"/>
                  </a:schemeClr>
                </a:solidFill>
                <a:latin typeface="Trebuchet MS"/>
                <a:ea typeface="Trebuchet MS"/>
                <a:cs typeface="Trebuchet MS"/>
                <a:sym typeface="Trebuchet MS"/>
              </a:rPr>
              <a:t>This is part of the evolutionary process of SNOMED CT in response to customer requests for improvement. We try to give advanced notification when changes are going to be made</a:t>
            </a:r>
            <a:endParaRPr lang="en-US" sz="2400" dirty="0">
              <a:solidFill>
                <a:schemeClr val="bg1">
                  <a:lumMod val="50000"/>
                </a:schemeClr>
              </a:solidFill>
              <a:latin typeface="Trebuchet MS"/>
              <a:ea typeface="Trebuchet MS"/>
              <a:cs typeface="Trebuchet MS"/>
              <a:sym typeface="Trebuchet MS"/>
            </a:endParaRPr>
          </a:p>
        </p:txBody>
      </p:sp>
    </p:spTree>
    <p:extLst>
      <p:ext uri="{BB962C8B-B14F-4D97-AF65-F5344CB8AC3E}">
        <p14:creationId xmlns:p14="http://schemas.microsoft.com/office/powerpoint/2010/main" val="2840476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7"/>
          <p:cNvPicPr preferRelativeResize="0"/>
          <p:nvPr/>
        </p:nvPicPr>
        <p:blipFill rotWithShape="1">
          <a:blip r:embed="rId3">
            <a:alphaModFix/>
          </a:blip>
          <a:srcRect l="302" t="17432" r="-302" b="42420"/>
          <a:stretch/>
        </p:blipFill>
        <p:spPr>
          <a:xfrm>
            <a:off x="473948" y="193227"/>
            <a:ext cx="10609513" cy="2341519"/>
          </a:xfrm>
          <a:prstGeom prst="rect">
            <a:avLst/>
          </a:prstGeom>
          <a:noFill/>
          <a:ln>
            <a:noFill/>
          </a:ln>
        </p:spPr>
      </p:pic>
      <p:sp>
        <p:nvSpPr>
          <p:cNvPr id="237" name="Google Shape;237;p7"/>
          <p:cNvSpPr/>
          <p:nvPr/>
        </p:nvSpPr>
        <p:spPr>
          <a:xfrm>
            <a:off x="473949" y="195026"/>
            <a:ext cx="10590926" cy="2341519"/>
          </a:xfrm>
          <a:prstGeom prst="rect">
            <a:avLst/>
          </a:prstGeom>
          <a:solidFill>
            <a:schemeClr val="dk2">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244" name="Google Shape;244;p7"/>
          <p:cNvSpPr txBox="1"/>
          <p:nvPr/>
        </p:nvSpPr>
        <p:spPr>
          <a:xfrm>
            <a:off x="685101" y="1751503"/>
            <a:ext cx="10098300" cy="852994"/>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endParaRPr sz="1400" b="0" i="0" u="none" strike="noStrike" cap="none" dirty="0">
              <a:solidFill>
                <a:schemeClr val="bg1">
                  <a:lumMod val="65000"/>
                </a:schemeClr>
              </a:solidFill>
              <a:latin typeface="Trebuchet MS"/>
              <a:ea typeface="Trebuchet MS"/>
              <a:cs typeface="Trebuchet MS"/>
              <a:sym typeface="Trebuchet MS"/>
            </a:endParaRPr>
          </a:p>
        </p:txBody>
      </p:sp>
      <p:sp>
        <p:nvSpPr>
          <p:cNvPr id="246" name="Google Shape;246;p7"/>
          <p:cNvSpPr txBox="1"/>
          <p:nvPr/>
        </p:nvSpPr>
        <p:spPr>
          <a:xfrm>
            <a:off x="776542" y="856175"/>
            <a:ext cx="10218011" cy="101562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en-US" sz="6000" b="1" i="0" u="none" strike="noStrike" cap="none" dirty="0">
                <a:solidFill>
                  <a:schemeClr val="lt1"/>
                </a:solidFill>
                <a:latin typeface="Trebuchet MS"/>
                <a:ea typeface="Trebuchet MS"/>
                <a:cs typeface="Trebuchet MS"/>
                <a:sym typeface="Trebuchet MS"/>
              </a:rPr>
              <a:t>Relationship to IDMP</a:t>
            </a:r>
            <a:endParaRPr sz="1100" b="0" i="0" u="none" strike="noStrike" cap="none" dirty="0">
              <a:solidFill>
                <a:srgbClr val="000000"/>
              </a:solidFill>
              <a:latin typeface="Trebuchet MS"/>
              <a:ea typeface="Trebuchet MS"/>
              <a:cs typeface="Trebuchet MS"/>
              <a:sym typeface="Trebuchet MS"/>
            </a:endParaRPr>
          </a:p>
        </p:txBody>
      </p:sp>
      <p:pic>
        <p:nvPicPr>
          <p:cNvPr id="248" name="Google Shape;248;p7"/>
          <p:cNvPicPr preferRelativeResize="0"/>
          <p:nvPr/>
        </p:nvPicPr>
        <p:blipFill rotWithShape="1">
          <a:blip r:embed="rId4">
            <a:alphaModFix/>
          </a:blip>
          <a:srcRect/>
          <a:stretch/>
        </p:blipFill>
        <p:spPr>
          <a:xfrm>
            <a:off x="5996042" y="6404701"/>
            <a:ext cx="5068833" cy="333217"/>
          </a:xfrm>
          <a:prstGeom prst="rect">
            <a:avLst/>
          </a:prstGeom>
          <a:noFill/>
          <a:ln>
            <a:noFill/>
          </a:ln>
        </p:spPr>
      </p:pic>
      <p:sp>
        <p:nvSpPr>
          <p:cNvPr id="9" name="Google Shape;245;p7">
            <a:extLst>
              <a:ext uri="{FF2B5EF4-FFF2-40B4-BE49-F238E27FC236}">
                <a16:creationId xmlns:a16="http://schemas.microsoft.com/office/drawing/2014/main" id="{BED18BB9-640A-8D4C-B5C5-20757D0EE598}"/>
              </a:ext>
            </a:extLst>
          </p:cNvPr>
          <p:cNvSpPr/>
          <p:nvPr/>
        </p:nvSpPr>
        <p:spPr>
          <a:xfrm>
            <a:off x="473947" y="3026127"/>
            <a:ext cx="10769017" cy="2975698"/>
          </a:xfrm>
          <a:prstGeom prst="rect">
            <a:avLst/>
          </a:prstGeom>
          <a:noFill/>
          <a:ln>
            <a:noFill/>
          </a:ln>
        </p:spPr>
        <p:txBody>
          <a:bodyPr spcFirstLastPara="1" wrap="square" lIns="0" tIns="45700" rIns="0" bIns="45700" anchor="t" anchorCtr="0">
            <a:noAutofit/>
          </a:bodyPr>
          <a:lstStyle/>
          <a:p>
            <a:pPr marL="1785938" marR="0" lvl="0" indent="-1785938" algn="l" rtl="0">
              <a:spcBef>
                <a:spcPts val="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Challenge:</a:t>
            </a:r>
            <a:r>
              <a:rPr lang="en-US" sz="2800" b="0" i="0" u="none" strike="noStrike" cap="none" dirty="0">
                <a:solidFill>
                  <a:schemeClr val="bg1">
                    <a:lumMod val="50000"/>
                  </a:schemeClr>
                </a:solidFill>
                <a:latin typeface="Trebuchet MS"/>
                <a:ea typeface="Trebuchet MS"/>
                <a:cs typeface="Trebuchet MS"/>
                <a:sym typeface="Trebuchet MS"/>
              </a:rPr>
              <a:t> </a:t>
            </a:r>
            <a:r>
              <a:rPr lang="en-AU" sz="2400" b="0" i="0" u="none" strike="noStrike" cap="none" dirty="0">
                <a:solidFill>
                  <a:schemeClr val="bg1">
                    <a:lumMod val="50000"/>
                  </a:schemeClr>
                </a:solidFill>
                <a:latin typeface="Trebuchet MS"/>
                <a:ea typeface="Trebuchet MS"/>
                <a:cs typeface="Trebuchet MS"/>
                <a:sym typeface="Trebuchet MS"/>
              </a:rPr>
              <a:t>It’s difficult to communicate the differences and similarities between PHPIDs in IDMP and Medicinal product levels in SNOMED CT (especially since a global PHPID does not exist yet)</a:t>
            </a:r>
            <a:endParaRPr lang="en-US" sz="2400" dirty="0">
              <a:solidFill>
                <a:schemeClr val="bg1">
                  <a:lumMod val="50000"/>
                </a:schemeClr>
              </a:solidFill>
              <a:latin typeface="Trebuchet MS"/>
              <a:ea typeface="Trebuchet MS"/>
              <a:cs typeface="Trebuchet MS"/>
              <a:sym typeface="Trebuchet MS"/>
            </a:endParaRPr>
          </a:p>
          <a:p>
            <a:pPr marL="1785938" marR="0" lvl="0" indent="-1785938" algn="l" rtl="0">
              <a:spcBef>
                <a:spcPts val="60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Response: </a:t>
            </a:r>
            <a:r>
              <a:rPr lang="en-US" sz="2400" b="0" i="0" u="none" strike="noStrike" cap="none" dirty="0">
                <a:solidFill>
                  <a:schemeClr val="bg1">
                    <a:lumMod val="50000"/>
                  </a:schemeClr>
                </a:solidFill>
                <a:latin typeface="Trebuchet MS"/>
                <a:ea typeface="Trebuchet MS"/>
                <a:cs typeface="Trebuchet MS"/>
                <a:sym typeface="Trebuchet MS"/>
              </a:rPr>
              <a:t>Yes – this is currently difficult. We will monitor the evolution of PHPIDs. SNOMED International is active in the UNICOM project.</a:t>
            </a:r>
            <a:endParaRPr lang="en-US" sz="2400" dirty="0">
              <a:solidFill>
                <a:schemeClr val="bg1">
                  <a:lumMod val="50000"/>
                </a:schemeClr>
              </a:solidFill>
              <a:latin typeface="Trebuchet MS"/>
              <a:ea typeface="Trebuchet MS"/>
              <a:cs typeface="Trebuchet MS"/>
              <a:sym typeface="Trebuchet MS"/>
            </a:endParaRPr>
          </a:p>
        </p:txBody>
      </p:sp>
    </p:spTree>
    <p:extLst>
      <p:ext uri="{BB962C8B-B14F-4D97-AF65-F5344CB8AC3E}">
        <p14:creationId xmlns:p14="http://schemas.microsoft.com/office/powerpoint/2010/main" val="3212250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6" name="Picture 5">
            <a:extLst>
              <a:ext uri="{FF2B5EF4-FFF2-40B4-BE49-F238E27FC236}">
                <a16:creationId xmlns:a16="http://schemas.microsoft.com/office/drawing/2014/main" id="{02614376-C218-1748-BC14-CC4A09DD04C6}"/>
              </a:ext>
            </a:extLst>
          </p:cNvPr>
          <p:cNvPicPr>
            <a:picLocks noChangeAspect="1"/>
          </p:cNvPicPr>
          <p:nvPr/>
        </p:nvPicPr>
        <p:blipFill>
          <a:blip r:embed="rId3"/>
          <a:stretch>
            <a:fillRect/>
          </a:stretch>
        </p:blipFill>
        <p:spPr>
          <a:xfrm>
            <a:off x="6793914" y="-20886"/>
            <a:ext cx="5398086" cy="6899771"/>
          </a:xfrm>
          <a:prstGeom prst="rect">
            <a:avLst/>
          </a:prstGeom>
        </p:spPr>
      </p:pic>
      <p:sp>
        <p:nvSpPr>
          <p:cNvPr id="156" name="Google Shape;156;p4"/>
          <p:cNvSpPr txBox="1"/>
          <p:nvPr/>
        </p:nvSpPr>
        <p:spPr>
          <a:xfrm>
            <a:off x="625033" y="254644"/>
            <a:ext cx="6007261" cy="648182"/>
          </a:xfrm>
          <a:prstGeom prst="rect">
            <a:avLst/>
          </a:prstGeom>
          <a:noFill/>
          <a:ln>
            <a:noFill/>
          </a:ln>
        </p:spPr>
        <p:txBody>
          <a:bodyPr spcFirstLastPara="1" wrap="square" lIns="91425" tIns="45700" rIns="91425" bIns="45700" anchor="t" anchorCtr="0">
            <a:noAutofit/>
          </a:bodyPr>
          <a:lstStyle/>
          <a:p>
            <a:pPr marL="0" marR="0" lvl="0" indent="0" rtl="0">
              <a:lnSpc>
                <a:spcPct val="100000"/>
              </a:lnSpc>
              <a:spcBef>
                <a:spcPts val="0"/>
              </a:spcBef>
              <a:spcAft>
                <a:spcPts val="0"/>
              </a:spcAft>
              <a:buClr>
                <a:srgbClr val="000000"/>
              </a:buClr>
              <a:buSzPts val="3200"/>
              <a:buFont typeface="Arial"/>
              <a:buNone/>
            </a:pPr>
            <a:r>
              <a:rPr lang="en-AU" sz="3600" b="0" i="0" u="none" strike="noStrike" cap="none" dirty="0">
                <a:solidFill>
                  <a:srgbClr val="00B0F0"/>
                </a:solidFill>
                <a:latin typeface="Trebuchet MS"/>
                <a:ea typeface="Trebuchet MS"/>
                <a:cs typeface="Trebuchet MS"/>
                <a:sym typeface="Trebuchet MS"/>
              </a:rPr>
              <a:t>DEUSG Issues Register</a:t>
            </a:r>
          </a:p>
        </p:txBody>
      </p:sp>
      <p:sp>
        <p:nvSpPr>
          <p:cNvPr id="13" name="Google Shape;245;p7">
            <a:extLst>
              <a:ext uri="{FF2B5EF4-FFF2-40B4-BE49-F238E27FC236}">
                <a16:creationId xmlns:a16="http://schemas.microsoft.com/office/drawing/2014/main" id="{BB4B8B62-6638-F44D-B46C-804430F47921}"/>
              </a:ext>
            </a:extLst>
          </p:cNvPr>
          <p:cNvSpPr/>
          <p:nvPr/>
        </p:nvSpPr>
        <p:spPr>
          <a:xfrm>
            <a:off x="731519" y="902826"/>
            <a:ext cx="5398087" cy="5436121"/>
          </a:xfrm>
          <a:prstGeom prst="rect">
            <a:avLst/>
          </a:prstGeom>
          <a:noFill/>
          <a:ln>
            <a:noFill/>
          </a:ln>
        </p:spPr>
        <p:txBody>
          <a:bodyPr spcFirstLastPara="1" wrap="square" lIns="0" tIns="45700" rIns="0" bIns="45700" anchor="t" anchorCtr="0">
            <a:noAutofit/>
          </a:bodyPr>
          <a:lstStyle/>
          <a:p>
            <a:pPr marL="457200" marR="0" lvl="0" indent="-457200" algn="l" rtl="0">
              <a:spcBef>
                <a:spcPts val="600"/>
              </a:spcBef>
              <a:spcAft>
                <a:spcPts val="0"/>
              </a:spcAft>
              <a:buClr>
                <a:srgbClr val="00B0F0"/>
              </a:buClr>
              <a:buSzPct val="100000"/>
              <a:buFont typeface="Arial" panose="020B0604020202020204" pitchFamily="34" charset="0"/>
              <a:buChar char="•"/>
            </a:pPr>
            <a:r>
              <a:rPr lang="en-US" sz="2000" b="0" i="0" u="none" strike="noStrike" cap="none" dirty="0">
                <a:solidFill>
                  <a:srgbClr val="3F3F3F"/>
                </a:solidFill>
                <a:latin typeface="Trebuchet MS"/>
                <a:ea typeface="Trebuchet MS"/>
                <a:cs typeface="Trebuchet MS"/>
                <a:sym typeface="Trebuchet MS"/>
              </a:rPr>
              <a:t>Access to documentation</a:t>
            </a:r>
          </a:p>
          <a:p>
            <a:pPr marL="457200" marR="0" lvl="0" indent="-457200" algn="l" rtl="0">
              <a:spcBef>
                <a:spcPts val="600"/>
              </a:spcBef>
              <a:spcAft>
                <a:spcPts val="0"/>
              </a:spcAft>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Drugs not found in international release</a:t>
            </a:r>
          </a:p>
          <a:p>
            <a:pPr marL="914400" lvl="1" indent="-457200">
              <a:spcBef>
                <a:spcPts val="600"/>
              </a:spcBef>
              <a:buClr>
                <a:srgbClr val="00B0F0"/>
              </a:buClr>
              <a:buSzPct val="100000"/>
              <a:buFont typeface="Arial" panose="020B0604020202020204" pitchFamily="34" charset="0"/>
              <a:buChar char="•"/>
            </a:pPr>
            <a:r>
              <a:rPr lang="en-US" sz="2000" b="0" i="0" u="none" strike="noStrike" cap="none" dirty="0">
                <a:solidFill>
                  <a:srgbClr val="3F3F3F"/>
                </a:solidFill>
                <a:latin typeface="Trebuchet MS"/>
                <a:ea typeface="Trebuchet MS"/>
                <a:cs typeface="Trebuchet MS"/>
                <a:sym typeface="Trebuchet MS"/>
              </a:rPr>
              <a:t>Hydration or no hydration</a:t>
            </a:r>
          </a:p>
          <a:p>
            <a:pPr marL="914400" lvl="1" indent="-457200">
              <a:spcBef>
                <a:spcPts val="600"/>
              </a:spcBef>
              <a:buClr>
                <a:srgbClr val="00B0F0"/>
              </a:buClr>
              <a:buSzPct val="100000"/>
              <a:buFont typeface="Arial" panose="020B0604020202020204" pitchFamily="34" charset="0"/>
              <a:buChar char="•"/>
            </a:pPr>
            <a:r>
              <a:rPr lang="en-US" sz="2000" b="0" i="0" u="none" strike="noStrike" cap="none" dirty="0">
                <a:solidFill>
                  <a:srgbClr val="3F3F3F"/>
                </a:solidFill>
                <a:latin typeface="Trebuchet MS"/>
                <a:ea typeface="Trebuchet MS"/>
                <a:cs typeface="Trebuchet MS"/>
                <a:sym typeface="Trebuchet MS"/>
              </a:rPr>
              <a:t>Rate and frequency of additions</a:t>
            </a:r>
          </a:p>
          <a:p>
            <a:pPr marL="914400" lvl="1" indent="-457200">
              <a:spcBef>
                <a:spcPts val="600"/>
              </a:spcBef>
              <a:buClr>
                <a:srgbClr val="00B0F0"/>
              </a:buClr>
              <a:buSzPct val="100000"/>
              <a:buFont typeface="Arial" panose="020B0604020202020204" pitchFamily="34" charset="0"/>
              <a:buChar char="•"/>
            </a:pPr>
            <a:r>
              <a:rPr lang="en-US" sz="2000" b="0" i="0" u="none" strike="noStrike" cap="none" dirty="0">
                <a:solidFill>
                  <a:srgbClr val="3F3F3F"/>
                </a:solidFill>
                <a:latin typeface="Trebuchet MS"/>
                <a:ea typeface="Trebuchet MS"/>
                <a:cs typeface="Trebuchet MS"/>
                <a:sym typeface="Trebuchet MS"/>
              </a:rPr>
              <a:t>Duplication (extension + core)</a:t>
            </a:r>
          </a:p>
          <a:p>
            <a:pPr marL="457200" marR="0" lvl="0" indent="-457200" algn="l" rtl="0">
              <a:spcBef>
                <a:spcPts val="600"/>
              </a:spcBef>
              <a:spcAft>
                <a:spcPts val="0"/>
              </a:spcAft>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Dose form mismatches</a:t>
            </a:r>
          </a:p>
          <a:p>
            <a:pPr marL="457200" lvl="0" indent="-457200">
              <a:spcBef>
                <a:spcPts val="600"/>
              </a:spcBef>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BOSS / precise ingredient mismatch</a:t>
            </a:r>
          </a:p>
          <a:p>
            <a:pPr marL="914400" lvl="1" indent="-457200">
              <a:spcBef>
                <a:spcPts val="600"/>
              </a:spcBef>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Confirm against actual products</a:t>
            </a:r>
          </a:p>
          <a:p>
            <a:pPr marL="914400" lvl="1" indent="-457200">
              <a:spcBef>
                <a:spcPts val="600"/>
              </a:spcBef>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Different BOSS or PAI used</a:t>
            </a:r>
          </a:p>
          <a:p>
            <a:pPr marL="457200" lvl="0" indent="-457200">
              <a:spcBef>
                <a:spcPts val="600"/>
              </a:spcBef>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Consistency of strength rounding</a:t>
            </a:r>
          </a:p>
          <a:p>
            <a:pPr marL="457200" lvl="0" indent="-457200">
              <a:spcBef>
                <a:spcPts val="600"/>
              </a:spcBef>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Presentation strengths for clinical use</a:t>
            </a:r>
          </a:p>
          <a:p>
            <a:pPr marL="457200" lvl="0" indent="-457200">
              <a:spcBef>
                <a:spcPts val="600"/>
              </a:spcBef>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Strength UoM conventions</a:t>
            </a:r>
          </a:p>
          <a:p>
            <a:pPr marL="457200" lvl="0" indent="-457200">
              <a:spcBef>
                <a:spcPts val="600"/>
              </a:spcBef>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Stability of model</a:t>
            </a:r>
          </a:p>
          <a:p>
            <a:pPr marL="457200" lvl="0" indent="-457200">
              <a:spcBef>
                <a:spcPts val="600"/>
              </a:spcBef>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Relationship to IDMP</a:t>
            </a:r>
          </a:p>
        </p:txBody>
      </p:sp>
      <p:sp>
        <p:nvSpPr>
          <p:cNvPr id="9" name="Google Shape;245;p7">
            <a:extLst>
              <a:ext uri="{FF2B5EF4-FFF2-40B4-BE49-F238E27FC236}">
                <a16:creationId xmlns:a16="http://schemas.microsoft.com/office/drawing/2014/main" id="{71C7100C-2890-6A45-8C09-2567C5B89259}"/>
              </a:ext>
            </a:extLst>
          </p:cNvPr>
          <p:cNvSpPr/>
          <p:nvPr/>
        </p:nvSpPr>
        <p:spPr>
          <a:xfrm>
            <a:off x="7132320" y="254644"/>
            <a:ext cx="4764505" cy="6377162"/>
          </a:xfrm>
          <a:prstGeom prst="rect">
            <a:avLst/>
          </a:prstGeom>
          <a:solidFill>
            <a:schemeClr val="bg1"/>
          </a:solidFill>
          <a:ln>
            <a:noFill/>
          </a:ln>
        </p:spPr>
        <p:txBody>
          <a:bodyPr spcFirstLastPara="1" wrap="square" lIns="0" tIns="45700" rIns="0" bIns="45700" anchor="t" anchorCtr="0">
            <a:noAutofit/>
          </a:bodyPr>
          <a:lstStyle/>
          <a:p>
            <a:pPr marR="0" lvl="0" algn="ctr" rtl="0">
              <a:spcBef>
                <a:spcPts val="600"/>
              </a:spcBef>
              <a:spcAft>
                <a:spcPts val="0"/>
              </a:spcAft>
              <a:buClr>
                <a:srgbClr val="00B0F0"/>
              </a:buClr>
              <a:buSzPct val="100000"/>
            </a:pPr>
            <a:r>
              <a:rPr lang="en-US" sz="2000" b="1" i="0" u="none" strike="noStrike" cap="none" dirty="0">
                <a:solidFill>
                  <a:schemeClr val="accent4"/>
                </a:solidFill>
                <a:latin typeface="Trebuchet MS"/>
                <a:ea typeface="Trebuchet MS"/>
                <a:cs typeface="Trebuchet MS"/>
                <a:sym typeface="Trebuchet MS"/>
              </a:rPr>
              <a:t>Prioritisation</a:t>
            </a:r>
          </a:p>
          <a:p>
            <a:pPr marL="538163" marR="0" lvl="0" indent="-355600" algn="l" rtl="0">
              <a:spcBef>
                <a:spcPts val="600"/>
              </a:spcBef>
              <a:spcAft>
                <a:spcPts val="0"/>
              </a:spcAft>
              <a:buClr>
                <a:srgbClr val="00B0F0"/>
              </a:buClr>
              <a:buSzPct val="100000"/>
              <a:buFont typeface="+mj-lt"/>
              <a:buAutoNum type="arabicPeriod"/>
            </a:pPr>
            <a:r>
              <a:rPr lang="en-US" sz="2000" b="0" i="0" u="none" strike="noStrike" cap="none" dirty="0">
                <a:solidFill>
                  <a:srgbClr val="3F3F3F"/>
                </a:solidFill>
                <a:latin typeface="Trebuchet MS"/>
                <a:ea typeface="Trebuchet MS"/>
                <a:cs typeface="Trebuchet MS"/>
                <a:sym typeface="Trebuchet MS"/>
              </a:rPr>
              <a:t> Drugs not found in international release</a:t>
            </a:r>
          </a:p>
          <a:p>
            <a:pPr marL="538163" marR="0" lvl="0" indent="-355600" algn="l" rtl="0">
              <a:spcBef>
                <a:spcPts val="600"/>
              </a:spcBef>
              <a:spcAft>
                <a:spcPts val="0"/>
              </a:spcAft>
              <a:buClr>
                <a:srgbClr val="00B0F0"/>
              </a:buClr>
              <a:buSzPct val="100000"/>
              <a:buFont typeface="+mj-lt"/>
              <a:buAutoNum type="arabicPeriod"/>
            </a:pPr>
            <a:r>
              <a:rPr lang="en-US" sz="2000" dirty="0">
                <a:solidFill>
                  <a:srgbClr val="3F3F3F"/>
                </a:solidFill>
                <a:latin typeface="Trebuchet MS"/>
                <a:ea typeface="Trebuchet MS"/>
                <a:cs typeface="Trebuchet MS"/>
                <a:sym typeface="Trebuchet MS"/>
              </a:rPr>
              <a:t> Dose form mismatches</a:t>
            </a:r>
          </a:p>
          <a:p>
            <a:pPr marL="538163" marR="0" lvl="0" indent="-355600" algn="l" rtl="0">
              <a:spcBef>
                <a:spcPts val="600"/>
              </a:spcBef>
              <a:spcAft>
                <a:spcPts val="0"/>
              </a:spcAft>
              <a:buClr>
                <a:srgbClr val="00B0F0"/>
              </a:buClr>
              <a:buSzPct val="100000"/>
              <a:buFont typeface="+mj-lt"/>
              <a:buAutoNum type="arabicPeriod"/>
            </a:pPr>
            <a:r>
              <a:rPr lang="en-US" sz="2000" b="0" i="0" u="none" strike="noStrike" cap="none" dirty="0">
                <a:solidFill>
                  <a:srgbClr val="3F3F3F"/>
                </a:solidFill>
                <a:latin typeface="Trebuchet MS"/>
                <a:ea typeface="Trebuchet MS"/>
                <a:cs typeface="Trebuchet MS"/>
                <a:sym typeface="Trebuchet MS"/>
              </a:rPr>
              <a:t> BOSS precise </a:t>
            </a:r>
            <a:r>
              <a:rPr lang="en-US" sz="2000" b="0" i="0" u="none" strike="noStrike" cap="none" dirty="0" err="1">
                <a:solidFill>
                  <a:srgbClr val="3F3F3F"/>
                </a:solidFill>
                <a:latin typeface="Trebuchet MS"/>
                <a:ea typeface="Trebuchet MS"/>
                <a:cs typeface="Trebuchet MS"/>
                <a:sym typeface="Trebuchet MS"/>
              </a:rPr>
              <a:t>ingred</a:t>
            </a:r>
            <a:r>
              <a:rPr lang="en-US" sz="2000" b="0" i="0" u="none" strike="noStrike" cap="none" dirty="0">
                <a:solidFill>
                  <a:srgbClr val="3F3F3F"/>
                </a:solidFill>
                <a:latin typeface="Trebuchet MS"/>
                <a:ea typeface="Trebuchet MS"/>
                <a:cs typeface="Trebuchet MS"/>
                <a:sym typeface="Trebuchet MS"/>
              </a:rPr>
              <a:t> mismatches (matching against actual products)</a:t>
            </a:r>
          </a:p>
          <a:p>
            <a:pPr marL="538163" marR="0" lvl="0" indent="-355600" algn="l" rtl="0">
              <a:spcBef>
                <a:spcPts val="600"/>
              </a:spcBef>
              <a:spcAft>
                <a:spcPts val="0"/>
              </a:spcAft>
              <a:buClr>
                <a:srgbClr val="00B0F0"/>
              </a:buClr>
              <a:buSzPct val="100000"/>
              <a:buFont typeface="+mj-lt"/>
              <a:buAutoNum type="arabicPeriod"/>
            </a:pPr>
            <a:r>
              <a:rPr lang="en-US" sz="2000" dirty="0">
                <a:solidFill>
                  <a:srgbClr val="3F3F3F"/>
                </a:solidFill>
                <a:latin typeface="Trebuchet MS"/>
                <a:ea typeface="Trebuchet MS"/>
                <a:cs typeface="Trebuchet MS"/>
                <a:sym typeface="Trebuchet MS"/>
              </a:rPr>
              <a:t>Hydration</a:t>
            </a:r>
          </a:p>
          <a:p>
            <a:pPr marL="538163" marR="0" lvl="0" indent="-355600" algn="l" rtl="0">
              <a:spcBef>
                <a:spcPts val="600"/>
              </a:spcBef>
              <a:spcAft>
                <a:spcPts val="0"/>
              </a:spcAft>
              <a:buClr>
                <a:srgbClr val="00B0F0"/>
              </a:buClr>
              <a:buSzPct val="100000"/>
              <a:buFont typeface="+mj-lt"/>
              <a:buAutoNum type="arabicPeriod"/>
            </a:pPr>
            <a:r>
              <a:rPr lang="en-US" sz="2000" b="0" i="0" u="none" strike="noStrike" cap="none" dirty="0">
                <a:solidFill>
                  <a:srgbClr val="3F3F3F"/>
                </a:solidFill>
                <a:latin typeface="Trebuchet MS"/>
                <a:ea typeface="Trebuchet MS"/>
                <a:cs typeface="Trebuchet MS"/>
                <a:sym typeface="Trebuchet MS"/>
              </a:rPr>
              <a:t> Duplication</a:t>
            </a:r>
          </a:p>
          <a:p>
            <a:pPr marL="538163" marR="0" lvl="0" indent="-355600" algn="l" rtl="0">
              <a:spcBef>
                <a:spcPts val="600"/>
              </a:spcBef>
              <a:spcAft>
                <a:spcPts val="0"/>
              </a:spcAft>
              <a:buClr>
                <a:srgbClr val="00B0F0"/>
              </a:buClr>
              <a:buSzPct val="100000"/>
              <a:buFont typeface="+mj-lt"/>
              <a:buAutoNum type="arabicPeriod"/>
            </a:pPr>
            <a:r>
              <a:rPr lang="en-US" sz="2000" dirty="0">
                <a:solidFill>
                  <a:srgbClr val="3F3F3F"/>
                </a:solidFill>
                <a:latin typeface="Trebuchet MS"/>
                <a:ea typeface="Trebuchet MS"/>
                <a:cs typeface="Trebuchet MS"/>
                <a:sym typeface="Trebuchet MS"/>
              </a:rPr>
              <a:t> Consistency of strength rounding</a:t>
            </a:r>
          </a:p>
          <a:p>
            <a:pPr marL="538163" marR="0" lvl="0" indent="-355600" algn="l" rtl="0">
              <a:spcBef>
                <a:spcPts val="600"/>
              </a:spcBef>
              <a:spcAft>
                <a:spcPts val="0"/>
              </a:spcAft>
              <a:buClr>
                <a:srgbClr val="00B0F0"/>
              </a:buClr>
              <a:buSzPct val="100000"/>
              <a:buFont typeface="+mj-lt"/>
              <a:buAutoNum type="arabicPeriod"/>
            </a:pPr>
            <a:r>
              <a:rPr lang="en-US" sz="2000" b="0" i="0" u="none" strike="noStrike" cap="none" dirty="0">
                <a:solidFill>
                  <a:srgbClr val="3F3F3F"/>
                </a:solidFill>
                <a:latin typeface="Trebuchet MS"/>
                <a:ea typeface="Trebuchet MS"/>
                <a:cs typeface="Trebuchet MS"/>
                <a:sym typeface="Trebuchet MS"/>
              </a:rPr>
              <a:t>Consistency of strength rounding</a:t>
            </a:r>
          </a:p>
          <a:p>
            <a:pPr marL="538163" indent="-355600">
              <a:spcBef>
                <a:spcPts val="600"/>
              </a:spcBef>
              <a:buClr>
                <a:srgbClr val="00B0F0"/>
              </a:buClr>
              <a:buSzPct val="100000"/>
              <a:buFont typeface="+mj-lt"/>
              <a:buAutoNum type="arabicPeriod"/>
            </a:pPr>
            <a:r>
              <a:rPr lang="en-US" sz="2000" dirty="0">
                <a:solidFill>
                  <a:srgbClr val="3F3F3F"/>
                </a:solidFill>
                <a:latin typeface="Trebuchet MS"/>
                <a:ea typeface="Trebuchet MS"/>
                <a:cs typeface="Trebuchet MS"/>
                <a:sym typeface="Trebuchet MS"/>
              </a:rPr>
              <a:t>Strength UoM conventions </a:t>
            </a:r>
          </a:p>
          <a:p>
            <a:pPr marL="538163" marR="0" lvl="0" indent="-355600" algn="l" rtl="0">
              <a:spcBef>
                <a:spcPts val="600"/>
              </a:spcBef>
              <a:spcAft>
                <a:spcPts val="0"/>
              </a:spcAft>
              <a:buClr>
                <a:srgbClr val="00B0F0"/>
              </a:buClr>
              <a:buSzPct val="100000"/>
              <a:buFont typeface="+mj-lt"/>
              <a:buAutoNum type="arabicPeriod"/>
            </a:pPr>
            <a:r>
              <a:rPr lang="en-US" sz="2000" b="0" i="0" u="none" strike="noStrike" cap="none" dirty="0">
                <a:solidFill>
                  <a:srgbClr val="3F3F3F"/>
                </a:solidFill>
                <a:latin typeface="Trebuchet MS"/>
                <a:ea typeface="Trebuchet MS"/>
                <a:cs typeface="Trebuchet MS"/>
                <a:sym typeface="Trebuchet MS"/>
              </a:rPr>
              <a:t> </a:t>
            </a:r>
          </a:p>
          <a:p>
            <a:pPr marL="538163" marR="0" lvl="0" indent="-355600" algn="l" rtl="0">
              <a:spcBef>
                <a:spcPts val="600"/>
              </a:spcBef>
              <a:spcAft>
                <a:spcPts val="0"/>
              </a:spcAft>
              <a:buClr>
                <a:srgbClr val="00B0F0"/>
              </a:buClr>
              <a:buSzPct val="100000"/>
              <a:buFont typeface="+mj-lt"/>
              <a:buAutoNum type="arabicPeriod"/>
            </a:pPr>
            <a:r>
              <a:rPr lang="en-US" sz="2000" dirty="0">
                <a:solidFill>
                  <a:srgbClr val="3F3F3F"/>
                </a:solidFill>
                <a:latin typeface="Trebuchet MS"/>
                <a:ea typeface="Trebuchet MS"/>
                <a:cs typeface="Trebuchet MS"/>
                <a:sym typeface="Trebuchet MS"/>
              </a:rPr>
              <a:t> </a:t>
            </a:r>
            <a:endParaRPr lang="en-US" sz="2000" b="0" i="0" u="none" strike="noStrike" cap="none" dirty="0">
              <a:solidFill>
                <a:srgbClr val="3F3F3F"/>
              </a:solidFill>
              <a:latin typeface="Trebuchet MS"/>
              <a:ea typeface="Trebuchet MS"/>
              <a:cs typeface="Trebuchet MS"/>
              <a:sym typeface="Trebuchet MS"/>
            </a:endParaRPr>
          </a:p>
        </p:txBody>
      </p:sp>
    </p:spTree>
    <p:extLst>
      <p:ext uri="{BB962C8B-B14F-4D97-AF65-F5344CB8AC3E}">
        <p14:creationId xmlns:p14="http://schemas.microsoft.com/office/powerpoint/2010/main" val="4001822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6" name="Picture 5">
            <a:extLst>
              <a:ext uri="{FF2B5EF4-FFF2-40B4-BE49-F238E27FC236}">
                <a16:creationId xmlns:a16="http://schemas.microsoft.com/office/drawing/2014/main" id="{02614376-C218-1748-BC14-CC4A09DD04C6}"/>
              </a:ext>
            </a:extLst>
          </p:cNvPr>
          <p:cNvPicPr>
            <a:picLocks noChangeAspect="1"/>
          </p:cNvPicPr>
          <p:nvPr/>
        </p:nvPicPr>
        <p:blipFill>
          <a:blip r:embed="rId3"/>
          <a:stretch>
            <a:fillRect/>
          </a:stretch>
        </p:blipFill>
        <p:spPr>
          <a:xfrm>
            <a:off x="6793914" y="0"/>
            <a:ext cx="5398086" cy="6899771"/>
          </a:xfrm>
          <a:prstGeom prst="rect">
            <a:avLst/>
          </a:prstGeom>
        </p:spPr>
      </p:pic>
      <p:sp>
        <p:nvSpPr>
          <p:cNvPr id="156" name="Google Shape;156;p4"/>
          <p:cNvSpPr txBox="1"/>
          <p:nvPr/>
        </p:nvSpPr>
        <p:spPr>
          <a:xfrm>
            <a:off x="625033" y="254644"/>
            <a:ext cx="6007261" cy="648182"/>
          </a:xfrm>
          <a:prstGeom prst="rect">
            <a:avLst/>
          </a:prstGeom>
          <a:noFill/>
          <a:ln>
            <a:noFill/>
          </a:ln>
        </p:spPr>
        <p:txBody>
          <a:bodyPr spcFirstLastPara="1" wrap="square" lIns="91425" tIns="45700" rIns="91425" bIns="45700" anchor="t" anchorCtr="0">
            <a:noAutofit/>
          </a:bodyPr>
          <a:lstStyle/>
          <a:p>
            <a:pPr marL="0" marR="0" lvl="0" indent="0" rtl="0">
              <a:lnSpc>
                <a:spcPct val="100000"/>
              </a:lnSpc>
              <a:spcBef>
                <a:spcPts val="0"/>
              </a:spcBef>
              <a:spcAft>
                <a:spcPts val="0"/>
              </a:spcAft>
              <a:buClr>
                <a:srgbClr val="000000"/>
              </a:buClr>
              <a:buSzPts val="3200"/>
              <a:buFont typeface="Arial"/>
              <a:buNone/>
            </a:pPr>
            <a:r>
              <a:rPr lang="en-AU" sz="3600" b="0" i="0" u="none" strike="noStrike" cap="none" dirty="0">
                <a:solidFill>
                  <a:srgbClr val="00B0F0"/>
                </a:solidFill>
                <a:latin typeface="Trebuchet MS"/>
                <a:ea typeface="Trebuchet MS"/>
                <a:cs typeface="Trebuchet MS"/>
                <a:sym typeface="Trebuchet MS"/>
              </a:rPr>
              <a:t>Implementation Resources</a:t>
            </a:r>
          </a:p>
        </p:txBody>
      </p:sp>
      <p:grpSp>
        <p:nvGrpSpPr>
          <p:cNvPr id="157" name="Google Shape;157;p4"/>
          <p:cNvGrpSpPr/>
          <p:nvPr/>
        </p:nvGrpSpPr>
        <p:grpSpPr>
          <a:xfrm>
            <a:off x="5922792" y="6063977"/>
            <a:ext cx="871123" cy="835794"/>
            <a:chOff x="0" y="9626600"/>
            <a:chExt cx="1393797" cy="1337270"/>
          </a:xfrm>
        </p:grpSpPr>
        <p:sp>
          <p:nvSpPr>
            <p:cNvPr id="158" name="Google Shape;158;p4"/>
            <p:cNvSpPr/>
            <p:nvPr/>
          </p:nvSpPr>
          <p:spPr>
            <a:xfrm>
              <a:off x="0" y="9626600"/>
              <a:ext cx="1393797" cy="1337270"/>
            </a:xfrm>
            <a:prstGeom prst="rect">
              <a:avLst/>
            </a:prstGeom>
            <a:solidFill>
              <a:schemeClr val="accent4"/>
            </a:solidFill>
            <a:ln>
              <a:noFill/>
            </a:ln>
          </p:spPr>
          <p:txBody>
            <a:bodyPr spcFirstLastPara="1" wrap="square" lIns="57125" tIns="28550" rIns="57125" bIns="28550" anchor="ctr" anchorCtr="0">
              <a:noAutofit/>
            </a:bodyPr>
            <a:lstStyle/>
            <a:p>
              <a:pPr marL="0" marR="0" lvl="0" indent="0" algn="ctr" rtl="0">
                <a:lnSpc>
                  <a:spcPct val="100000"/>
                </a:lnSpc>
                <a:spcBef>
                  <a:spcPts val="0"/>
                </a:spcBef>
                <a:spcAft>
                  <a:spcPts val="0"/>
                </a:spcAft>
                <a:buClr>
                  <a:srgbClr val="000000"/>
                </a:buClr>
                <a:buSzPts val="1798"/>
                <a:buFont typeface="Arial"/>
                <a:buNone/>
              </a:pPr>
              <a:endParaRPr sz="1798" b="0" i="0" u="none" strike="noStrike" cap="none">
                <a:solidFill>
                  <a:schemeClr val="lt1"/>
                </a:solidFill>
                <a:latin typeface="Trebuchet MS"/>
                <a:ea typeface="Trebuchet MS"/>
                <a:cs typeface="Trebuchet MS"/>
                <a:sym typeface="Trebuchet MS"/>
              </a:endParaRPr>
            </a:p>
          </p:txBody>
        </p:sp>
        <p:cxnSp>
          <p:nvCxnSpPr>
            <p:cNvPr id="159" name="Google Shape;159;p4"/>
            <p:cNvCxnSpPr/>
            <p:nvPr/>
          </p:nvCxnSpPr>
          <p:spPr>
            <a:xfrm>
              <a:off x="522795" y="10295235"/>
              <a:ext cx="348206" cy="0"/>
            </a:xfrm>
            <a:prstGeom prst="straightConnector1">
              <a:avLst/>
            </a:prstGeom>
            <a:noFill/>
            <a:ln w="38100" cap="flat" cmpd="sng">
              <a:solidFill>
                <a:schemeClr val="lt1"/>
              </a:solidFill>
              <a:prstDash val="solid"/>
              <a:miter lim="800000"/>
              <a:headEnd type="none" w="sm" len="sm"/>
              <a:tailEnd type="triangle" w="med" len="med"/>
            </a:ln>
          </p:spPr>
        </p:cxnSp>
      </p:grpSp>
      <p:sp>
        <p:nvSpPr>
          <p:cNvPr id="160" name="Google Shape;160;p4"/>
          <p:cNvSpPr/>
          <p:nvPr/>
        </p:nvSpPr>
        <p:spPr>
          <a:xfrm>
            <a:off x="6793914" y="6063978"/>
            <a:ext cx="4245823" cy="835793"/>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80000" tIns="90000" rIns="180000" bIns="90000" anchor="t" anchorCtr="0">
            <a:noAutofit/>
          </a:bodyPr>
          <a:lstStyle/>
          <a:p>
            <a:pPr marL="0" marR="0" lvl="0" indent="0" algn="l" rtl="0">
              <a:lnSpc>
                <a:spcPct val="150000"/>
              </a:lnSpc>
              <a:spcBef>
                <a:spcPts val="0"/>
              </a:spcBef>
              <a:spcAft>
                <a:spcPts val="0"/>
              </a:spcAft>
              <a:buClr>
                <a:srgbClr val="000000"/>
              </a:buClr>
              <a:buSzPts val="1200"/>
              <a:buFont typeface="Arial"/>
              <a:buNone/>
            </a:pPr>
            <a:r>
              <a:rPr lang="en-US" sz="2400" b="1" i="0" u="none" strike="noStrike" cap="none" dirty="0">
                <a:solidFill>
                  <a:schemeClr val="dk2"/>
                </a:solidFill>
                <a:latin typeface="Trebuchet MS"/>
                <a:ea typeface="Trebuchet MS"/>
                <a:cs typeface="Trebuchet MS"/>
                <a:sym typeface="Trebuchet MS"/>
              </a:rPr>
              <a:t>http://</a:t>
            </a:r>
            <a:r>
              <a:rPr lang="en-US" sz="2400" b="1" i="0" u="none" strike="noStrike" cap="none" dirty="0" err="1">
                <a:solidFill>
                  <a:schemeClr val="dk2"/>
                </a:solidFill>
                <a:latin typeface="Trebuchet MS"/>
                <a:ea typeface="Trebuchet MS"/>
                <a:cs typeface="Trebuchet MS"/>
                <a:sym typeface="Trebuchet MS"/>
              </a:rPr>
              <a:t>snomed.org</a:t>
            </a:r>
            <a:r>
              <a:rPr lang="en-US" sz="2400" b="1" i="0" u="none" strike="noStrike" cap="none" dirty="0">
                <a:solidFill>
                  <a:schemeClr val="dk2"/>
                </a:solidFill>
                <a:latin typeface="Trebuchet MS"/>
                <a:ea typeface="Trebuchet MS"/>
                <a:cs typeface="Trebuchet MS"/>
                <a:sym typeface="Trebuchet MS"/>
              </a:rPr>
              <a:t>/</a:t>
            </a:r>
            <a:r>
              <a:rPr lang="en-US" sz="2400" b="1" i="0" u="none" strike="noStrike" cap="none" dirty="0" err="1">
                <a:solidFill>
                  <a:schemeClr val="dk2"/>
                </a:solidFill>
                <a:latin typeface="Trebuchet MS"/>
                <a:ea typeface="Trebuchet MS"/>
                <a:cs typeface="Trebuchet MS"/>
                <a:sym typeface="Trebuchet MS"/>
              </a:rPr>
              <a:t>deusg</a:t>
            </a:r>
            <a:endParaRPr sz="2800" b="1" i="0" u="none" strike="noStrike" cap="none" dirty="0">
              <a:solidFill>
                <a:srgbClr val="000000"/>
              </a:solidFill>
              <a:latin typeface="Trebuchet MS"/>
              <a:ea typeface="Trebuchet MS"/>
              <a:cs typeface="Trebuchet MS"/>
              <a:sym typeface="Trebuchet MS"/>
            </a:endParaRPr>
          </a:p>
        </p:txBody>
      </p:sp>
      <p:sp>
        <p:nvSpPr>
          <p:cNvPr id="13" name="Google Shape;245;p7">
            <a:extLst>
              <a:ext uri="{FF2B5EF4-FFF2-40B4-BE49-F238E27FC236}">
                <a16:creationId xmlns:a16="http://schemas.microsoft.com/office/drawing/2014/main" id="{BB4B8B62-6638-F44D-B46C-804430F47921}"/>
              </a:ext>
            </a:extLst>
          </p:cNvPr>
          <p:cNvSpPr/>
          <p:nvPr/>
        </p:nvSpPr>
        <p:spPr>
          <a:xfrm>
            <a:off x="731519" y="902826"/>
            <a:ext cx="5592279" cy="5882983"/>
          </a:xfrm>
          <a:prstGeom prst="rect">
            <a:avLst/>
          </a:prstGeom>
          <a:noFill/>
          <a:ln>
            <a:noFill/>
          </a:ln>
        </p:spPr>
        <p:txBody>
          <a:bodyPr spcFirstLastPara="1" wrap="square" lIns="0" tIns="45700" rIns="0" bIns="45700" anchor="t" anchorCtr="0">
            <a:noAutofit/>
          </a:bodyPr>
          <a:lstStyle/>
          <a:p>
            <a:pPr marR="0" lvl="0" algn="l" rtl="0">
              <a:spcBef>
                <a:spcPts val="600"/>
              </a:spcBef>
              <a:spcAft>
                <a:spcPts val="0"/>
              </a:spcAft>
              <a:buClr>
                <a:srgbClr val="00B0F0"/>
              </a:buClr>
              <a:buSzPct val="100000"/>
            </a:pPr>
            <a:r>
              <a:rPr lang="en-US" sz="2400" b="0" i="0" u="none" strike="noStrike" cap="none" dirty="0">
                <a:solidFill>
                  <a:srgbClr val="00B0F0"/>
                </a:solidFill>
                <a:latin typeface="Trebuchet MS"/>
                <a:ea typeface="Trebuchet MS"/>
                <a:cs typeface="Trebuchet MS"/>
                <a:sym typeface="Trebuchet MS"/>
              </a:rPr>
              <a:t>Questions</a:t>
            </a:r>
            <a:endParaRPr lang="en-US" sz="2000" b="0" i="0" u="none" strike="noStrike" cap="none" dirty="0">
              <a:solidFill>
                <a:srgbClr val="00B0F0"/>
              </a:solidFill>
              <a:latin typeface="Trebuchet MS"/>
              <a:ea typeface="Trebuchet MS"/>
              <a:cs typeface="Trebuchet MS"/>
              <a:sym typeface="Trebuchet MS"/>
            </a:endParaRPr>
          </a:p>
          <a:p>
            <a:pPr marL="457200" marR="0" lvl="0" indent="-457200" algn="l" rtl="0">
              <a:spcBef>
                <a:spcPts val="600"/>
              </a:spcBef>
              <a:spcAft>
                <a:spcPts val="0"/>
              </a:spcAft>
              <a:buClr>
                <a:srgbClr val="00B0F0"/>
              </a:buClr>
              <a:buSzPct val="100000"/>
              <a:buFont typeface="+mj-lt"/>
              <a:buAutoNum type="arabicPeriod"/>
            </a:pPr>
            <a:r>
              <a:rPr lang="en-US" sz="2000" b="0" i="0" u="none" strike="noStrike" cap="none" dirty="0">
                <a:solidFill>
                  <a:srgbClr val="3F3F3F"/>
                </a:solidFill>
                <a:latin typeface="Trebuchet MS"/>
                <a:ea typeface="Trebuchet MS"/>
                <a:cs typeface="Trebuchet MS"/>
                <a:sym typeface="Trebuchet MS"/>
              </a:rPr>
              <a:t>What types of implementation resources do you currently use &amp; which could be shared?</a:t>
            </a:r>
          </a:p>
          <a:p>
            <a:pPr marL="457200" marR="0" lvl="0" indent="-457200" algn="l" rtl="0">
              <a:spcAft>
                <a:spcPts val="0"/>
              </a:spcAft>
              <a:buClr>
                <a:srgbClr val="00B0F0"/>
              </a:buClr>
              <a:buSzPct val="100000"/>
              <a:buFont typeface="+mj-lt"/>
              <a:buAutoNum type="arabicPeriod"/>
            </a:pPr>
            <a:r>
              <a:rPr lang="en-US" sz="2000" dirty="0">
                <a:solidFill>
                  <a:srgbClr val="3F3F3F"/>
                </a:solidFill>
                <a:latin typeface="Trebuchet MS"/>
                <a:ea typeface="Trebuchet MS"/>
                <a:cs typeface="Trebuchet MS"/>
                <a:sym typeface="Trebuchet MS"/>
              </a:rPr>
              <a:t>What types of additional implementation resources would be helpful?</a:t>
            </a:r>
          </a:p>
          <a:p>
            <a:pPr marL="457200" marR="0" lvl="0" indent="-457200" algn="l" rtl="0">
              <a:spcAft>
                <a:spcPts val="0"/>
              </a:spcAft>
              <a:buClr>
                <a:srgbClr val="00B0F0"/>
              </a:buClr>
              <a:buSzPct val="100000"/>
              <a:buFont typeface="+mj-lt"/>
              <a:buAutoNum type="arabicPeriod"/>
            </a:pPr>
            <a:r>
              <a:rPr lang="en-US" sz="2000" dirty="0">
                <a:solidFill>
                  <a:srgbClr val="3F3F3F"/>
                </a:solidFill>
                <a:latin typeface="Trebuchet MS"/>
                <a:ea typeface="Trebuchet MS"/>
                <a:cs typeface="Trebuchet MS"/>
                <a:sym typeface="Trebuchet MS"/>
              </a:rPr>
              <a:t>Which of these could DEUSG work on?</a:t>
            </a:r>
          </a:p>
          <a:p>
            <a:pPr marL="457200" marR="0" lvl="0" indent="-457200" algn="l" rtl="0">
              <a:spcAft>
                <a:spcPts val="0"/>
              </a:spcAft>
              <a:buClr>
                <a:srgbClr val="00B0F0"/>
              </a:buClr>
              <a:buSzPct val="100000"/>
              <a:buFont typeface="+mj-lt"/>
              <a:buAutoNum type="arabicPeriod"/>
            </a:pPr>
            <a:r>
              <a:rPr lang="en-US" sz="2000" dirty="0">
                <a:solidFill>
                  <a:srgbClr val="3F3F3F"/>
                </a:solidFill>
                <a:latin typeface="Trebuchet MS"/>
                <a:ea typeface="Trebuchet MS"/>
                <a:cs typeface="Trebuchet MS"/>
                <a:sym typeface="Trebuchet MS"/>
              </a:rPr>
              <a:t>Which of these would it be helpful for SNOMED International to develop?</a:t>
            </a:r>
          </a:p>
          <a:p>
            <a:pPr marR="0" lvl="0" algn="l" rtl="0">
              <a:spcBef>
                <a:spcPts val="1200"/>
              </a:spcBef>
              <a:spcAft>
                <a:spcPts val="0"/>
              </a:spcAft>
              <a:buClr>
                <a:srgbClr val="00B0F0"/>
              </a:buClr>
              <a:buSzPct val="100000"/>
            </a:pPr>
            <a:r>
              <a:rPr lang="en-US" sz="2400" dirty="0">
                <a:solidFill>
                  <a:srgbClr val="00B0F0"/>
                </a:solidFill>
                <a:latin typeface="Trebuchet MS"/>
                <a:ea typeface="Trebuchet MS"/>
                <a:cs typeface="Trebuchet MS"/>
                <a:sym typeface="Trebuchet MS"/>
              </a:rPr>
              <a:t>Examples</a:t>
            </a:r>
            <a:endParaRPr lang="en-US" sz="2000" dirty="0">
              <a:solidFill>
                <a:srgbClr val="00B0F0"/>
              </a:solidFill>
              <a:latin typeface="Trebuchet MS"/>
              <a:ea typeface="Trebuchet MS"/>
              <a:cs typeface="Trebuchet MS"/>
              <a:sym typeface="Trebuchet MS"/>
            </a:endParaRPr>
          </a:p>
          <a:p>
            <a:pPr marL="457200" marR="0" lvl="0" indent="-457200" algn="l" rtl="0">
              <a:spcBef>
                <a:spcPts val="600"/>
              </a:spcBef>
              <a:spcAft>
                <a:spcPts val="0"/>
              </a:spcAft>
              <a:buClr>
                <a:srgbClr val="00B0F0"/>
              </a:buClr>
              <a:buSzPct val="100000"/>
              <a:buFont typeface="+mj-lt"/>
              <a:buAutoNum type="arabicPeriod"/>
            </a:pPr>
            <a:r>
              <a:rPr lang="en-US" sz="2000" dirty="0">
                <a:solidFill>
                  <a:srgbClr val="3F3F3F"/>
                </a:solidFill>
                <a:latin typeface="Trebuchet MS"/>
                <a:sym typeface="Trebuchet MS"/>
              </a:rPr>
              <a:t>Implementation guidance</a:t>
            </a:r>
          </a:p>
          <a:p>
            <a:pPr marL="711200" lvl="1" indent="-254000">
              <a:buClr>
                <a:srgbClr val="00B0F0"/>
              </a:buClr>
              <a:buSzPct val="100000"/>
              <a:buFont typeface="Arial" panose="020B0604020202020204" pitchFamily="34" charset="0"/>
              <a:buChar char="•"/>
            </a:pPr>
            <a:r>
              <a:rPr lang="en-US" dirty="0">
                <a:solidFill>
                  <a:srgbClr val="3F3F3F"/>
                </a:solidFill>
                <a:latin typeface="Trebuchet MS"/>
                <a:sym typeface="Trebuchet MS"/>
              </a:rPr>
              <a:t>How to create a national SCT drug extension</a:t>
            </a:r>
          </a:p>
          <a:p>
            <a:pPr marL="711200" lvl="1" indent="-254000">
              <a:buClr>
                <a:srgbClr val="00B0F0"/>
              </a:buClr>
              <a:buSzPct val="100000"/>
              <a:buFont typeface="Arial" panose="020B0604020202020204" pitchFamily="34" charset="0"/>
              <a:buChar char="•"/>
            </a:pPr>
            <a:r>
              <a:rPr lang="en-US" dirty="0">
                <a:solidFill>
                  <a:srgbClr val="3F3F3F"/>
                </a:solidFill>
                <a:latin typeface="Trebuchet MS"/>
                <a:sym typeface="Trebuchet MS"/>
              </a:rPr>
              <a:t>How to map to the SCT international edition</a:t>
            </a:r>
          </a:p>
          <a:p>
            <a:pPr marL="711200" lvl="1" indent="-254000">
              <a:buClr>
                <a:srgbClr val="00B0F0"/>
              </a:buClr>
              <a:buSzPct val="100000"/>
              <a:buFont typeface="Arial" panose="020B0604020202020204" pitchFamily="34" charset="0"/>
              <a:buChar char="•"/>
            </a:pPr>
            <a:r>
              <a:rPr lang="en-US" dirty="0">
                <a:solidFill>
                  <a:srgbClr val="3F3F3F"/>
                </a:solidFill>
                <a:latin typeface="Trebuchet MS"/>
                <a:sym typeface="Trebuchet MS"/>
              </a:rPr>
              <a:t>How to use SCT drugs in a clinical system</a:t>
            </a:r>
          </a:p>
          <a:p>
            <a:pPr marL="457200" marR="0" lvl="0" indent="-457200" algn="l" rtl="0">
              <a:spcBef>
                <a:spcPts val="600"/>
              </a:spcBef>
              <a:spcAft>
                <a:spcPts val="0"/>
              </a:spcAft>
              <a:buClr>
                <a:srgbClr val="00B0F0"/>
              </a:buClr>
              <a:buSzPct val="100000"/>
              <a:buFont typeface="+mj-lt"/>
              <a:buAutoNum type="arabicPeriod"/>
            </a:pPr>
            <a:r>
              <a:rPr lang="en-US" sz="2000" dirty="0">
                <a:solidFill>
                  <a:srgbClr val="3F3F3F"/>
                </a:solidFill>
                <a:latin typeface="Trebuchet MS"/>
                <a:sym typeface="Trebuchet MS"/>
              </a:rPr>
              <a:t>Maps (e.g. map to ATC)</a:t>
            </a:r>
          </a:p>
          <a:p>
            <a:pPr marL="457200" marR="0" lvl="0" indent="-457200" algn="l" rtl="0">
              <a:spcBef>
                <a:spcPts val="600"/>
              </a:spcBef>
              <a:spcAft>
                <a:spcPts val="0"/>
              </a:spcAft>
              <a:buClr>
                <a:srgbClr val="00B0F0"/>
              </a:buClr>
              <a:buSzPct val="100000"/>
              <a:buFont typeface="+mj-lt"/>
              <a:buAutoNum type="arabicPeriod"/>
            </a:pPr>
            <a:r>
              <a:rPr lang="en-US" sz="2000" dirty="0">
                <a:solidFill>
                  <a:srgbClr val="3F3F3F"/>
                </a:solidFill>
                <a:latin typeface="Trebuchet MS"/>
                <a:sym typeface="Trebuchet MS"/>
              </a:rPr>
              <a:t>Value sets</a:t>
            </a:r>
          </a:p>
          <a:p>
            <a:pPr marL="457200" marR="0" lvl="0" indent="-457200" algn="l" rtl="0">
              <a:spcBef>
                <a:spcPts val="600"/>
              </a:spcBef>
              <a:spcAft>
                <a:spcPts val="0"/>
              </a:spcAft>
              <a:buClr>
                <a:srgbClr val="00B0F0"/>
              </a:buClr>
              <a:buSzPct val="100000"/>
              <a:buFont typeface="+mj-lt"/>
              <a:buAutoNum type="arabicPeriod"/>
            </a:pPr>
            <a:r>
              <a:rPr lang="en-US" sz="2000" dirty="0">
                <a:solidFill>
                  <a:srgbClr val="3F3F3F"/>
                </a:solidFill>
                <a:latin typeface="Trebuchet MS"/>
                <a:sym typeface="Trebuchet MS"/>
              </a:rPr>
              <a:t>Tool (e.g. mapping local CDs to int CDs)</a:t>
            </a:r>
          </a:p>
          <a:p>
            <a:pPr marL="457200" marR="0" lvl="0" indent="-457200" algn="l" rtl="0">
              <a:spcBef>
                <a:spcPts val="600"/>
              </a:spcBef>
              <a:spcAft>
                <a:spcPts val="0"/>
              </a:spcAft>
              <a:buClr>
                <a:srgbClr val="00B0F0"/>
              </a:buClr>
              <a:buSzPct val="100000"/>
              <a:buFont typeface="+mj-lt"/>
              <a:buAutoNum type="arabicPeriod"/>
            </a:pPr>
            <a:r>
              <a:rPr lang="en-US" sz="2000" dirty="0">
                <a:solidFill>
                  <a:srgbClr val="3F3F3F"/>
                </a:solidFill>
                <a:latin typeface="Trebuchet MS"/>
                <a:sym typeface="Trebuchet MS"/>
              </a:rPr>
              <a:t>Other</a:t>
            </a:r>
          </a:p>
        </p:txBody>
      </p:sp>
    </p:spTree>
    <p:extLst>
      <p:ext uri="{BB962C8B-B14F-4D97-AF65-F5344CB8AC3E}">
        <p14:creationId xmlns:p14="http://schemas.microsoft.com/office/powerpoint/2010/main" val="34406789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1159C4F-2E40-EB48-B3B5-E210F6063643}"/>
              </a:ext>
            </a:extLst>
          </p:cNvPr>
          <p:cNvSpPr/>
          <p:nvPr/>
        </p:nvSpPr>
        <p:spPr>
          <a:xfrm>
            <a:off x="6410425" y="0"/>
            <a:ext cx="5781575" cy="68580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Google Shape;245;p7">
            <a:extLst>
              <a:ext uri="{FF2B5EF4-FFF2-40B4-BE49-F238E27FC236}">
                <a16:creationId xmlns:a16="http://schemas.microsoft.com/office/drawing/2014/main" id="{F9351E53-6D3A-C449-A441-ADCC413A7A72}"/>
              </a:ext>
            </a:extLst>
          </p:cNvPr>
          <p:cNvSpPr/>
          <p:nvPr/>
        </p:nvSpPr>
        <p:spPr>
          <a:xfrm>
            <a:off x="6699183" y="216976"/>
            <a:ext cx="5197642" cy="6495551"/>
          </a:xfrm>
          <a:prstGeom prst="rect">
            <a:avLst/>
          </a:prstGeom>
          <a:solidFill>
            <a:schemeClr val="bg1"/>
          </a:solidFill>
          <a:ln>
            <a:noFill/>
          </a:ln>
        </p:spPr>
        <p:txBody>
          <a:bodyPr spcFirstLastPara="1" wrap="square" lIns="0" tIns="45700" rIns="0" bIns="45700" anchor="t" anchorCtr="0">
            <a:noAutofit/>
          </a:bodyPr>
          <a:lstStyle/>
          <a:p>
            <a:pPr marR="0" lvl="0" algn="ctr" rtl="0">
              <a:spcBef>
                <a:spcPts val="600"/>
              </a:spcBef>
              <a:spcAft>
                <a:spcPts val="0"/>
              </a:spcAft>
              <a:buClr>
                <a:srgbClr val="00B0F0"/>
              </a:buClr>
              <a:buSzPct val="100000"/>
            </a:pPr>
            <a:r>
              <a:rPr lang="en-US" sz="2400" b="1" i="0" u="none" strike="noStrike" cap="none" dirty="0">
                <a:solidFill>
                  <a:schemeClr val="accent4"/>
                </a:solidFill>
                <a:latin typeface="Trebuchet MS"/>
                <a:ea typeface="Trebuchet MS"/>
                <a:cs typeface="Trebuchet MS"/>
                <a:sym typeface="Trebuchet MS"/>
              </a:rPr>
              <a:t>ACTIONS – DEUSG MEMBERS</a:t>
            </a:r>
          </a:p>
          <a:p>
            <a:pPr marL="538163" marR="0" lvl="0" indent="-355600" algn="l" rtl="0">
              <a:spcBef>
                <a:spcPts val="600"/>
              </a:spcBef>
              <a:spcAft>
                <a:spcPts val="0"/>
              </a:spcAft>
              <a:buClr>
                <a:srgbClr val="00B0F0"/>
              </a:buClr>
              <a:buSzPct val="100000"/>
              <a:buFont typeface="+mj-lt"/>
              <a:buAutoNum type="arabicPeriod"/>
            </a:pPr>
            <a:r>
              <a:rPr lang="en-US" sz="2000" b="0" i="0" u="none" strike="noStrike" cap="none" dirty="0">
                <a:solidFill>
                  <a:srgbClr val="3F3F3F"/>
                </a:solidFill>
                <a:latin typeface="Trebuchet MS"/>
                <a:ea typeface="Trebuchet MS"/>
                <a:cs typeface="Trebuchet MS"/>
                <a:sym typeface="Trebuchet MS"/>
              </a:rPr>
              <a:t>Send SI any clinical drugs in your national drug dictionary, which you believe should be in scope of the international edition (with local id, name and reference to real drug product specification) </a:t>
            </a:r>
          </a:p>
          <a:p>
            <a:pPr marL="538163" marR="0" lvl="0" indent="-355600" algn="l" rtl="0">
              <a:spcBef>
                <a:spcPts val="600"/>
              </a:spcBef>
              <a:spcAft>
                <a:spcPts val="0"/>
              </a:spcAft>
              <a:buClr>
                <a:srgbClr val="00B0F0"/>
              </a:buClr>
              <a:buSzPct val="100000"/>
              <a:buFont typeface="+mj-lt"/>
              <a:buAutoNum type="arabicPeriod"/>
            </a:pPr>
            <a:r>
              <a:rPr lang="en-US" sz="2000" dirty="0">
                <a:solidFill>
                  <a:srgbClr val="3F3F3F"/>
                </a:solidFill>
                <a:latin typeface="Trebuchet MS"/>
                <a:ea typeface="Trebuchet MS"/>
                <a:cs typeface="Trebuchet MS"/>
                <a:sym typeface="Trebuchet MS"/>
              </a:rPr>
              <a:t> Submit CRS tickets via your NRC for</a:t>
            </a:r>
          </a:p>
          <a:p>
            <a:pPr marL="995363" lvl="1" indent="-355600">
              <a:spcBef>
                <a:spcPts val="600"/>
              </a:spcBef>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New or missing clinical drugs</a:t>
            </a:r>
          </a:p>
          <a:p>
            <a:pPr marL="995363" lvl="1" indent="-355600">
              <a:spcBef>
                <a:spcPts val="600"/>
              </a:spcBef>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New or missing dose forms</a:t>
            </a:r>
          </a:p>
          <a:p>
            <a:pPr marL="995363" lvl="1" indent="-355600">
              <a:spcBef>
                <a:spcPts val="600"/>
              </a:spcBef>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New or missing substances (check substances first for synonymity)</a:t>
            </a:r>
          </a:p>
          <a:p>
            <a:pPr marL="995363" lvl="1" indent="-355600">
              <a:spcBef>
                <a:spcPts val="600"/>
              </a:spcBef>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COVID-19 vaccines approved locally</a:t>
            </a:r>
          </a:p>
          <a:p>
            <a:pPr marL="995363" lvl="1" indent="-355600">
              <a:spcBef>
                <a:spcPts val="600"/>
              </a:spcBef>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Any inconsistencies you identify in international CDs (please include supporting evidence)</a:t>
            </a:r>
          </a:p>
          <a:p>
            <a:pPr marL="538163" indent="-355600">
              <a:spcBef>
                <a:spcPts val="600"/>
              </a:spcBef>
              <a:buClr>
                <a:srgbClr val="00B0F0"/>
              </a:buClr>
              <a:buSzPct val="100000"/>
              <a:buFont typeface="+mj-lt"/>
              <a:buAutoNum type="arabicPeriod"/>
            </a:pPr>
            <a:r>
              <a:rPr lang="en-AU" sz="2000" dirty="0">
                <a:solidFill>
                  <a:srgbClr val="3F3F3F"/>
                </a:solidFill>
                <a:latin typeface="Trebuchet MS"/>
                <a:ea typeface="Trebuchet MS"/>
                <a:cs typeface="Trebuchet MS"/>
                <a:sym typeface="Trebuchet MS"/>
              </a:rPr>
              <a:t>Add local Preferred Terms to extension</a:t>
            </a:r>
          </a:p>
          <a:p>
            <a:pPr marL="538163" indent="-355600">
              <a:spcBef>
                <a:spcPts val="600"/>
              </a:spcBef>
              <a:buClr>
                <a:srgbClr val="00B0F0"/>
              </a:buClr>
              <a:buSzPct val="100000"/>
              <a:buFont typeface="+mj-lt"/>
              <a:buAutoNum type="arabicPeriod"/>
            </a:pPr>
            <a:r>
              <a:rPr lang="en-AU" sz="2000" dirty="0">
                <a:solidFill>
                  <a:srgbClr val="3F3F3F"/>
                </a:solidFill>
                <a:latin typeface="Trebuchet MS"/>
                <a:ea typeface="Trebuchet MS"/>
                <a:cs typeface="Trebuchet MS"/>
                <a:sym typeface="Trebuchet MS"/>
              </a:rPr>
              <a:t>Share implementation resources</a:t>
            </a:r>
            <a:endParaRPr lang="en-AU" sz="2000" dirty="0">
              <a:solidFill>
                <a:srgbClr val="3F3F3F"/>
              </a:solidFill>
              <a:latin typeface="Trebuchet MS"/>
              <a:ea typeface="Trebuchet MS"/>
              <a:cs typeface="Trebuchet MS"/>
            </a:endParaRPr>
          </a:p>
        </p:txBody>
      </p:sp>
      <p:sp>
        <p:nvSpPr>
          <p:cNvPr id="6" name="Google Shape;245;p7">
            <a:extLst>
              <a:ext uri="{FF2B5EF4-FFF2-40B4-BE49-F238E27FC236}">
                <a16:creationId xmlns:a16="http://schemas.microsoft.com/office/drawing/2014/main" id="{8EF9E7B9-E065-EF49-B5DD-8D197E5A99FB}"/>
              </a:ext>
            </a:extLst>
          </p:cNvPr>
          <p:cNvSpPr/>
          <p:nvPr/>
        </p:nvSpPr>
        <p:spPr>
          <a:xfrm>
            <a:off x="790414" y="216976"/>
            <a:ext cx="5506478" cy="6414829"/>
          </a:xfrm>
          <a:prstGeom prst="rect">
            <a:avLst/>
          </a:prstGeom>
          <a:solidFill>
            <a:schemeClr val="bg1"/>
          </a:solidFill>
          <a:ln>
            <a:noFill/>
          </a:ln>
        </p:spPr>
        <p:txBody>
          <a:bodyPr spcFirstLastPara="1" wrap="square" lIns="0" tIns="45700" rIns="0" bIns="45700" anchor="t" anchorCtr="0">
            <a:noAutofit/>
          </a:bodyPr>
          <a:lstStyle/>
          <a:p>
            <a:pPr marR="0" lvl="0" algn="ctr" rtl="0">
              <a:spcBef>
                <a:spcPts val="600"/>
              </a:spcBef>
              <a:spcAft>
                <a:spcPts val="0"/>
              </a:spcAft>
              <a:buClr>
                <a:srgbClr val="00B0F0"/>
              </a:buClr>
              <a:buSzPct val="100000"/>
            </a:pPr>
            <a:r>
              <a:rPr lang="en-US" sz="2400" b="1" i="0" u="none" strike="noStrike" cap="none" dirty="0">
                <a:solidFill>
                  <a:srgbClr val="00B0F0"/>
                </a:solidFill>
                <a:latin typeface="Trebuchet MS"/>
                <a:ea typeface="Trebuchet MS"/>
                <a:cs typeface="Trebuchet MS"/>
                <a:sym typeface="Trebuchet MS"/>
              </a:rPr>
              <a:t>ACTIONS – SNOMED International</a:t>
            </a:r>
          </a:p>
          <a:p>
            <a:pPr marL="538163" marR="0" lvl="0" indent="-355600" algn="l" rtl="0">
              <a:spcBef>
                <a:spcPts val="600"/>
              </a:spcBef>
              <a:spcAft>
                <a:spcPts val="0"/>
              </a:spcAft>
              <a:buClr>
                <a:srgbClr val="00B0F0"/>
              </a:buClr>
              <a:buSzPct val="100000"/>
              <a:buFont typeface="+mj-lt"/>
              <a:buAutoNum type="arabicPeriod"/>
            </a:pPr>
            <a:r>
              <a:rPr lang="en-US" sz="2000" b="0" i="0" u="none" strike="noStrike" cap="none" dirty="0">
                <a:solidFill>
                  <a:srgbClr val="3F3F3F"/>
                </a:solidFill>
                <a:latin typeface="Trebuchet MS"/>
                <a:ea typeface="Trebuchet MS"/>
                <a:cs typeface="Trebuchet MS"/>
                <a:sym typeface="Trebuchet MS"/>
              </a:rPr>
              <a:t>Relocat</a:t>
            </a:r>
            <a:r>
              <a:rPr lang="en-US" sz="2000" dirty="0">
                <a:solidFill>
                  <a:srgbClr val="3F3F3F"/>
                </a:solidFill>
                <a:latin typeface="Trebuchet MS"/>
                <a:ea typeface="Trebuchet MS"/>
                <a:cs typeface="Trebuchet MS"/>
                <a:sym typeface="Trebuchet MS"/>
              </a:rPr>
              <a:t>e documentation for accessibility</a:t>
            </a:r>
            <a:endParaRPr lang="en-US" sz="2000" b="0" i="0" u="none" strike="noStrike" cap="none" dirty="0">
              <a:solidFill>
                <a:srgbClr val="3F3F3F"/>
              </a:solidFill>
              <a:latin typeface="Trebuchet MS"/>
              <a:ea typeface="Trebuchet MS"/>
              <a:cs typeface="Trebuchet MS"/>
              <a:sym typeface="Trebuchet MS"/>
            </a:endParaRPr>
          </a:p>
          <a:p>
            <a:pPr marL="538163" marR="0" lvl="0" indent="-355600" algn="l" rtl="0">
              <a:spcBef>
                <a:spcPts val="600"/>
              </a:spcBef>
              <a:spcAft>
                <a:spcPts val="0"/>
              </a:spcAft>
              <a:buClr>
                <a:srgbClr val="00B0F0"/>
              </a:buClr>
              <a:buSzPct val="100000"/>
              <a:buFont typeface="+mj-lt"/>
              <a:buAutoNum type="arabicPeriod"/>
            </a:pPr>
            <a:r>
              <a:rPr lang="en-US" sz="2000" dirty="0">
                <a:solidFill>
                  <a:srgbClr val="3F3F3F"/>
                </a:solidFill>
                <a:latin typeface="Trebuchet MS"/>
                <a:ea typeface="Trebuchet MS"/>
                <a:cs typeface="Trebuchet MS"/>
                <a:sym typeface="Trebuchet MS"/>
              </a:rPr>
              <a:t>Work on international scoping statement</a:t>
            </a:r>
          </a:p>
          <a:p>
            <a:pPr marL="538163" marR="0" lvl="0" indent="-355600" algn="l" rtl="0">
              <a:spcBef>
                <a:spcPts val="600"/>
              </a:spcBef>
              <a:spcAft>
                <a:spcPts val="0"/>
              </a:spcAft>
              <a:buClr>
                <a:srgbClr val="00B0F0"/>
              </a:buClr>
              <a:buSzPct val="100000"/>
              <a:buFont typeface="+mj-lt"/>
              <a:buAutoNum type="arabicPeriod"/>
            </a:pPr>
            <a:r>
              <a:rPr lang="en-US" sz="2000" b="0" i="0" u="none" strike="noStrike" cap="none" dirty="0">
                <a:solidFill>
                  <a:srgbClr val="3F3F3F"/>
                </a:solidFill>
                <a:latin typeface="Trebuchet MS"/>
                <a:ea typeface="Trebuchet MS"/>
                <a:cs typeface="Trebuchet MS"/>
                <a:sym typeface="Trebuchet MS"/>
              </a:rPr>
              <a:t> Drug modelling working group</a:t>
            </a:r>
          </a:p>
          <a:p>
            <a:pPr marL="995363" lvl="1" indent="-355600">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Guidelines for hydration</a:t>
            </a:r>
          </a:p>
          <a:p>
            <a:pPr marL="995363" lvl="1" indent="-355600">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Different strength denominators</a:t>
            </a:r>
          </a:p>
          <a:p>
            <a:pPr marL="995363" lvl="1" indent="-355600">
              <a:buClr>
                <a:srgbClr val="00B0F0"/>
              </a:buClr>
              <a:buSzPct val="100000"/>
              <a:buFont typeface="Arial" panose="020B0604020202020204" pitchFamily="34" charset="0"/>
              <a:buChar char="•"/>
            </a:pPr>
            <a:r>
              <a:rPr lang="en-US" sz="2000" b="0" i="0" u="none" strike="noStrike" cap="none" dirty="0">
                <a:solidFill>
                  <a:srgbClr val="3F3F3F"/>
                </a:solidFill>
                <a:latin typeface="Trebuchet MS"/>
                <a:ea typeface="Trebuchet MS"/>
                <a:cs typeface="Trebuchet MS"/>
                <a:sym typeface="Trebuchet MS"/>
              </a:rPr>
              <a:t>“international unit” vs “unit”</a:t>
            </a:r>
          </a:p>
          <a:p>
            <a:pPr marL="538163" marR="0" lvl="0" indent="-355600" algn="l" rtl="0">
              <a:spcBef>
                <a:spcPts val="600"/>
              </a:spcBef>
              <a:spcAft>
                <a:spcPts val="0"/>
              </a:spcAft>
              <a:buClr>
                <a:srgbClr val="00B0F0"/>
              </a:buClr>
              <a:buSzPct val="100000"/>
              <a:buFont typeface="+mj-lt"/>
              <a:buAutoNum type="arabicPeriod"/>
            </a:pPr>
            <a:r>
              <a:rPr lang="en-US" sz="2000" dirty="0">
                <a:solidFill>
                  <a:srgbClr val="3F3F3F"/>
                </a:solidFill>
                <a:latin typeface="Trebuchet MS"/>
                <a:ea typeface="Trebuchet MS"/>
                <a:cs typeface="Trebuchet MS"/>
                <a:sym typeface="Trebuchet MS"/>
              </a:rPr>
              <a:t> Implementation guidance for</a:t>
            </a:r>
          </a:p>
          <a:p>
            <a:pPr marL="995363" lvl="1" indent="-355600">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Hydration</a:t>
            </a:r>
          </a:p>
          <a:p>
            <a:pPr marL="995363" lvl="1" indent="-355600">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Different strength denominators</a:t>
            </a:r>
          </a:p>
          <a:p>
            <a:pPr marL="995363" lvl="1" indent="-355600">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Strength unit of measure conventions</a:t>
            </a:r>
          </a:p>
          <a:p>
            <a:pPr marL="995363" lvl="1" indent="-355600">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Migrating to new international version</a:t>
            </a:r>
          </a:p>
          <a:p>
            <a:pPr marL="995363" lvl="1" indent="-355600">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Mapping to international concepts</a:t>
            </a:r>
          </a:p>
          <a:p>
            <a:pPr marL="538163" marR="0" lvl="0" indent="-355600" algn="l" rtl="0">
              <a:spcBef>
                <a:spcPts val="600"/>
              </a:spcBef>
              <a:spcAft>
                <a:spcPts val="0"/>
              </a:spcAft>
              <a:buClr>
                <a:srgbClr val="00B0F0"/>
              </a:buClr>
              <a:buSzPct val="100000"/>
              <a:buFont typeface="+mj-lt"/>
              <a:buAutoNum type="arabicPeriod"/>
            </a:pPr>
            <a:r>
              <a:rPr lang="en-US" sz="2000" b="0" i="0" u="none" strike="noStrike" cap="none" dirty="0">
                <a:solidFill>
                  <a:srgbClr val="3F3F3F"/>
                </a:solidFill>
                <a:latin typeface="Trebuchet MS"/>
                <a:ea typeface="Trebuchet MS"/>
                <a:cs typeface="Trebuchet MS"/>
                <a:sym typeface="Trebuchet MS"/>
              </a:rPr>
              <a:t> From July 2020 international release</a:t>
            </a:r>
          </a:p>
          <a:p>
            <a:pPr marL="995363" lvl="1" indent="-355600">
              <a:buClr>
                <a:srgbClr val="00B0F0"/>
              </a:buClr>
              <a:buSzPct val="100000"/>
              <a:buFont typeface="Arial" panose="020B0604020202020204" pitchFamily="34" charset="0"/>
              <a:buChar char="•"/>
            </a:pPr>
            <a:r>
              <a:rPr lang="en-US" sz="2000" dirty="0">
                <a:solidFill>
                  <a:srgbClr val="3F3F3F"/>
                </a:solidFill>
                <a:latin typeface="Trebuchet MS"/>
                <a:ea typeface="Trebuchet MS"/>
                <a:cs typeface="Trebuchet MS"/>
                <a:sym typeface="Trebuchet MS"/>
              </a:rPr>
              <a:t>Monthly releases planned</a:t>
            </a:r>
          </a:p>
          <a:p>
            <a:pPr marL="995363" lvl="1" indent="-355600">
              <a:buClr>
                <a:srgbClr val="00B0F0"/>
              </a:buClr>
              <a:buSzPct val="100000"/>
              <a:buFont typeface="Arial" panose="020B0604020202020204" pitchFamily="34" charset="0"/>
              <a:buChar char="•"/>
            </a:pPr>
            <a:r>
              <a:rPr lang="en-US" sz="2000" b="0" i="0" u="none" strike="noStrike" cap="none" dirty="0">
                <a:solidFill>
                  <a:srgbClr val="3F3F3F"/>
                </a:solidFill>
                <a:latin typeface="Trebuchet MS"/>
                <a:ea typeface="Trebuchet MS"/>
                <a:cs typeface="Trebuchet MS"/>
                <a:sym typeface="Trebuchet MS"/>
              </a:rPr>
              <a:t>Strengths to use concrete values with consistent rounding (MAG to advise)</a:t>
            </a:r>
          </a:p>
          <a:p>
            <a:pPr marL="538163" marR="0" lvl="0" indent="-355600" algn="l" rtl="0">
              <a:spcBef>
                <a:spcPts val="600"/>
              </a:spcBef>
              <a:spcAft>
                <a:spcPts val="0"/>
              </a:spcAft>
              <a:buClr>
                <a:srgbClr val="00B0F0"/>
              </a:buClr>
              <a:buSzPct val="100000"/>
              <a:buFont typeface="+mj-lt"/>
              <a:buAutoNum type="arabicPeriod"/>
            </a:pPr>
            <a:r>
              <a:rPr lang="en-US" sz="2000" dirty="0">
                <a:solidFill>
                  <a:srgbClr val="3F3F3F"/>
                </a:solidFill>
                <a:latin typeface="Trebuchet MS"/>
                <a:ea typeface="Trebuchet MS"/>
                <a:cs typeface="Trebuchet MS"/>
                <a:sym typeface="Trebuchet MS"/>
              </a:rPr>
              <a:t>Investigation into dose form groupers</a:t>
            </a:r>
          </a:p>
          <a:p>
            <a:pPr marL="538163" marR="0" lvl="0" indent="-355600" algn="l" rtl="0">
              <a:spcBef>
                <a:spcPts val="600"/>
              </a:spcBef>
              <a:spcAft>
                <a:spcPts val="0"/>
              </a:spcAft>
              <a:buClr>
                <a:srgbClr val="00B0F0"/>
              </a:buClr>
              <a:buSzPct val="100000"/>
              <a:buFont typeface="+mj-lt"/>
              <a:buAutoNum type="arabicPeriod"/>
            </a:pPr>
            <a:r>
              <a:rPr lang="en-US" sz="2000" b="0" i="0" u="none" strike="noStrike" cap="none" dirty="0">
                <a:solidFill>
                  <a:srgbClr val="3F3F3F"/>
                </a:solidFill>
                <a:latin typeface="Trebuchet MS"/>
                <a:ea typeface="Trebuchet MS"/>
                <a:cs typeface="Trebuchet MS"/>
                <a:sym typeface="Trebuchet MS"/>
              </a:rPr>
              <a:t> Monitor evolution of IDMPs PHPIDs</a:t>
            </a:r>
          </a:p>
        </p:txBody>
      </p:sp>
    </p:spTree>
    <p:extLst>
      <p:ext uri="{BB962C8B-B14F-4D97-AF65-F5344CB8AC3E}">
        <p14:creationId xmlns:p14="http://schemas.microsoft.com/office/powerpoint/2010/main" val="749279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7"/>
          <p:cNvPicPr preferRelativeResize="0"/>
          <p:nvPr/>
        </p:nvPicPr>
        <p:blipFill rotWithShape="1">
          <a:blip r:embed="rId3">
            <a:alphaModFix/>
          </a:blip>
          <a:srcRect l="302" t="17432" r="-302" b="42420"/>
          <a:stretch/>
        </p:blipFill>
        <p:spPr>
          <a:xfrm>
            <a:off x="479424" y="3840914"/>
            <a:ext cx="10609513" cy="2341519"/>
          </a:xfrm>
          <a:prstGeom prst="rect">
            <a:avLst/>
          </a:prstGeom>
          <a:noFill/>
          <a:ln>
            <a:noFill/>
          </a:ln>
        </p:spPr>
      </p:pic>
      <p:sp>
        <p:nvSpPr>
          <p:cNvPr id="237" name="Google Shape;237;p7"/>
          <p:cNvSpPr/>
          <p:nvPr/>
        </p:nvSpPr>
        <p:spPr>
          <a:xfrm>
            <a:off x="479425" y="3842713"/>
            <a:ext cx="10590926" cy="2341519"/>
          </a:xfrm>
          <a:prstGeom prst="rect">
            <a:avLst/>
          </a:prstGeom>
          <a:solidFill>
            <a:schemeClr val="dk2">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244" name="Google Shape;244;p7"/>
          <p:cNvSpPr txBox="1"/>
          <p:nvPr/>
        </p:nvSpPr>
        <p:spPr>
          <a:xfrm>
            <a:off x="685101" y="513503"/>
            <a:ext cx="10098300" cy="852994"/>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0" i="0" u="none" strike="noStrike" cap="none" dirty="0">
                <a:solidFill>
                  <a:schemeClr val="dk1"/>
                </a:solidFill>
                <a:latin typeface="Trebuchet MS"/>
                <a:ea typeface="Trebuchet MS"/>
                <a:cs typeface="Trebuchet MS"/>
                <a:sym typeface="Trebuchet MS"/>
              </a:rPr>
              <a:t>Please introduce yourself … </a:t>
            </a:r>
            <a:r>
              <a:rPr lang="en-US" sz="2800" b="0" i="0" u="none" strike="noStrike" cap="none" dirty="0">
                <a:solidFill>
                  <a:schemeClr val="bg1">
                    <a:lumMod val="65000"/>
                  </a:schemeClr>
                </a:solidFill>
                <a:latin typeface="Trebuchet MS"/>
                <a:ea typeface="Trebuchet MS"/>
                <a:cs typeface="Trebuchet MS"/>
                <a:sym typeface="Trebuchet MS"/>
              </a:rPr>
              <a:t>(new attendees only)</a:t>
            </a:r>
            <a:endParaRPr sz="1400" b="0" i="0" u="none" strike="noStrike" cap="none" dirty="0">
              <a:solidFill>
                <a:schemeClr val="bg1">
                  <a:lumMod val="65000"/>
                </a:schemeClr>
              </a:solidFill>
              <a:latin typeface="Trebuchet MS"/>
              <a:ea typeface="Trebuchet MS"/>
              <a:cs typeface="Trebuchet MS"/>
              <a:sym typeface="Trebuchet MS"/>
            </a:endParaRPr>
          </a:p>
        </p:txBody>
      </p:sp>
      <p:sp>
        <p:nvSpPr>
          <p:cNvPr id="245" name="Google Shape;245;p7"/>
          <p:cNvSpPr/>
          <p:nvPr/>
        </p:nvSpPr>
        <p:spPr>
          <a:xfrm>
            <a:off x="776542" y="1250420"/>
            <a:ext cx="10838810" cy="1865759"/>
          </a:xfrm>
          <a:prstGeom prst="rect">
            <a:avLst/>
          </a:prstGeom>
          <a:noFill/>
          <a:ln>
            <a:noFill/>
          </a:ln>
        </p:spPr>
        <p:txBody>
          <a:bodyPr spcFirstLastPara="1" wrap="square" lIns="0" tIns="45700" rIns="0" bIns="45700" anchor="t" anchorCtr="0">
            <a:noAutofit/>
          </a:bodyPr>
          <a:lstStyle/>
          <a:p>
            <a:pPr marL="457200" marR="0" lvl="0" indent="-457200" algn="l" rtl="0">
              <a:lnSpc>
                <a:spcPct val="150000"/>
              </a:lnSpc>
              <a:spcBef>
                <a:spcPts val="0"/>
              </a:spcBef>
              <a:spcAft>
                <a:spcPts val="0"/>
              </a:spcAft>
              <a:buClr>
                <a:srgbClr val="00B0F0"/>
              </a:buClr>
              <a:buSzPct val="100000"/>
              <a:buFont typeface="+mj-lt"/>
              <a:buAutoNum type="arabicPeriod"/>
            </a:pPr>
            <a:r>
              <a:rPr lang="en-US" sz="2400" b="0" i="0" u="none" strike="noStrike" cap="none" dirty="0">
                <a:solidFill>
                  <a:srgbClr val="3F3F3F"/>
                </a:solidFill>
                <a:latin typeface="Trebuchet MS"/>
                <a:ea typeface="Trebuchet MS"/>
                <a:cs typeface="Trebuchet MS"/>
                <a:sym typeface="Trebuchet MS"/>
              </a:rPr>
              <a:t>Name, organization and role</a:t>
            </a:r>
          </a:p>
          <a:p>
            <a:pPr marL="457200" marR="0" lvl="0" indent="-457200" algn="l" rtl="0">
              <a:lnSpc>
                <a:spcPct val="150000"/>
              </a:lnSpc>
              <a:spcBef>
                <a:spcPts val="0"/>
              </a:spcBef>
              <a:spcAft>
                <a:spcPts val="0"/>
              </a:spcAft>
              <a:buClr>
                <a:srgbClr val="00B0F0"/>
              </a:buClr>
              <a:buSzPct val="100000"/>
              <a:buFont typeface="+mj-lt"/>
              <a:buAutoNum type="arabicPeriod"/>
            </a:pPr>
            <a:r>
              <a:rPr lang="en-US" sz="2400" dirty="0">
                <a:solidFill>
                  <a:srgbClr val="3F3F3F"/>
                </a:solidFill>
                <a:latin typeface="Trebuchet MS"/>
                <a:ea typeface="Trebuchet MS"/>
                <a:cs typeface="Trebuchet MS"/>
                <a:sym typeface="Trebuchet MS"/>
              </a:rPr>
              <a:t>Are you implementing (or planning to implement) the SNOMED drug model?</a:t>
            </a:r>
          </a:p>
          <a:p>
            <a:pPr marL="457200" marR="0" lvl="0" indent="-457200" algn="l" rtl="0">
              <a:lnSpc>
                <a:spcPct val="150000"/>
              </a:lnSpc>
              <a:spcBef>
                <a:spcPts val="0"/>
              </a:spcBef>
              <a:spcAft>
                <a:spcPts val="0"/>
              </a:spcAft>
              <a:buClr>
                <a:srgbClr val="00B0F0"/>
              </a:buClr>
              <a:buSzPct val="100000"/>
              <a:buFont typeface="+mj-lt"/>
              <a:buAutoNum type="arabicPeriod"/>
            </a:pPr>
            <a:r>
              <a:rPr lang="en-US" sz="2400" b="0" i="0" u="none" strike="noStrike" cap="none" dirty="0">
                <a:solidFill>
                  <a:srgbClr val="3F3F3F"/>
                </a:solidFill>
                <a:latin typeface="Trebuchet MS"/>
                <a:ea typeface="Trebuchet MS"/>
                <a:cs typeface="Trebuchet MS"/>
                <a:sym typeface="Trebuchet MS"/>
              </a:rPr>
              <a:t>Why are you interested in participating in this group?</a:t>
            </a:r>
          </a:p>
        </p:txBody>
      </p:sp>
      <p:sp>
        <p:nvSpPr>
          <p:cNvPr id="246" name="Google Shape;246;p7"/>
          <p:cNvSpPr txBox="1"/>
          <p:nvPr/>
        </p:nvSpPr>
        <p:spPr>
          <a:xfrm>
            <a:off x="914400" y="4680000"/>
            <a:ext cx="7233557" cy="120028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en-US" sz="7200" b="1" i="0" u="none" strike="noStrike" cap="none" dirty="0">
                <a:solidFill>
                  <a:schemeClr val="lt1"/>
                </a:solidFill>
                <a:latin typeface="Trebuchet MS"/>
                <a:ea typeface="Trebuchet MS"/>
                <a:cs typeface="Trebuchet MS"/>
                <a:sym typeface="Trebuchet MS"/>
              </a:rPr>
              <a:t>Introductions</a:t>
            </a:r>
            <a:endParaRPr sz="1400" b="0" i="0" u="none" strike="noStrike" cap="none" dirty="0">
              <a:solidFill>
                <a:srgbClr val="000000"/>
              </a:solidFill>
              <a:latin typeface="Trebuchet MS"/>
              <a:ea typeface="Trebuchet MS"/>
              <a:cs typeface="Trebuchet MS"/>
              <a:sym typeface="Trebuchet MS"/>
            </a:endParaRPr>
          </a:p>
        </p:txBody>
      </p:sp>
      <p:pic>
        <p:nvPicPr>
          <p:cNvPr id="247" name="Google Shape;247;p7" descr="/Users/kathycoyle/Data/SNOMED/2212 PPT Template/images/SNOMED CT rev.png"/>
          <p:cNvPicPr preferRelativeResize="0"/>
          <p:nvPr/>
        </p:nvPicPr>
        <p:blipFill rotWithShape="1">
          <a:blip r:embed="rId4">
            <a:alphaModFix/>
          </a:blip>
          <a:srcRect/>
          <a:stretch/>
        </p:blipFill>
        <p:spPr>
          <a:xfrm>
            <a:off x="8472413" y="5192712"/>
            <a:ext cx="2310988" cy="679301"/>
          </a:xfrm>
          <a:prstGeom prst="rect">
            <a:avLst/>
          </a:prstGeom>
          <a:noFill/>
          <a:ln>
            <a:noFill/>
          </a:ln>
        </p:spPr>
      </p:pic>
      <p:pic>
        <p:nvPicPr>
          <p:cNvPr id="248" name="Google Shape;248;p7"/>
          <p:cNvPicPr preferRelativeResize="0"/>
          <p:nvPr/>
        </p:nvPicPr>
        <p:blipFill rotWithShape="1">
          <a:blip r:embed="rId5">
            <a:alphaModFix/>
          </a:blip>
          <a:srcRect/>
          <a:stretch/>
        </p:blipFill>
        <p:spPr>
          <a:xfrm>
            <a:off x="5996042" y="6404701"/>
            <a:ext cx="5068833" cy="333217"/>
          </a:xfrm>
          <a:prstGeom prst="rect">
            <a:avLst/>
          </a:prstGeom>
          <a:noFill/>
          <a:ln>
            <a:noFill/>
          </a:ln>
        </p:spPr>
      </p:pic>
    </p:spTree>
    <p:extLst>
      <p:ext uri="{BB962C8B-B14F-4D97-AF65-F5344CB8AC3E}">
        <p14:creationId xmlns:p14="http://schemas.microsoft.com/office/powerpoint/2010/main" val="36623075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pic>
        <p:nvPicPr>
          <p:cNvPr id="321" name="Google Shape;321;p13" descr="A group of people sitting at a table&#10;&#10;Description automatically generated"/>
          <p:cNvPicPr preferRelativeResize="0">
            <a:picLocks noGrp="1"/>
          </p:cNvPicPr>
          <p:nvPr>
            <p:ph type="pic" idx="2"/>
          </p:nvPr>
        </p:nvPicPr>
        <p:blipFill rotWithShape="1">
          <a:blip r:embed="rId3">
            <a:alphaModFix/>
          </a:blip>
          <a:srcRect/>
          <a:stretch/>
        </p:blipFill>
        <p:spPr>
          <a:xfrm>
            <a:off x="0" y="0"/>
            <a:ext cx="6096000" cy="6858000"/>
          </a:xfrm>
          <a:prstGeom prst="rect">
            <a:avLst/>
          </a:prstGeom>
          <a:solidFill>
            <a:schemeClr val="lt2"/>
          </a:solidFill>
          <a:ln>
            <a:noFill/>
          </a:ln>
        </p:spPr>
      </p:pic>
      <p:sp>
        <p:nvSpPr>
          <p:cNvPr id="322" name="Google Shape;322;p13"/>
          <p:cNvSpPr txBox="1"/>
          <p:nvPr/>
        </p:nvSpPr>
        <p:spPr>
          <a:xfrm>
            <a:off x="2197290" y="2503622"/>
            <a:ext cx="3898710" cy="1850756"/>
          </a:xfrm>
          <a:prstGeom prst="rect">
            <a:avLst/>
          </a:prstGeom>
          <a:solidFill>
            <a:schemeClr val="accent1"/>
          </a:solidFill>
          <a:ln>
            <a:noFill/>
          </a:ln>
        </p:spPr>
        <p:txBody>
          <a:bodyPr spcFirstLastPara="1" wrap="square" lIns="360000" tIns="360000" rIns="360000" bIns="360000"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dirty="0">
                <a:solidFill>
                  <a:schemeClr val="lt1"/>
                </a:solidFill>
                <a:latin typeface="Trebuchet MS"/>
                <a:ea typeface="Trebuchet MS"/>
                <a:cs typeface="Trebuchet MS"/>
                <a:sym typeface="Trebuchet MS"/>
              </a:rPr>
              <a:t>NEXT STEPS</a:t>
            </a:r>
            <a:endParaRPr sz="1400" b="0" i="0" u="none" strike="noStrike" cap="none" dirty="0">
              <a:solidFill>
                <a:srgbClr val="000000"/>
              </a:solidFill>
              <a:latin typeface="Trebuchet MS"/>
              <a:ea typeface="Trebuchet MS"/>
              <a:cs typeface="Trebuchet MS"/>
              <a:sym typeface="Trebuchet MS"/>
            </a:endParaRPr>
          </a:p>
        </p:txBody>
      </p:sp>
      <p:sp>
        <p:nvSpPr>
          <p:cNvPr id="323" name="Google Shape;323;p13"/>
          <p:cNvSpPr txBox="1"/>
          <p:nvPr/>
        </p:nvSpPr>
        <p:spPr>
          <a:xfrm>
            <a:off x="6614614" y="0"/>
            <a:ext cx="4743600" cy="6857999"/>
          </a:xfrm>
          <a:prstGeom prst="rect">
            <a:avLst/>
          </a:prstGeom>
          <a:noFill/>
          <a:ln>
            <a:noFill/>
          </a:ln>
        </p:spPr>
        <p:txBody>
          <a:bodyPr spcFirstLastPara="1" wrap="square" lIns="91425" tIns="45700" rIns="91425" bIns="45700" anchor="ctr" anchorCtr="0">
            <a:noAutofit/>
          </a:bodyPr>
          <a:lstStyle/>
          <a:p>
            <a:pPr marL="558800" marR="0" lvl="0" indent="-457200" algn="l" rtl="0">
              <a:lnSpc>
                <a:spcPct val="150000"/>
              </a:lnSpc>
              <a:spcBef>
                <a:spcPts val="1000"/>
              </a:spcBef>
              <a:spcAft>
                <a:spcPts val="0"/>
              </a:spcAft>
              <a:buClr>
                <a:srgbClr val="00B0F0"/>
              </a:buClr>
              <a:buSzPts val="2000"/>
              <a:buFont typeface="Arial"/>
              <a:buAutoNum type="arabicPeriod"/>
            </a:pPr>
            <a:r>
              <a:rPr lang="en-AU" sz="2000" dirty="0">
                <a:solidFill>
                  <a:schemeClr val="dk1"/>
                </a:solidFill>
                <a:latin typeface="Trebuchet MS"/>
                <a:ea typeface="Trebuchet MS"/>
                <a:cs typeface="Trebuchet MS"/>
                <a:sym typeface="Trebuchet MS"/>
              </a:rPr>
              <a:t>Members to send us examples</a:t>
            </a:r>
          </a:p>
          <a:p>
            <a:pPr marL="558800" marR="0" lvl="0" indent="-457200" algn="l" rtl="0">
              <a:lnSpc>
                <a:spcPct val="150000"/>
              </a:lnSpc>
              <a:spcBef>
                <a:spcPts val="1000"/>
              </a:spcBef>
              <a:spcAft>
                <a:spcPts val="0"/>
              </a:spcAft>
              <a:buClr>
                <a:srgbClr val="00B0F0"/>
              </a:buClr>
              <a:buSzPts val="2000"/>
              <a:buFont typeface="Arial"/>
              <a:buAutoNum type="arabicPeriod"/>
            </a:pPr>
            <a:r>
              <a:rPr lang="en-AU" sz="2000" dirty="0">
                <a:solidFill>
                  <a:schemeClr val="dk1"/>
                </a:solidFill>
                <a:latin typeface="Trebuchet MS"/>
                <a:ea typeface="Trebuchet MS"/>
                <a:cs typeface="Trebuchet MS"/>
                <a:sym typeface="Trebuchet MS"/>
              </a:rPr>
              <a:t>SI to further analyse each issue</a:t>
            </a:r>
          </a:p>
          <a:p>
            <a:pPr marL="558800" marR="0" lvl="0" indent="-457200" algn="l" rtl="0">
              <a:lnSpc>
                <a:spcPct val="150000"/>
              </a:lnSpc>
              <a:spcBef>
                <a:spcPts val="1000"/>
              </a:spcBef>
              <a:spcAft>
                <a:spcPts val="0"/>
              </a:spcAft>
              <a:buClr>
                <a:srgbClr val="00B0F0"/>
              </a:buClr>
              <a:buSzPts val="2000"/>
              <a:buFont typeface="Arial"/>
              <a:buAutoNum type="arabicPeriod"/>
            </a:pPr>
            <a:r>
              <a:rPr lang="en-AU" sz="2000" b="1" dirty="0">
                <a:solidFill>
                  <a:schemeClr val="dk1"/>
                </a:solidFill>
                <a:latin typeface="Trebuchet MS"/>
                <a:ea typeface="Trebuchet MS"/>
                <a:cs typeface="Trebuchet MS"/>
                <a:sym typeface="Trebuchet MS"/>
              </a:rPr>
              <a:t>Next meeting</a:t>
            </a:r>
            <a:br>
              <a:rPr lang="en-AU" sz="2000" dirty="0">
                <a:solidFill>
                  <a:schemeClr val="dk1"/>
                </a:solidFill>
                <a:latin typeface="Trebuchet MS"/>
                <a:ea typeface="Trebuchet MS"/>
                <a:cs typeface="Trebuchet MS"/>
                <a:sym typeface="Trebuchet MS"/>
              </a:rPr>
            </a:br>
            <a:r>
              <a:rPr lang="en-AU" sz="2000" dirty="0">
                <a:solidFill>
                  <a:schemeClr val="dk1"/>
                </a:solidFill>
                <a:latin typeface="Trebuchet MS"/>
                <a:ea typeface="Trebuchet MS"/>
                <a:cs typeface="Trebuchet MS"/>
                <a:sym typeface="Trebuchet MS"/>
              </a:rPr>
              <a:t>David Mitchell, NZ</a:t>
            </a:r>
            <a:br>
              <a:rPr lang="en-AU" sz="2000" dirty="0">
                <a:solidFill>
                  <a:schemeClr val="dk1"/>
                </a:solidFill>
                <a:latin typeface="Trebuchet MS"/>
                <a:ea typeface="Trebuchet MS"/>
                <a:cs typeface="Trebuchet MS"/>
                <a:sym typeface="Trebuchet MS"/>
              </a:rPr>
            </a:br>
            <a:r>
              <a:rPr lang="en-AU" sz="2000" dirty="0">
                <a:solidFill>
                  <a:schemeClr val="dk1"/>
                </a:solidFill>
                <a:latin typeface="Trebuchet MS"/>
                <a:ea typeface="Trebuchet MS"/>
                <a:cs typeface="Trebuchet MS"/>
                <a:sym typeface="Trebuchet MS"/>
              </a:rPr>
              <a:t>Thursday 21</a:t>
            </a:r>
            <a:r>
              <a:rPr lang="en-AU" sz="2000" baseline="30000" dirty="0">
                <a:solidFill>
                  <a:schemeClr val="dk1"/>
                </a:solidFill>
                <a:latin typeface="Trebuchet MS"/>
                <a:ea typeface="Trebuchet MS"/>
                <a:cs typeface="Trebuchet MS"/>
                <a:sym typeface="Trebuchet MS"/>
              </a:rPr>
              <a:t>st</a:t>
            </a:r>
            <a:r>
              <a:rPr lang="en-AU" sz="2000" dirty="0">
                <a:solidFill>
                  <a:schemeClr val="dk1"/>
                </a:solidFill>
                <a:latin typeface="Trebuchet MS"/>
                <a:ea typeface="Trebuchet MS"/>
                <a:cs typeface="Trebuchet MS"/>
                <a:sym typeface="Trebuchet MS"/>
              </a:rPr>
              <a:t> January 2021 </a:t>
            </a:r>
            <a:br>
              <a:rPr lang="en-AU" sz="2000" dirty="0">
                <a:solidFill>
                  <a:schemeClr val="dk1"/>
                </a:solidFill>
                <a:latin typeface="Trebuchet MS"/>
                <a:ea typeface="Trebuchet MS"/>
                <a:cs typeface="Trebuchet MS"/>
                <a:sym typeface="Trebuchet MS"/>
              </a:rPr>
            </a:br>
            <a:r>
              <a:rPr lang="en-AU" sz="2000" dirty="0">
                <a:solidFill>
                  <a:schemeClr val="dk1"/>
                </a:solidFill>
                <a:latin typeface="Trebuchet MS"/>
                <a:ea typeface="Trebuchet MS"/>
                <a:cs typeface="Trebuchet MS"/>
                <a:sym typeface="Trebuchet MS"/>
              </a:rPr>
              <a:t>at 11:00 UTC</a:t>
            </a:r>
            <a:endParaRPr sz="2000" b="0" i="0" u="none" strike="noStrike" cap="none" dirty="0">
              <a:solidFill>
                <a:schemeClr val="dk1"/>
              </a:solidFill>
              <a:latin typeface="Trebuchet MS"/>
              <a:ea typeface="Trebuchet MS"/>
              <a:cs typeface="Trebuchet MS"/>
              <a:sym typeface="Trebuchet MS"/>
            </a:endParaRPr>
          </a:p>
        </p:txBody>
      </p:sp>
      <p:sp>
        <p:nvSpPr>
          <p:cNvPr id="324" name="Google Shape;324;p13"/>
          <p:cNvSpPr txBox="1"/>
          <p:nvPr/>
        </p:nvSpPr>
        <p:spPr>
          <a:xfrm>
            <a:off x="98725" y="6421674"/>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chemeClr val="dk2"/>
                </a:solidFill>
                <a:latin typeface="Trebuchet MS"/>
                <a:ea typeface="Trebuchet MS"/>
                <a:cs typeface="Trebuchet MS"/>
                <a:sym typeface="Trebuchet MS"/>
              </a:rPr>
              <a:t>30</a:t>
            </a:fld>
            <a:endParaRPr sz="1400" b="0" i="0" u="none" strike="noStrike" cap="none">
              <a:solidFill>
                <a:schemeClr val="dk2"/>
              </a:solidFill>
              <a:latin typeface="Trebuchet MS"/>
              <a:ea typeface="Trebuchet MS"/>
              <a:cs typeface="Trebuchet MS"/>
              <a:sym typeface="Trebuchet MS"/>
            </a:endParaRPr>
          </a:p>
        </p:txBody>
      </p:sp>
    </p:spTree>
    <p:extLst>
      <p:ext uri="{BB962C8B-B14F-4D97-AF65-F5344CB8AC3E}">
        <p14:creationId xmlns:p14="http://schemas.microsoft.com/office/powerpoint/2010/main" val="24648155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77"/>
        <p:cNvGrpSpPr/>
        <p:nvPr/>
      </p:nvGrpSpPr>
      <p:grpSpPr>
        <a:xfrm>
          <a:off x="0" y="0"/>
          <a:ext cx="0" cy="0"/>
          <a:chOff x="0" y="0"/>
          <a:chExt cx="0" cy="0"/>
        </a:xfrm>
      </p:grpSpPr>
      <p:pic>
        <p:nvPicPr>
          <p:cNvPr id="678" name="Google Shape;678;g7e4ca5b0a6_5_36"/>
          <p:cNvPicPr preferRelativeResize="0"/>
          <p:nvPr/>
        </p:nvPicPr>
        <p:blipFill rotWithShape="1">
          <a:blip r:embed="rId3">
            <a:alphaModFix/>
          </a:blip>
          <a:srcRect/>
          <a:stretch/>
        </p:blipFill>
        <p:spPr>
          <a:xfrm>
            <a:off x="0" y="0"/>
            <a:ext cx="12244176" cy="6858000"/>
          </a:xfrm>
          <a:prstGeom prst="rect">
            <a:avLst/>
          </a:prstGeom>
          <a:noFill/>
          <a:ln>
            <a:noFill/>
          </a:ln>
        </p:spPr>
      </p:pic>
      <p:sp>
        <p:nvSpPr>
          <p:cNvPr id="679" name="Google Shape;679;g7e4ca5b0a6_5_36"/>
          <p:cNvSpPr/>
          <p:nvPr/>
        </p:nvSpPr>
        <p:spPr>
          <a:xfrm>
            <a:off x="1" y="0"/>
            <a:ext cx="12244175" cy="6858000"/>
          </a:xfrm>
          <a:prstGeom prst="rect">
            <a:avLst/>
          </a:prstGeom>
          <a:solidFill>
            <a:schemeClr val="dk2">
              <a:alpha val="84313"/>
            </a:schemeClr>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2775"/>
              <a:buFont typeface="Arial"/>
              <a:buNone/>
            </a:pPr>
            <a:endParaRPr sz="2775" b="0" i="0" u="none" strike="noStrike" cap="none">
              <a:solidFill>
                <a:schemeClr val="lt1"/>
              </a:solidFill>
              <a:latin typeface="Trebuchet MS"/>
              <a:ea typeface="Trebuchet MS"/>
              <a:cs typeface="Trebuchet MS"/>
              <a:sym typeface="Trebuchet MS"/>
            </a:endParaRPr>
          </a:p>
        </p:txBody>
      </p:sp>
      <p:cxnSp>
        <p:nvCxnSpPr>
          <p:cNvPr id="680" name="Google Shape;680;g7e4ca5b0a6_5_36"/>
          <p:cNvCxnSpPr/>
          <p:nvPr/>
        </p:nvCxnSpPr>
        <p:spPr>
          <a:xfrm flipH="1">
            <a:off x="3320636" y="1177890"/>
            <a:ext cx="10500" cy="1933500"/>
          </a:xfrm>
          <a:prstGeom prst="straightConnector1">
            <a:avLst/>
          </a:prstGeom>
          <a:noFill/>
          <a:ln w="28575" cap="flat" cmpd="sng">
            <a:solidFill>
              <a:srgbClr val="FFFFFF"/>
            </a:solidFill>
            <a:prstDash val="solid"/>
            <a:miter lim="800000"/>
            <a:headEnd type="none" w="sm" len="sm"/>
            <a:tailEnd type="none" w="sm" len="sm"/>
          </a:ln>
        </p:spPr>
      </p:cxnSp>
      <p:sp>
        <p:nvSpPr>
          <p:cNvPr id="681" name="Google Shape;681;g7e4ca5b0a6_5_36"/>
          <p:cNvSpPr/>
          <p:nvPr/>
        </p:nvSpPr>
        <p:spPr>
          <a:xfrm>
            <a:off x="3562500" y="1104901"/>
            <a:ext cx="5105100" cy="4914900"/>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Trebuchet MS"/>
              <a:ea typeface="Trebuchet MS"/>
              <a:cs typeface="Trebuchet MS"/>
              <a:sym typeface="Trebuchet MS"/>
            </a:endParaRPr>
          </a:p>
        </p:txBody>
      </p:sp>
      <p:sp>
        <p:nvSpPr>
          <p:cNvPr id="682" name="Google Shape;682;g7e4ca5b0a6_5_36"/>
          <p:cNvSpPr txBox="1"/>
          <p:nvPr/>
        </p:nvSpPr>
        <p:spPr>
          <a:xfrm>
            <a:off x="3821850" y="1714536"/>
            <a:ext cx="4586400" cy="58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US" sz="4800" b="0" i="0" u="none" strike="noStrike" cap="none">
                <a:solidFill>
                  <a:schemeClr val="dk1"/>
                </a:solidFill>
                <a:latin typeface="Trebuchet MS"/>
                <a:ea typeface="Trebuchet MS"/>
                <a:cs typeface="Trebuchet MS"/>
                <a:sym typeface="Trebuchet MS"/>
              </a:rPr>
              <a:t>THANK YOU</a:t>
            </a:r>
            <a:endParaRPr sz="4800" b="0" i="0" u="none" strike="noStrike" cap="none">
              <a:solidFill>
                <a:schemeClr val="dk1"/>
              </a:solidFill>
              <a:latin typeface="Trebuchet MS"/>
              <a:ea typeface="Trebuchet MS"/>
              <a:cs typeface="Trebuchet MS"/>
              <a:sym typeface="Trebuchet MS"/>
            </a:endParaRPr>
          </a:p>
        </p:txBody>
      </p:sp>
      <p:cxnSp>
        <p:nvCxnSpPr>
          <p:cNvPr id="683" name="Google Shape;683;g7e4ca5b0a6_5_36"/>
          <p:cNvCxnSpPr/>
          <p:nvPr/>
        </p:nvCxnSpPr>
        <p:spPr>
          <a:xfrm>
            <a:off x="5743650" y="2800294"/>
            <a:ext cx="742800" cy="0"/>
          </a:xfrm>
          <a:prstGeom prst="straightConnector1">
            <a:avLst/>
          </a:prstGeom>
          <a:noFill/>
          <a:ln w="50800" cap="flat" cmpd="sng">
            <a:solidFill>
              <a:srgbClr val="D8DAE5"/>
            </a:solidFill>
            <a:prstDash val="solid"/>
            <a:miter lim="800000"/>
            <a:headEnd type="none" w="sm" len="sm"/>
            <a:tailEnd type="none" w="sm" len="sm"/>
          </a:ln>
        </p:spPr>
      </p:cxnSp>
      <p:pic>
        <p:nvPicPr>
          <p:cNvPr id="684" name="Google Shape;684;g7e4ca5b0a6_5_36"/>
          <p:cNvPicPr preferRelativeResize="0"/>
          <p:nvPr/>
        </p:nvPicPr>
        <p:blipFill rotWithShape="1">
          <a:blip r:embed="rId4">
            <a:alphaModFix/>
          </a:blip>
          <a:srcRect/>
          <a:stretch/>
        </p:blipFill>
        <p:spPr>
          <a:xfrm>
            <a:off x="5161550" y="3209926"/>
            <a:ext cx="1907000" cy="1933500"/>
          </a:xfrm>
          <a:prstGeom prst="rect">
            <a:avLst/>
          </a:prstGeom>
          <a:noFill/>
          <a:ln>
            <a:noFill/>
          </a:ln>
        </p:spPr>
      </p:pic>
      <p:sp>
        <p:nvSpPr>
          <p:cNvPr id="685" name="Google Shape;685;g7e4ca5b0a6_5_36"/>
          <p:cNvSpPr/>
          <p:nvPr/>
        </p:nvSpPr>
        <p:spPr>
          <a:xfrm>
            <a:off x="3562500" y="5835551"/>
            <a:ext cx="5105100" cy="2325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Trebuchet MS"/>
              <a:ea typeface="Trebuchet MS"/>
              <a:cs typeface="Trebuchet MS"/>
              <a:sym typeface="Trebuchet MS"/>
            </a:endParaRPr>
          </a:p>
        </p:txBody>
      </p:sp>
      <p:sp>
        <p:nvSpPr>
          <p:cNvPr id="686" name="Google Shape;686;g7e4ca5b0a6_5_36"/>
          <p:cNvSpPr txBox="1"/>
          <p:nvPr/>
        </p:nvSpPr>
        <p:spPr>
          <a:xfrm rot="-5400000">
            <a:off x="1729172" y="4421026"/>
            <a:ext cx="3134700" cy="19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1100" b="0" i="0" u="none" strike="noStrike" cap="none">
                <a:solidFill>
                  <a:schemeClr val="lt1"/>
                </a:solidFill>
                <a:latin typeface="Trebuchet MS"/>
                <a:ea typeface="Trebuchet MS"/>
                <a:cs typeface="Trebuchet MS"/>
                <a:sym typeface="Trebuchet MS"/>
              </a:rPr>
              <a:t>SNOMED International: Delivering SNOMED CT</a:t>
            </a:r>
            <a:endParaRPr sz="1100" b="0" i="0" u="none" strike="noStrike" cap="none">
              <a:solidFill>
                <a:schemeClr val="lt1"/>
              </a:solidFill>
              <a:latin typeface="Trebuchet MS"/>
              <a:ea typeface="Trebuchet MS"/>
              <a:cs typeface="Trebuchet MS"/>
              <a:sym typeface="Trebuchet MS"/>
            </a:endParaRPr>
          </a:p>
        </p:txBody>
      </p:sp>
      <p:pic>
        <p:nvPicPr>
          <p:cNvPr id="687" name="Google Shape;687;g7e4ca5b0a6_5_36"/>
          <p:cNvPicPr preferRelativeResize="0"/>
          <p:nvPr/>
        </p:nvPicPr>
        <p:blipFill rotWithShape="1">
          <a:blip r:embed="rId5">
            <a:alphaModFix/>
          </a:blip>
          <a:srcRect/>
          <a:stretch/>
        </p:blipFill>
        <p:spPr>
          <a:xfrm>
            <a:off x="3605820" y="6185409"/>
            <a:ext cx="5068818" cy="333217"/>
          </a:xfrm>
          <a:prstGeom prst="rect">
            <a:avLst/>
          </a:prstGeom>
          <a:noFill/>
          <a:ln>
            <a:noFill/>
          </a:ln>
        </p:spPr>
      </p:pic>
    </p:spTree>
    <p:extLst>
      <p:ext uri="{BB962C8B-B14F-4D97-AF65-F5344CB8AC3E}">
        <p14:creationId xmlns:p14="http://schemas.microsoft.com/office/powerpoint/2010/main" val="4953962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74" name="Google Shape;156;p4">
            <a:extLst>
              <a:ext uri="{FF2B5EF4-FFF2-40B4-BE49-F238E27FC236}">
                <a16:creationId xmlns:a16="http://schemas.microsoft.com/office/drawing/2014/main" id="{31A05DF4-237D-0149-AF52-88CAEE408BDB}"/>
              </a:ext>
            </a:extLst>
          </p:cNvPr>
          <p:cNvSpPr txBox="1"/>
          <p:nvPr/>
        </p:nvSpPr>
        <p:spPr>
          <a:xfrm>
            <a:off x="2313711" y="251075"/>
            <a:ext cx="8936175" cy="633986"/>
          </a:xfrm>
          <a:prstGeom prst="rect">
            <a:avLst/>
          </a:prstGeom>
          <a:noFill/>
          <a:ln>
            <a:noFill/>
          </a:ln>
        </p:spPr>
        <p:txBody>
          <a:bodyPr spcFirstLastPara="1" wrap="square" lIns="91425" tIns="45700" rIns="91425" bIns="45700" anchor="t" anchorCtr="0">
            <a:noAutofit/>
          </a:bodyPr>
          <a:lstStyle/>
          <a:p>
            <a:pPr marL="0" marR="0" lvl="0" indent="0" rtl="0">
              <a:lnSpc>
                <a:spcPct val="100000"/>
              </a:lnSpc>
              <a:spcBef>
                <a:spcPts val="0"/>
              </a:spcBef>
              <a:spcAft>
                <a:spcPts val="0"/>
              </a:spcAft>
              <a:buClr>
                <a:srgbClr val="000000"/>
              </a:buClr>
              <a:buSzPts val="3200"/>
              <a:buFont typeface="Arial"/>
              <a:buNone/>
            </a:pPr>
            <a:r>
              <a:rPr lang="en-AU" sz="3600" b="0" i="0" u="none" strike="noStrike" cap="none" dirty="0">
                <a:solidFill>
                  <a:srgbClr val="00B0F0"/>
                </a:solidFill>
                <a:latin typeface="Trebuchet MS"/>
                <a:ea typeface="Trebuchet MS"/>
                <a:cs typeface="Trebuchet MS"/>
                <a:sym typeface="Trebuchet MS"/>
              </a:rPr>
              <a:t>SNOMED National Drug Extension Model</a:t>
            </a:r>
          </a:p>
        </p:txBody>
      </p:sp>
      <p:sp>
        <p:nvSpPr>
          <p:cNvPr id="37" name="Rectangle 36">
            <a:extLst>
              <a:ext uri="{FF2B5EF4-FFF2-40B4-BE49-F238E27FC236}">
                <a16:creationId xmlns:a16="http://schemas.microsoft.com/office/drawing/2014/main" id="{96520587-8B4C-5842-8007-AA1E27DC7A4B}"/>
              </a:ext>
            </a:extLst>
          </p:cNvPr>
          <p:cNvSpPr/>
          <p:nvPr/>
        </p:nvSpPr>
        <p:spPr>
          <a:xfrm>
            <a:off x="2167604" y="2729955"/>
            <a:ext cx="1904347" cy="967590"/>
          </a:xfrm>
          <a:prstGeom prst="rect">
            <a:avLst/>
          </a:prstGeom>
          <a:solidFill>
            <a:schemeClr val="bg1">
              <a:lumMod val="95000"/>
            </a:schemeClr>
          </a:solidFill>
          <a:ln w="381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lumMod val="50000"/>
                  </a:schemeClr>
                </a:solidFill>
              </a:rPr>
              <a:t>Medicinal Product</a:t>
            </a:r>
          </a:p>
          <a:p>
            <a:pPr algn="ctr"/>
            <a:r>
              <a:rPr lang="en-US" b="1" dirty="0">
                <a:solidFill>
                  <a:schemeClr val="tx2">
                    <a:lumMod val="50000"/>
                  </a:schemeClr>
                </a:solidFill>
              </a:rPr>
              <a:t>(MP)</a:t>
            </a:r>
          </a:p>
        </p:txBody>
      </p:sp>
      <p:sp>
        <p:nvSpPr>
          <p:cNvPr id="38" name="Rectangle 37">
            <a:extLst>
              <a:ext uri="{FF2B5EF4-FFF2-40B4-BE49-F238E27FC236}">
                <a16:creationId xmlns:a16="http://schemas.microsoft.com/office/drawing/2014/main" id="{DA821E93-280B-994E-832F-FA148D635CCC}"/>
              </a:ext>
            </a:extLst>
          </p:cNvPr>
          <p:cNvSpPr/>
          <p:nvPr/>
        </p:nvSpPr>
        <p:spPr>
          <a:xfrm>
            <a:off x="2167604" y="4175820"/>
            <a:ext cx="1904348" cy="967590"/>
          </a:xfrm>
          <a:prstGeom prst="rect">
            <a:avLst/>
          </a:prstGeom>
          <a:solidFill>
            <a:schemeClr val="bg1">
              <a:lumMod val="95000"/>
            </a:schemeClr>
          </a:solidFill>
          <a:ln w="38100">
            <a:solidFill>
              <a:srgbClr val="EDE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Medicinal Product Form</a:t>
            </a:r>
          </a:p>
          <a:p>
            <a:pPr algn="ctr"/>
            <a:r>
              <a:rPr lang="en-US" b="1" dirty="0">
                <a:solidFill>
                  <a:schemeClr val="tx1"/>
                </a:solidFill>
              </a:rPr>
              <a:t>(MPF)</a:t>
            </a:r>
          </a:p>
        </p:txBody>
      </p:sp>
      <p:sp>
        <p:nvSpPr>
          <p:cNvPr id="39" name="Rectangle 38">
            <a:extLst>
              <a:ext uri="{FF2B5EF4-FFF2-40B4-BE49-F238E27FC236}">
                <a16:creationId xmlns:a16="http://schemas.microsoft.com/office/drawing/2014/main" id="{042F7544-96D5-6A43-A265-F03127DFEC2F}"/>
              </a:ext>
            </a:extLst>
          </p:cNvPr>
          <p:cNvSpPr/>
          <p:nvPr/>
        </p:nvSpPr>
        <p:spPr>
          <a:xfrm>
            <a:off x="4573942" y="4171338"/>
            <a:ext cx="1693120" cy="967590"/>
          </a:xfrm>
          <a:prstGeom prst="rect">
            <a:avLst/>
          </a:prstGeom>
          <a:solidFill>
            <a:schemeClr val="bg1">
              <a:lumMod val="95000"/>
            </a:schemeClr>
          </a:solidFill>
          <a:ln w="38100">
            <a:solidFill>
              <a:srgbClr val="EDE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Medicinal Product Form Only (MPF-O)</a:t>
            </a:r>
          </a:p>
        </p:txBody>
      </p:sp>
      <p:sp>
        <p:nvSpPr>
          <p:cNvPr id="42" name="Rectangle 41">
            <a:extLst>
              <a:ext uri="{FF2B5EF4-FFF2-40B4-BE49-F238E27FC236}">
                <a16:creationId xmlns:a16="http://schemas.microsoft.com/office/drawing/2014/main" id="{F8B0A40A-FCF5-CE4F-8805-84E8E9C7C47C}"/>
              </a:ext>
            </a:extLst>
          </p:cNvPr>
          <p:cNvSpPr/>
          <p:nvPr/>
        </p:nvSpPr>
        <p:spPr>
          <a:xfrm>
            <a:off x="6805628" y="4171338"/>
            <a:ext cx="1693120" cy="967590"/>
          </a:xfrm>
          <a:prstGeom prst="rect">
            <a:avLst/>
          </a:prstGeom>
          <a:solidFill>
            <a:schemeClr val="bg1">
              <a:lumMod val="95000"/>
            </a:schemeClr>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5">
                    <a:lumMod val="50000"/>
                  </a:schemeClr>
                </a:solidFill>
              </a:rPr>
              <a:t>Clinical Drug</a:t>
            </a:r>
          </a:p>
          <a:p>
            <a:pPr algn="ctr"/>
            <a:r>
              <a:rPr lang="en-US" b="1" dirty="0">
                <a:solidFill>
                  <a:schemeClr val="accent5">
                    <a:lumMod val="50000"/>
                  </a:schemeClr>
                </a:solidFill>
              </a:rPr>
              <a:t>(CD-OP)</a:t>
            </a:r>
          </a:p>
        </p:txBody>
      </p:sp>
      <p:sp>
        <p:nvSpPr>
          <p:cNvPr id="43" name="Rectangle 42">
            <a:extLst>
              <a:ext uri="{FF2B5EF4-FFF2-40B4-BE49-F238E27FC236}">
                <a16:creationId xmlns:a16="http://schemas.microsoft.com/office/drawing/2014/main" id="{4DA6E1E7-2997-A442-BFF5-55800E7A4EEF}"/>
              </a:ext>
            </a:extLst>
          </p:cNvPr>
          <p:cNvSpPr/>
          <p:nvPr/>
        </p:nvSpPr>
        <p:spPr>
          <a:xfrm>
            <a:off x="4573942" y="2725473"/>
            <a:ext cx="1693120" cy="967590"/>
          </a:xfrm>
          <a:prstGeom prst="rect">
            <a:avLst/>
          </a:prstGeom>
          <a:solidFill>
            <a:schemeClr val="bg1">
              <a:lumMod val="95000"/>
            </a:schemeClr>
          </a:solidFill>
          <a:ln w="381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lumMod val="50000"/>
                  </a:schemeClr>
                </a:solidFill>
              </a:rPr>
              <a:t>Medicinal Product Only (MP-O)</a:t>
            </a:r>
          </a:p>
        </p:txBody>
      </p:sp>
      <p:sp>
        <p:nvSpPr>
          <p:cNvPr id="44" name="Rectangle 43">
            <a:extLst>
              <a:ext uri="{FF2B5EF4-FFF2-40B4-BE49-F238E27FC236}">
                <a16:creationId xmlns:a16="http://schemas.microsoft.com/office/drawing/2014/main" id="{D21E44F6-55C9-0E40-957E-F2D4C3E385E6}"/>
              </a:ext>
            </a:extLst>
          </p:cNvPr>
          <p:cNvSpPr/>
          <p:nvPr/>
        </p:nvSpPr>
        <p:spPr>
          <a:xfrm>
            <a:off x="6805629" y="2729944"/>
            <a:ext cx="1693120" cy="967590"/>
          </a:xfrm>
          <a:prstGeom prst="rect">
            <a:avLst/>
          </a:prstGeom>
          <a:solidFill>
            <a:schemeClr val="tx2">
              <a:lumMod val="20000"/>
              <a:lumOff val="8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lumMod val="50000"/>
                  </a:schemeClr>
                </a:solidFill>
              </a:rPr>
              <a:t>Medicinal Product Precise Only (MP-OP)</a:t>
            </a:r>
          </a:p>
        </p:txBody>
      </p:sp>
      <p:cxnSp>
        <p:nvCxnSpPr>
          <p:cNvPr id="45" name="Straight Arrow Connector 44">
            <a:extLst>
              <a:ext uri="{FF2B5EF4-FFF2-40B4-BE49-F238E27FC236}">
                <a16:creationId xmlns:a16="http://schemas.microsoft.com/office/drawing/2014/main" id="{6CAE25A8-0748-AF4A-BCAE-A9141B7281C2}"/>
              </a:ext>
            </a:extLst>
          </p:cNvPr>
          <p:cNvCxnSpPr>
            <a:cxnSpLocks/>
            <a:stCxn id="38" idx="0"/>
            <a:endCxn id="37" idx="2"/>
          </p:cNvCxnSpPr>
          <p:nvPr/>
        </p:nvCxnSpPr>
        <p:spPr>
          <a:xfrm flipV="1">
            <a:off x="3119778" y="3697545"/>
            <a:ext cx="0" cy="478275"/>
          </a:xfrm>
          <a:prstGeom prst="straightConnector1">
            <a:avLst/>
          </a:prstGeom>
          <a:ln w="635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D3E321C1-F28A-1A40-894E-5717D3F8B732}"/>
              </a:ext>
            </a:extLst>
          </p:cNvPr>
          <p:cNvCxnSpPr>
            <a:cxnSpLocks/>
            <a:stCxn id="39" idx="0"/>
            <a:endCxn id="43" idx="2"/>
          </p:cNvCxnSpPr>
          <p:nvPr/>
        </p:nvCxnSpPr>
        <p:spPr>
          <a:xfrm flipV="1">
            <a:off x="5420502" y="3693063"/>
            <a:ext cx="0" cy="478275"/>
          </a:xfrm>
          <a:prstGeom prst="straightConnector1">
            <a:avLst/>
          </a:prstGeom>
          <a:ln w="635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24A9B162-9A5E-BF44-B1D1-8D89BEC9698E}"/>
              </a:ext>
            </a:extLst>
          </p:cNvPr>
          <p:cNvCxnSpPr>
            <a:cxnSpLocks/>
            <a:stCxn id="42" idx="1"/>
            <a:endCxn id="39" idx="3"/>
          </p:cNvCxnSpPr>
          <p:nvPr/>
        </p:nvCxnSpPr>
        <p:spPr>
          <a:xfrm flipH="1">
            <a:off x="6267062" y="4655133"/>
            <a:ext cx="538566" cy="0"/>
          </a:xfrm>
          <a:prstGeom prst="straightConnector1">
            <a:avLst/>
          </a:prstGeom>
          <a:ln w="635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52" name="Straight Arrow Connector 19">
            <a:extLst>
              <a:ext uri="{FF2B5EF4-FFF2-40B4-BE49-F238E27FC236}">
                <a16:creationId xmlns:a16="http://schemas.microsoft.com/office/drawing/2014/main" id="{9E06071F-B2DF-5449-BC92-0E3E19D692C2}"/>
              </a:ext>
            </a:extLst>
          </p:cNvPr>
          <p:cNvCxnSpPr>
            <a:cxnSpLocks/>
            <a:stCxn id="39" idx="1"/>
            <a:endCxn id="38" idx="3"/>
          </p:cNvCxnSpPr>
          <p:nvPr/>
        </p:nvCxnSpPr>
        <p:spPr>
          <a:xfrm rot="10800000" flipV="1">
            <a:off x="4071952" y="4655133"/>
            <a:ext cx="501990" cy="4482"/>
          </a:xfrm>
          <a:prstGeom prst="bentConnector3">
            <a:avLst>
              <a:gd name="adj1" fmla="val 50000"/>
            </a:avLst>
          </a:prstGeom>
          <a:ln w="635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53" name="Straight Arrow Connector 19">
            <a:extLst>
              <a:ext uri="{FF2B5EF4-FFF2-40B4-BE49-F238E27FC236}">
                <a16:creationId xmlns:a16="http://schemas.microsoft.com/office/drawing/2014/main" id="{35BBC961-6BB5-6D47-9A00-713BF5F41C2F}"/>
              </a:ext>
            </a:extLst>
          </p:cNvPr>
          <p:cNvCxnSpPr>
            <a:cxnSpLocks/>
            <a:stCxn id="44" idx="1"/>
            <a:endCxn id="43" idx="3"/>
          </p:cNvCxnSpPr>
          <p:nvPr/>
        </p:nvCxnSpPr>
        <p:spPr>
          <a:xfrm rot="10800000">
            <a:off x="6267063" y="3209269"/>
            <a:ext cx="538567" cy="4471"/>
          </a:xfrm>
          <a:prstGeom prst="bentConnector3">
            <a:avLst>
              <a:gd name="adj1" fmla="val 50000"/>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54" name="Straight Arrow Connector 19">
            <a:extLst>
              <a:ext uri="{FF2B5EF4-FFF2-40B4-BE49-F238E27FC236}">
                <a16:creationId xmlns:a16="http://schemas.microsoft.com/office/drawing/2014/main" id="{AFECF9DD-2AA6-0843-82AE-6D08C5BD8578}"/>
              </a:ext>
            </a:extLst>
          </p:cNvPr>
          <p:cNvCxnSpPr>
            <a:cxnSpLocks/>
            <a:stCxn id="43" idx="1"/>
            <a:endCxn id="37" idx="3"/>
          </p:cNvCxnSpPr>
          <p:nvPr/>
        </p:nvCxnSpPr>
        <p:spPr>
          <a:xfrm rot="10800000" flipV="1">
            <a:off x="4071952" y="3209268"/>
            <a:ext cx="501991" cy="4482"/>
          </a:xfrm>
          <a:prstGeom prst="bentConnector3">
            <a:avLst>
              <a:gd name="adj1" fmla="val 50000"/>
            </a:avLst>
          </a:prstGeom>
          <a:ln w="635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55" name="Straight Arrow Connector 19">
            <a:extLst>
              <a:ext uri="{FF2B5EF4-FFF2-40B4-BE49-F238E27FC236}">
                <a16:creationId xmlns:a16="http://schemas.microsoft.com/office/drawing/2014/main" id="{C431D176-3DC6-D442-AB8F-FF1513AD7B99}"/>
              </a:ext>
            </a:extLst>
          </p:cNvPr>
          <p:cNvCxnSpPr>
            <a:cxnSpLocks/>
            <a:stCxn id="42" idx="0"/>
            <a:endCxn id="44" idx="2"/>
          </p:cNvCxnSpPr>
          <p:nvPr/>
        </p:nvCxnSpPr>
        <p:spPr>
          <a:xfrm rot="5400000" flipH="1" flipV="1">
            <a:off x="7415286" y="3934436"/>
            <a:ext cx="473804" cy="1"/>
          </a:xfrm>
          <a:prstGeom prst="bentConnector3">
            <a:avLst>
              <a:gd name="adj1" fmla="val 50000"/>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9390A667-FF84-B240-92C8-3F63CE010D7F}"/>
              </a:ext>
            </a:extLst>
          </p:cNvPr>
          <p:cNvSpPr/>
          <p:nvPr/>
        </p:nvSpPr>
        <p:spPr>
          <a:xfrm>
            <a:off x="216820" y="408476"/>
            <a:ext cx="1672937" cy="633986"/>
          </a:xfrm>
          <a:prstGeom prst="rect">
            <a:avLst/>
          </a:prstGeom>
          <a:solidFill>
            <a:schemeClr val="bg1"/>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lumMod val="75000"/>
                  </a:schemeClr>
                </a:solidFill>
              </a:rPr>
              <a:t>Pharmaceutical / biologic product</a:t>
            </a:r>
          </a:p>
        </p:txBody>
      </p:sp>
      <p:sp>
        <p:nvSpPr>
          <p:cNvPr id="57" name="Rectangle 56">
            <a:extLst>
              <a:ext uri="{FF2B5EF4-FFF2-40B4-BE49-F238E27FC236}">
                <a16:creationId xmlns:a16="http://schemas.microsoft.com/office/drawing/2014/main" id="{25A23EC1-2DC1-6847-8893-C5EA4F7FEEE2}"/>
              </a:ext>
            </a:extLst>
          </p:cNvPr>
          <p:cNvSpPr/>
          <p:nvPr/>
        </p:nvSpPr>
        <p:spPr>
          <a:xfrm>
            <a:off x="216819" y="1332265"/>
            <a:ext cx="1672937" cy="493709"/>
          </a:xfrm>
          <a:prstGeom prst="rect">
            <a:avLst/>
          </a:prstGeom>
          <a:solidFill>
            <a:schemeClr val="bg1"/>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lumMod val="75000"/>
                  </a:schemeClr>
                </a:solidFill>
              </a:rPr>
              <a:t>Medicinal product</a:t>
            </a:r>
          </a:p>
        </p:txBody>
      </p:sp>
      <p:sp>
        <p:nvSpPr>
          <p:cNvPr id="58" name="Rectangle 57">
            <a:extLst>
              <a:ext uri="{FF2B5EF4-FFF2-40B4-BE49-F238E27FC236}">
                <a16:creationId xmlns:a16="http://schemas.microsoft.com/office/drawing/2014/main" id="{58A2FCAE-35F1-D54D-B3F6-330578BBA77B}"/>
              </a:ext>
            </a:extLst>
          </p:cNvPr>
          <p:cNvSpPr/>
          <p:nvPr/>
        </p:nvSpPr>
        <p:spPr>
          <a:xfrm>
            <a:off x="216819" y="2134685"/>
            <a:ext cx="1672937" cy="758335"/>
          </a:xfrm>
          <a:prstGeom prst="rect">
            <a:avLst/>
          </a:prstGeom>
          <a:solidFill>
            <a:schemeClr val="bg1"/>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ts val="1520"/>
              </a:lnSpc>
            </a:pPr>
            <a:r>
              <a:rPr lang="en-US" sz="1600" b="1" dirty="0">
                <a:solidFill>
                  <a:schemeClr val="bg1">
                    <a:lumMod val="75000"/>
                  </a:schemeClr>
                </a:solidFill>
              </a:rPr>
              <a:t>[[ Medicinal product </a:t>
            </a:r>
          </a:p>
          <a:p>
            <a:pPr algn="ctr">
              <a:lnSpc>
                <a:spcPts val="1520"/>
              </a:lnSpc>
            </a:pPr>
            <a:r>
              <a:rPr lang="en-US" sz="1600" b="1" dirty="0">
                <a:solidFill>
                  <a:schemeClr val="bg1">
                    <a:lumMod val="75000"/>
                  </a:schemeClr>
                </a:solidFill>
              </a:rPr>
              <a:t>category ]]</a:t>
            </a:r>
          </a:p>
        </p:txBody>
      </p:sp>
      <p:cxnSp>
        <p:nvCxnSpPr>
          <p:cNvPr id="59" name="Straight Arrow Connector 19">
            <a:extLst>
              <a:ext uri="{FF2B5EF4-FFF2-40B4-BE49-F238E27FC236}">
                <a16:creationId xmlns:a16="http://schemas.microsoft.com/office/drawing/2014/main" id="{6C8B3B19-C52C-E746-A52C-DB3BE1D39621}"/>
              </a:ext>
            </a:extLst>
          </p:cNvPr>
          <p:cNvCxnSpPr>
            <a:cxnSpLocks/>
            <a:stCxn id="37" idx="1"/>
            <a:endCxn id="58" idx="2"/>
          </p:cNvCxnSpPr>
          <p:nvPr/>
        </p:nvCxnSpPr>
        <p:spPr>
          <a:xfrm rot="10800000">
            <a:off x="1053288" y="2893020"/>
            <a:ext cx="1114316" cy="320730"/>
          </a:xfrm>
          <a:prstGeom prst="bentConnector2">
            <a:avLst/>
          </a:prstGeom>
          <a:ln w="508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3FC170CC-957D-6E43-BF7E-0C3AAE440F65}"/>
              </a:ext>
            </a:extLst>
          </p:cNvPr>
          <p:cNvCxnSpPr>
            <a:cxnSpLocks/>
            <a:stCxn id="58" idx="0"/>
            <a:endCxn id="57" idx="2"/>
          </p:cNvCxnSpPr>
          <p:nvPr/>
        </p:nvCxnSpPr>
        <p:spPr>
          <a:xfrm flipV="1">
            <a:off x="1053288" y="1825974"/>
            <a:ext cx="0" cy="308711"/>
          </a:xfrm>
          <a:prstGeom prst="straightConnector1">
            <a:avLst/>
          </a:prstGeom>
          <a:ln w="508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EC284236-97D3-7C41-8D0C-DB33B7E0D536}"/>
              </a:ext>
            </a:extLst>
          </p:cNvPr>
          <p:cNvCxnSpPr>
            <a:cxnSpLocks/>
            <a:stCxn id="57" idx="0"/>
            <a:endCxn id="56" idx="2"/>
          </p:cNvCxnSpPr>
          <p:nvPr/>
        </p:nvCxnSpPr>
        <p:spPr>
          <a:xfrm flipV="1">
            <a:off x="1053288" y="1042462"/>
            <a:ext cx="1" cy="289803"/>
          </a:xfrm>
          <a:prstGeom prst="straightConnector1">
            <a:avLst/>
          </a:prstGeom>
          <a:ln w="508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62" name="Straight Arrow Connector 19">
            <a:extLst>
              <a:ext uri="{FF2B5EF4-FFF2-40B4-BE49-F238E27FC236}">
                <a16:creationId xmlns:a16="http://schemas.microsoft.com/office/drawing/2014/main" id="{B08897D3-843E-8A47-AD38-6D7978CECDC8}"/>
              </a:ext>
            </a:extLst>
          </p:cNvPr>
          <p:cNvCxnSpPr>
            <a:cxnSpLocks/>
            <a:stCxn id="37" idx="0"/>
            <a:endCxn id="57" idx="3"/>
          </p:cNvCxnSpPr>
          <p:nvPr/>
        </p:nvCxnSpPr>
        <p:spPr>
          <a:xfrm rot="16200000" flipV="1">
            <a:off x="1929350" y="1539527"/>
            <a:ext cx="1150835" cy="1230022"/>
          </a:xfrm>
          <a:prstGeom prst="bentConnector2">
            <a:avLst/>
          </a:prstGeom>
          <a:ln w="508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64" name="Rectangle 63">
            <a:extLst>
              <a:ext uri="{FF2B5EF4-FFF2-40B4-BE49-F238E27FC236}">
                <a16:creationId xmlns:a16="http://schemas.microsoft.com/office/drawing/2014/main" id="{78492EC5-EE25-6B4B-A8F3-B99CADB27F83}"/>
              </a:ext>
            </a:extLst>
          </p:cNvPr>
          <p:cNvSpPr/>
          <p:nvPr/>
        </p:nvSpPr>
        <p:spPr>
          <a:xfrm>
            <a:off x="9019026" y="2724949"/>
            <a:ext cx="2139416" cy="967590"/>
          </a:xfrm>
          <a:prstGeom prst="rect">
            <a:avLst/>
          </a:prstGeom>
          <a:solidFill>
            <a:schemeClr val="tx2">
              <a:lumMod val="60000"/>
              <a:lumOff val="4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lumMod val="50000"/>
                  </a:schemeClr>
                </a:solidFill>
              </a:rPr>
              <a:t>Real Medicinal Product </a:t>
            </a:r>
          </a:p>
          <a:p>
            <a:pPr algn="ctr"/>
            <a:r>
              <a:rPr lang="en-US" b="1" dirty="0">
                <a:solidFill>
                  <a:schemeClr val="tx2">
                    <a:lumMod val="50000"/>
                  </a:schemeClr>
                </a:solidFill>
              </a:rPr>
              <a:t>(RMP-OP)</a:t>
            </a:r>
          </a:p>
        </p:txBody>
      </p:sp>
      <p:cxnSp>
        <p:nvCxnSpPr>
          <p:cNvPr id="65" name="Straight Arrow Connector 19">
            <a:extLst>
              <a:ext uri="{FF2B5EF4-FFF2-40B4-BE49-F238E27FC236}">
                <a16:creationId xmlns:a16="http://schemas.microsoft.com/office/drawing/2014/main" id="{0A09459D-DB46-3D42-B204-23E4149C72F7}"/>
              </a:ext>
            </a:extLst>
          </p:cNvPr>
          <p:cNvCxnSpPr>
            <a:cxnSpLocks/>
            <a:stCxn id="64" idx="1"/>
          </p:cNvCxnSpPr>
          <p:nvPr/>
        </p:nvCxnSpPr>
        <p:spPr>
          <a:xfrm rot="10800000">
            <a:off x="8480468" y="3204282"/>
            <a:ext cx="538559" cy="4463"/>
          </a:xfrm>
          <a:prstGeom prst="bentConnector3">
            <a:avLst>
              <a:gd name="adj1" fmla="val 50000"/>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68" name="Straight Arrow Connector 19">
            <a:extLst>
              <a:ext uri="{FF2B5EF4-FFF2-40B4-BE49-F238E27FC236}">
                <a16:creationId xmlns:a16="http://schemas.microsoft.com/office/drawing/2014/main" id="{898B2F25-8880-D24F-AEA5-ED8E5A8E9BD0}"/>
              </a:ext>
            </a:extLst>
          </p:cNvPr>
          <p:cNvCxnSpPr>
            <a:cxnSpLocks/>
          </p:cNvCxnSpPr>
          <p:nvPr/>
        </p:nvCxnSpPr>
        <p:spPr>
          <a:xfrm rot="10800000">
            <a:off x="8476816" y="4637213"/>
            <a:ext cx="538567" cy="4471"/>
          </a:xfrm>
          <a:prstGeom prst="bentConnector3">
            <a:avLst>
              <a:gd name="adj1" fmla="val 50000"/>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784989D9-54BB-524F-B114-A692765552AD}"/>
              </a:ext>
            </a:extLst>
          </p:cNvPr>
          <p:cNvSpPr/>
          <p:nvPr/>
        </p:nvSpPr>
        <p:spPr>
          <a:xfrm>
            <a:off x="8966101" y="4153719"/>
            <a:ext cx="2139416" cy="967590"/>
          </a:xfrm>
          <a:prstGeom prst="rect">
            <a:avLst/>
          </a:prstGeom>
          <a:solidFill>
            <a:srgbClr val="AFF28F"/>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5">
                    <a:lumMod val="50000"/>
                  </a:schemeClr>
                </a:solidFill>
              </a:rPr>
              <a:t>Real Clinical Drug</a:t>
            </a:r>
          </a:p>
          <a:p>
            <a:pPr algn="ctr"/>
            <a:r>
              <a:rPr lang="en-US" b="1" dirty="0">
                <a:solidFill>
                  <a:schemeClr val="accent5">
                    <a:lumMod val="50000"/>
                  </a:schemeClr>
                </a:solidFill>
              </a:rPr>
              <a:t>(RCD-OP)</a:t>
            </a:r>
          </a:p>
        </p:txBody>
      </p:sp>
      <p:sp>
        <p:nvSpPr>
          <p:cNvPr id="69" name="Rectangle 68">
            <a:extLst>
              <a:ext uri="{FF2B5EF4-FFF2-40B4-BE49-F238E27FC236}">
                <a16:creationId xmlns:a16="http://schemas.microsoft.com/office/drawing/2014/main" id="{9F965C71-6A3A-3E4E-8920-7FD81250B780}"/>
              </a:ext>
            </a:extLst>
          </p:cNvPr>
          <p:cNvSpPr/>
          <p:nvPr/>
        </p:nvSpPr>
        <p:spPr>
          <a:xfrm>
            <a:off x="8966101" y="5569969"/>
            <a:ext cx="2139416" cy="967590"/>
          </a:xfrm>
          <a:prstGeom prst="rect">
            <a:avLst/>
          </a:prstGeom>
          <a:solidFill>
            <a:schemeClr val="accent4"/>
          </a:solidFill>
          <a:ln w="5715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lumMod val="25000"/>
                  </a:schemeClr>
                </a:solidFill>
              </a:rPr>
              <a:t>Real Packaged Clinical Drug</a:t>
            </a:r>
          </a:p>
          <a:p>
            <a:pPr algn="ctr"/>
            <a:r>
              <a:rPr lang="en-US" b="1" dirty="0">
                <a:solidFill>
                  <a:schemeClr val="bg2">
                    <a:lumMod val="25000"/>
                  </a:schemeClr>
                </a:solidFill>
              </a:rPr>
              <a:t>(RPCD-OP)</a:t>
            </a:r>
          </a:p>
        </p:txBody>
      </p:sp>
      <p:cxnSp>
        <p:nvCxnSpPr>
          <p:cNvPr id="70" name="Straight Arrow Connector 19">
            <a:extLst>
              <a:ext uri="{FF2B5EF4-FFF2-40B4-BE49-F238E27FC236}">
                <a16:creationId xmlns:a16="http://schemas.microsoft.com/office/drawing/2014/main" id="{F589D9CD-8A15-2343-AC36-4884FF173686}"/>
              </a:ext>
            </a:extLst>
          </p:cNvPr>
          <p:cNvCxnSpPr>
            <a:cxnSpLocks/>
          </p:cNvCxnSpPr>
          <p:nvPr/>
        </p:nvCxnSpPr>
        <p:spPr>
          <a:xfrm rot="5400000" flipH="1" flipV="1">
            <a:off x="9604613" y="3887682"/>
            <a:ext cx="473804" cy="1"/>
          </a:xfrm>
          <a:prstGeom prst="bentConnector3">
            <a:avLst>
              <a:gd name="adj1" fmla="val 50000"/>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1819066C-0CCF-584F-9AE2-169D9799F762}"/>
              </a:ext>
            </a:extLst>
          </p:cNvPr>
          <p:cNvCxnSpPr>
            <a:cxnSpLocks/>
            <a:stCxn id="67" idx="2"/>
            <a:endCxn id="69" idx="0"/>
          </p:cNvCxnSpPr>
          <p:nvPr/>
        </p:nvCxnSpPr>
        <p:spPr>
          <a:xfrm>
            <a:off x="10035809" y="5121309"/>
            <a:ext cx="0" cy="448660"/>
          </a:xfrm>
          <a:prstGeom prst="straightConnector1">
            <a:avLst/>
          </a:prstGeom>
          <a:ln w="635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sp>
        <p:nvSpPr>
          <p:cNvPr id="74" name="Rectangle 73">
            <a:extLst>
              <a:ext uri="{FF2B5EF4-FFF2-40B4-BE49-F238E27FC236}">
                <a16:creationId xmlns:a16="http://schemas.microsoft.com/office/drawing/2014/main" id="{FB43770C-CCB4-BF46-BB87-1485A5E1D466}"/>
              </a:ext>
            </a:extLst>
          </p:cNvPr>
          <p:cNvSpPr/>
          <p:nvPr/>
        </p:nvSpPr>
        <p:spPr>
          <a:xfrm>
            <a:off x="6793290" y="5572616"/>
            <a:ext cx="1693120" cy="967590"/>
          </a:xfrm>
          <a:prstGeom prst="rect">
            <a:avLst/>
          </a:prstGeom>
          <a:solidFill>
            <a:schemeClr val="accent4">
              <a:lumMod val="40000"/>
              <a:lumOff val="60000"/>
            </a:schemeClr>
          </a:solidFill>
          <a:ln w="5715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2">
                    <a:lumMod val="25000"/>
                  </a:schemeClr>
                </a:solidFill>
              </a:rPr>
              <a:t>Packaged Clinical Drug</a:t>
            </a:r>
          </a:p>
          <a:p>
            <a:pPr algn="ctr"/>
            <a:r>
              <a:rPr lang="en-US" b="1" dirty="0">
                <a:solidFill>
                  <a:schemeClr val="bg2">
                    <a:lumMod val="25000"/>
                  </a:schemeClr>
                </a:solidFill>
              </a:rPr>
              <a:t>(PCD-OP)</a:t>
            </a:r>
          </a:p>
        </p:txBody>
      </p:sp>
      <p:cxnSp>
        <p:nvCxnSpPr>
          <p:cNvPr id="75" name="Straight Arrow Connector 74">
            <a:extLst>
              <a:ext uri="{FF2B5EF4-FFF2-40B4-BE49-F238E27FC236}">
                <a16:creationId xmlns:a16="http://schemas.microsoft.com/office/drawing/2014/main" id="{F0DD9F2F-3EF5-7141-B80C-05CF69674424}"/>
              </a:ext>
            </a:extLst>
          </p:cNvPr>
          <p:cNvCxnSpPr>
            <a:cxnSpLocks/>
          </p:cNvCxnSpPr>
          <p:nvPr/>
        </p:nvCxnSpPr>
        <p:spPr>
          <a:xfrm>
            <a:off x="7619663" y="5138928"/>
            <a:ext cx="0" cy="448660"/>
          </a:xfrm>
          <a:prstGeom prst="straightConnector1">
            <a:avLst/>
          </a:prstGeom>
          <a:ln w="63500">
            <a:solidFill>
              <a:srgbClr val="0070C0"/>
            </a:solidFill>
            <a:tailEnd type="diamond" w="lg" len="lg"/>
          </a:ln>
        </p:spPr>
        <p:style>
          <a:lnRef idx="1">
            <a:schemeClr val="accent1"/>
          </a:lnRef>
          <a:fillRef idx="0">
            <a:schemeClr val="accent1"/>
          </a:fillRef>
          <a:effectRef idx="0">
            <a:schemeClr val="accent1"/>
          </a:effectRef>
          <a:fontRef idx="minor">
            <a:schemeClr val="tx1"/>
          </a:fontRef>
        </p:style>
      </p:cxnSp>
      <p:cxnSp>
        <p:nvCxnSpPr>
          <p:cNvPr id="76" name="Straight Arrow Connector 19">
            <a:extLst>
              <a:ext uri="{FF2B5EF4-FFF2-40B4-BE49-F238E27FC236}">
                <a16:creationId xmlns:a16="http://schemas.microsoft.com/office/drawing/2014/main" id="{F4A30677-0ECB-5641-BF47-C2BD9ED2B6C8}"/>
              </a:ext>
            </a:extLst>
          </p:cNvPr>
          <p:cNvCxnSpPr>
            <a:cxnSpLocks/>
          </p:cNvCxnSpPr>
          <p:nvPr/>
        </p:nvCxnSpPr>
        <p:spPr>
          <a:xfrm rot="10800000">
            <a:off x="8461407" y="6070153"/>
            <a:ext cx="538567" cy="4471"/>
          </a:xfrm>
          <a:prstGeom prst="bentConnector3">
            <a:avLst>
              <a:gd name="adj1" fmla="val 50000"/>
            </a:avLst>
          </a:prstGeom>
          <a:ln w="6350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5231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64" grpId="0" animBg="1"/>
      <p:bldP spid="67" grpId="0" animBg="1"/>
      <p:bldP spid="69" grpId="0" animBg="1"/>
      <p:bldP spid="7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pic>
        <p:nvPicPr>
          <p:cNvPr id="276" name="Google Shape;276;p8"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11070000" cy="6851347"/>
          </a:xfrm>
          <a:prstGeom prst="rect">
            <a:avLst/>
          </a:prstGeom>
          <a:solidFill>
            <a:schemeClr val="lt2"/>
          </a:solidFill>
          <a:ln>
            <a:noFill/>
          </a:ln>
        </p:spPr>
      </p:pic>
      <p:sp>
        <p:nvSpPr>
          <p:cNvPr id="277" name="Google Shape;277;p8"/>
          <p:cNvSpPr/>
          <p:nvPr/>
        </p:nvSpPr>
        <p:spPr>
          <a:xfrm>
            <a:off x="1" y="0"/>
            <a:ext cx="11070000" cy="6858000"/>
          </a:xfrm>
          <a:prstGeom prst="rect">
            <a:avLst/>
          </a:prstGeom>
          <a:solidFill>
            <a:schemeClr val="dk2">
              <a:alpha val="71372"/>
            </a:schemeClr>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2775"/>
              <a:buFont typeface="Arial"/>
              <a:buNone/>
            </a:pPr>
            <a:endParaRPr sz="2775" b="0" i="0" u="none" strike="noStrike" cap="none">
              <a:solidFill>
                <a:schemeClr val="lt1"/>
              </a:solidFill>
              <a:latin typeface="Trebuchet MS"/>
              <a:ea typeface="Trebuchet MS"/>
              <a:cs typeface="Trebuchet MS"/>
              <a:sym typeface="Trebuchet MS"/>
            </a:endParaRPr>
          </a:p>
        </p:txBody>
      </p:sp>
      <p:sp>
        <p:nvSpPr>
          <p:cNvPr id="278" name="Google Shape;278;p8"/>
          <p:cNvSpPr txBox="1"/>
          <p:nvPr/>
        </p:nvSpPr>
        <p:spPr>
          <a:xfrm>
            <a:off x="1006997" y="2097049"/>
            <a:ext cx="9398643" cy="1694956"/>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5400"/>
              <a:buFont typeface="Arial"/>
              <a:buNone/>
            </a:pPr>
            <a:r>
              <a:rPr lang="en-US" sz="5400" b="1" i="0" u="none" strike="noStrike" cap="none" dirty="0">
                <a:solidFill>
                  <a:schemeClr val="lt1"/>
                </a:solidFill>
                <a:latin typeface="Trebuchet MS"/>
                <a:ea typeface="Trebuchet MS"/>
                <a:cs typeface="Trebuchet MS"/>
                <a:sym typeface="Trebuchet MS"/>
              </a:rPr>
              <a:t>Discussion</a:t>
            </a:r>
          </a:p>
          <a:p>
            <a:pPr marL="685800" marR="0" lvl="0" indent="-320675" algn="l" rtl="0">
              <a:lnSpc>
                <a:spcPct val="100000"/>
              </a:lnSpc>
              <a:spcBef>
                <a:spcPts val="0"/>
              </a:spcBef>
              <a:spcAft>
                <a:spcPts val="0"/>
              </a:spcAft>
              <a:buClr>
                <a:schemeClr val="bg1"/>
              </a:buClr>
              <a:buSzPct val="100000"/>
              <a:buFont typeface="Arial" panose="020B0604020202020204" pitchFamily="34" charset="0"/>
              <a:buChar char="•"/>
            </a:pPr>
            <a:r>
              <a:rPr lang="en-US" sz="4000" b="1" dirty="0">
                <a:solidFill>
                  <a:schemeClr val="lt1"/>
                </a:solidFill>
                <a:latin typeface="Trebuchet MS"/>
                <a:ea typeface="Trebuchet MS"/>
                <a:cs typeface="Trebuchet MS"/>
                <a:sym typeface="Trebuchet MS"/>
              </a:rPr>
              <a:t>National drug use cases</a:t>
            </a:r>
          </a:p>
          <a:p>
            <a:pPr marL="685800" marR="0" lvl="0" indent="-320675" algn="l" rtl="0">
              <a:lnSpc>
                <a:spcPct val="100000"/>
              </a:lnSpc>
              <a:spcBef>
                <a:spcPts val="0"/>
              </a:spcBef>
              <a:spcAft>
                <a:spcPts val="0"/>
              </a:spcAft>
              <a:buClr>
                <a:schemeClr val="bg1"/>
              </a:buClr>
              <a:buSzPct val="100000"/>
              <a:buFont typeface="Arial" panose="020B0604020202020204" pitchFamily="34" charset="0"/>
              <a:buChar char="•"/>
            </a:pPr>
            <a:r>
              <a:rPr lang="en-US" sz="4000" b="1" i="0" u="none" strike="noStrike" cap="none" dirty="0">
                <a:solidFill>
                  <a:schemeClr val="lt1"/>
                </a:solidFill>
                <a:latin typeface="Trebuchet MS"/>
                <a:ea typeface="Trebuchet MS"/>
                <a:cs typeface="Trebuchet MS"/>
                <a:sym typeface="Trebuchet MS"/>
              </a:rPr>
              <a:t>Issues raised so far</a:t>
            </a:r>
          </a:p>
          <a:p>
            <a:pPr marL="685800" marR="0" lvl="0" indent="-320675" algn="l" rtl="0">
              <a:lnSpc>
                <a:spcPct val="100000"/>
              </a:lnSpc>
              <a:spcBef>
                <a:spcPts val="0"/>
              </a:spcBef>
              <a:spcAft>
                <a:spcPts val="0"/>
              </a:spcAft>
              <a:buClr>
                <a:schemeClr val="bg1"/>
              </a:buClr>
              <a:buSzPct val="100000"/>
              <a:buFont typeface="Arial" panose="020B0604020202020204" pitchFamily="34" charset="0"/>
              <a:buChar char="•"/>
            </a:pPr>
            <a:r>
              <a:rPr lang="en-US" sz="4000" b="1" dirty="0">
                <a:solidFill>
                  <a:schemeClr val="lt1"/>
                </a:solidFill>
                <a:latin typeface="Trebuchet MS"/>
                <a:ea typeface="Trebuchet MS"/>
                <a:cs typeface="Trebuchet MS"/>
                <a:sym typeface="Trebuchet MS"/>
              </a:rPr>
              <a:t>Implementation Resources</a:t>
            </a:r>
            <a:endParaRPr lang="en-US" sz="4000" b="1" i="0" u="none" strike="noStrike" cap="none" dirty="0">
              <a:solidFill>
                <a:schemeClr val="lt1"/>
              </a:solidFill>
              <a:latin typeface="Trebuchet MS"/>
              <a:ea typeface="Trebuchet MS"/>
              <a:cs typeface="Trebuchet MS"/>
              <a:sym typeface="Trebuchet MS"/>
            </a:endParaRPr>
          </a:p>
          <a:p>
            <a:pPr marL="0" marR="0" lvl="0" indent="0" algn="l" rtl="0">
              <a:lnSpc>
                <a:spcPct val="100000"/>
              </a:lnSpc>
              <a:spcBef>
                <a:spcPts val="0"/>
              </a:spcBef>
              <a:spcAft>
                <a:spcPts val="0"/>
              </a:spcAft>
              <a:buClr>
                <a:srgbClr val="000000"/>
              </a:buClr>
              <a:buSzPts val="5400"/>
              <a:buFont typeface="Arial"/>
              <a:buNone/>
            </a:pPr>
            <a:endParaRPr sz="1400" b="0" i="0" u="none" strike="noStrike" cap="none" dirty="0">
              <a:solidFill>
                <a:srgbClr val="000000"/>
              </a:solidFill>
              <a:latin typeface="Trebuchet MS"/>
              <a:ea typeface="Trebuchet MS"/>
              <a:cs typeface="Trebuchet MS"/>
              <a:sym typeface="Trebuchet MS"/>
            </a:endParaRPr>
          </a:p>
        </p:txBody>
      </p:sp>
      <p:pic>
        <p:nvPicPr>
          <p:cNvPr id="280" name="Google Shape;280;p8"/>
          <p:cNvPicPr preferRelativeResize="0"/>
          <p:nvPr/>
        </p:nvPicPr>
        <p:blipFill rotWithShape="1">
          <a:blip r:embed="rId4">
            <a:alphaModFix/>
          </a:blip>
          <a:srcRect/>
          <a:stretch/>
        </p:blipFill>
        <p:spPr>
          <a:xfrm>
            <a:off x="914400" y="6259646"/>
            <a:ext cx="5068833" cy="333218"/>
          </a:xfrm>
          <a:prstGeom prst="rect">
            <a:avLst/>
          </a:prstGeom>
          <a:noFill/>
          <a:ln>
            <a:noFill/>
          </a:ln>
        </p:spPr>
      </p:pic>
    </p:spTree>
    <p:extLst>
      <p:ext uri="{BB962C8B-B14F-4D97-AF65-F5344CB8AC3E}">
        <p14:creationId xmlns:p14="http://schemas.microsoft.com/office/powerpoint/2010/main" val="2644292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5" name="Google Shape;155;p4"/>
          <p:cNvSpPr/>
          <p:nvPr/>
        </p:nvSpPr>
        <p:spPr>
          <a:xfrm>
            <a:off x="370391" y="1488836"/>
            <a:ext cx="6096777" cy="4930865"/>
          </a:xfrm>
          <a:prstGeom prst="rect">
            <a:avLst/>
          </a:prstGeom>
          <a:noFill/>
          <a:ln>
            <a:noFill/>
          </a:ln>
        </p:spPr>
        <p:txBody>
          <a:bodyPr spcFirstLastPara="1" wrap="square" lIns="91425" tIns="45700" rIns="91425" bIns="45700" anchor="t" anchorCtr="0">
            <a:noAutofit/>
          </a:bodyPr>
          <a:lstStyle/>
          <a:p>
            <a:pPr marL="139700" marR="0" lvl="0" algn="ctr" rtl="0">
              <a:spcBef>
                <a:spcPts val="0"/>
              </a:spcBef>
              <a:spcAft>
                <a:spcPts val="0"/>
              </a:spcAft>
              <a:buClr>
                <a:srgbClr val="00B0F0"/>
              </a:buClr>
              <a:buSzPct val="100000"/>
            </a:pPr>
            <a:r>
              <a:rPr lang="en-AU" b="1" i="0" u="none" strike="noStrike" cap="none" dirty="0">
                <a:solidFill>
                  <a:srgbClr val="3F3F3F"/>
                </a:solidFill>
                <a:latin typeface="Trebuchet MS"/>
                <a:ea typeface="Trebuchet MS"/>
                <a:cs typeface="Trebuchet MS"/>
                <a:sym typeface="Trebuchet MS"/>
              </a:rPr>
              <a:t>The different use cases for a MPD system require a different granularity and identifying characteristics. The interrelations between the layers and concepts support all users to ‘understand’ each other</a:t>
            </a:r>
          </a:p>
          <a:p>
            <a:pPr marL="596900" marR="0" lvl="0" indent="-457200" algn="l" rtl="0">
              <a:spcBef>
                <a:spcPts val="600"/>
              </a:spcBef>
              <a:spcAft>
                <a:spcPts val="0"/>
              </a:spcAft>
              <a:buClr>
                <a:srgbClr val="00B0F0"/>
              </a:buClr>
              <a:buSzPct val="100000"/>
              <a:buFont typeface="+mj-lt"/>
              <a:buAutoNum type="arabicPeriod"/>
            </a:pPr>
            <a:r>
              <a:rPr lang="en-AU" sz="2000" i="0" u="none" strike="noStrike" cap="none" dirty="0">
                <a:solidFill>
                  <a:srgbClr val="3F3F3F"/>
                </a:solidFill>
                <a:latin typeface="Trebuchet MS"/>
                <a:ea typeface="Trebuchet MS"/>
                <a:cs typeface="Trebuchet MS"/>
                <a:sym typeface="Trebuchet MS"/>
              </a:rPr>
              <a:t>Prescribing</a:t>
            </a:r>
          </a:p>
          <a:p>
            <a:pPr marL="596900" marR="0" lvl="0" indent="-457200" algn="l" rtl="0">
              <a:spcBef>
                <a:spcPts val="0"/>
              </a:spcBef>
              <a:spcAft>
                <a:spcPts val="0"/>
              </a:spcAft>
              <a:buClr>
                <a:srgbClr val="00B0F0"/>
              </a:buClr>
              <a:buSzPct val="100000"/>
              <a:buFont typeface="+mj-lt"/>
              <a:buAutoNum type="arabicPeriod"/>
            </a:pPr>
            <a:r>
              <a:rPr lang="en-AU" sz="2000" dirty="0">
                <a:solidFill>
                  <a:srgbClr val="3F3F3F"/>
                </a:solidFill>
                <a:latin typeface="Trebuchet MS"/>
                <a:ea typeface="Trebuchet MS"/>
                <a:cs typeface="Trebuchet MS"/>
                <a:sym typeface="Trebuchet MS"/>
              </a:rPr>
              <a:t>Dispensing</a:t>
            </a:r>
          </a:p>
          <a:p>
            <a:pPr marL="596900" marR="0" lvl="0" indent="-457200" algn="l" rtl="0">
              <a:spcBef>
                <a:spcPts val="0"/>
              </a:spcBef>
              <a:spcAft>
                <a:spcPts val="0"/>
              </a:spcAft>
              <a:buClr>
                <a:srgbClr val="00B0F0"/>
              </a:buClr>
              <a:buSzPct val="100000"/>
              <a:buFont typeface="+mj-lt"/>
              <a:buAutoNum type="arabicPeriod"/>
            </a:pPr>
            <a:r>
              <a:rPr lang="en-AU" sz="2000" i="0" u="none" strike="noStrike" cap="none" dirty="0">
                <a:solidFill>
                  <a:srgbClr val="3F3F3F"/>
                </a:solidFill>
                <a:latin typeface="Trebuchet MS"/>
                <a:ea typeface="Trebuchet MS"/>
                <a:cs typeface="Trebuchet MS"/>
                <a:sym typeface="Trebuchet MS"/>
              </a:rPr>
              <a:t>Administration</a:t>
            </a:r>
          </a:p>
          <a:p>
            <a:pPr marL="596900" marR="0" lvl="0" indent="-457200" algn="l" rtl="0">
              <a:spcBef>
                <a:spcPts val="0"/>
              </a:spcBef>
              <a:spcAft>
                <a:spcPts val="0"/>
              </a:spcAft>
              <a:buClr>
                <a:srgbClr val="00B0F0"/>
              </a:buClr>
              <a:buSzPct val="100000"/>
              <a:buFont typeface="+mj-lt"/>
              <a:buAutoNum type="arabicPeriod"/>
            </a:pPr>
            <a:r>
              <a:rPr lang="en-AU" sz="2000" dirty="0">
                <a:solidFill>
                  <a:srgbClr val="3F3F3F"/>
                </a:solidFill>
                <a:latin typeface="Trebuchet MS"/>
                <a:ea typeface="Trebuchet MS"/>
                <a:cs typeface="Trebuchet MS"/>
                <a:sym typeface="Trebuchet MS"/>
              </a:rPr>
              <a:t>Medication history</a:t>
            </a:r>
          </a:p>
          <a:p>
            <a:pPr marL="596900" marR="0" lvl="0" indent="-457200" algn="l" rtl="0">
              <a:spcBef>
                <a:spcPts val="0"/>
              </a:spcBef>
              <a:spcAft>
                <a:spcPts val="0"/>
              </a:spcAft>
              <a:buClr>
                <a:srgbClr val="00B0F0"/>
              </a:buClr>
              <a:buSzPct val="100000"/>
              <a:buFont typeface="+mj-lt"/>
              <a:buAutoNum type="arabicPeriod"/>
            </a:pPr>
            <a:r>
              <a:rPr lang="en-AU" sz="2000" i="0" u="none" strike="noStrike" cap="none" dirty="0">
                <a:solidFill>
                  <a:srgbClr val="3F3F3F"/>
                </a:solidFill>
                <a:latin typeface="Trebuchet MS"/>
                <a:ea typeface="Trebuchet MS"/>
                <a:cs typeface="Trebuchet MS"/>
                <a:sym typeface="Trebuchet MS"/>
              </a:rPr>
              <a:t>Patient medication lists</a:t>
            </a:r>
          </a:p>
          <a:p>
            <a:pPr marL="596900" marR="0" lvl="0" indent="-457200" algn="l" rtl="0">
              <a:spcBef>
                <a:spcPts val="0"/>
              </a:spcBef>
              <a:spcAft>
                <a:spcPts val="0"/>
              </a:spcAft>
              <a:buClr>
                <a:srgbClr val="00B0F0"/>
              </a:buClr>
              <a:buSzPct val="100000"/>
              <a:buFont typeface="+mj-lt"/>
              <a:buAutoNum type="arabicPeriod"/>
            </a:pPr>
            <a:r>
              <a:rPr lang="en-AU" sz="2000" dirty="0">
                <a:solidFill>
                  <a:srgbClr val="3F3F3F"/>
                </a:solidFill>
                <a:latin typeface="Trebuchet MS"/>
                <a:ea typeface="Trebuchet MS"/>
                <a:cs typeface="Trebuchet MS"/>
                <a:sym typeface="Trebuchet MS"/>
              </a:rPr>
              <a:t>Ordering and supply chain</a:t>
            </a:r>
          </a:p>
          <a:p>
            <a:pPr marL="596900" marR="0" lvl="0" indent="-457200" algn="l" rtl="0">
              <a:spcBef>
                <a:spcPts val="0"/>
              </a:spcBef>
              <a:spcAft>
                <a:spcPts val="0"/>
              </a:spcAft>
              <a:buClr>
                <a:srgbClr val="00B0F0"/>
              </a:buClr>
              <a:buSzPct val="100000"/>
              <a:buFont typeface="+mj-lt"/>
              <a:buAutoNum type="arabicPeriod"/>
            </a:pPr>
            <a:r>
              <a:rPr lang="en-AU" sz="2000" i="0" u="none" strike="noStrike" cap="none" dirty="0">
                <a:solidFill>
                  <a:srgbClr val="3F3F3F"/>
                </a:solidFill>
                <a:latin typeface="Trebuchet MS"/>
                <a:ea typeface="Trebuchet MS"/>
                <a:cs typeface="Trebuchet MS"/>
                <a:sym typeface="Trebuchet MS"/>
              </a:rPr>
              <a:t>Analytics / statistics </a:t>
            </a:r>
            <a:r>
              <a:rPr lang="en-AU" i="0" u="none" strike="noStrike" cap="none" dirty="0">
                <a:solidFill>
                  <a:srgbClr val="3F3F3F"/>
                </a:solidFill>
                <a:latin typeface="Trebuchet MS"/>
                <a:ea typeface="Trebuchet MS"/>
                <a:cs typeface="Trebuchet MS"/>
                <a:sym typeface="Trebuchet MS"/>
              </a:rPr>
              <a:t>(</a:t>
            </a:r>
            <a:r>
              <a:rPr lang="en-AU" i="0" u="none" strike="noStrike" cap="none" dirty="0" err="1">
                <a:solidFill>
                  <a:srgbClr val="3F3F3F"/>
                </a:solidFill>
                <a:latin typeface="Trebuchet MS"/>
                <a:ea typeface="Trebuchet MS"/>
                <a:cs typeface="Trebuchet MS"/>
                <a:sym typeface="Trebuchet MS"/>
              </a:rPr>
              <a:t>eg</a:t>
            </a:r>
            <a:r>
              <a:rPr lang="en-AU" i="0" u="none" strike="noStrike" cap="none" dirty="0">
                <a:solidFill>
                  <a:srgbClr val="3F3F3F"/>
                </a:solidFill>
                <a:latin typeface="Trebuchet MS"/>
                <a:ea typeface="Trebuchet MS"/>
                <a:cs typeface="Trebuchet MS"/>
                <a:sym typeface="Trebuchet MS"/>
              </a:rPr>
              <a:t> pharmacoepidemiology)</a:t>
            </a:r>
          </a:p>
          <a:p>
            <a:pPr marL="596900" marR="0" lvl="0" indent="-457200" algn="l" rtl="0">
              <a:spcBef>
                <a:spcPts val="0"/>
              </a:spcBef>
              <a:spcAft>
                <a:spcPts val="0"/>
              </a:spcAft>
              <a:buClr>
                <a:srgbClr val="00B0F0"/>
              </a:buClr>
              <a:buSzPct val="100000"/>
              <a:buFont typeface="+mj-lt"/>
              <a:buAutoNum type="arabicPeriod"/>
            </a:pPr>
            <a:r>
              <a:rPr lang="en-AU" sz="2000" dirty="0">
                <a:solidFill>
                  <a:srgbClr val="3F3F3F"/>
                </a:solidFill>
                <a:latin typeface="Trebuchet MS"/>
                <a:ea typeface="Trebuchet MS"/>
                <a:cs typeface="Trebuchet MS"/>
                <a:sym typeface="Trebuchet MS"/>
              </a:rPr>
              <a:t>Electronic data exchange</a:t>
            </a:r>
          </a:p>
          <a:p>
            <a:pPr marL="596900" marR="0" lvl="0" indent="-457200" algn="l" rtl="0">
              <a:spcBef>
                <a:spcPts val="0"/>
              </a:spcBef>
              <a:spcAft>
                <a:spcPts val="0"/>
              </a:spcAft>
              <a:buClr>
                <a:srgbClr val="00B0F0"/>
              </a:buClr>
              <a:buSzPct val="100000"/>
              <a:buFont typeface="+mj-lt"/>
              <a:buAutoNum type="arabicPeriod"/>
            </a:pPr>
            <a:r>
              <a:rPr lang="en-AU" sz="2000" i="0" u="none" strike="noStrike" cap="none" dirty="0">
                <a:solidFill>
                  <a:srgbClr val="3F3F3F"/>
                </a:solidFill>
                <a:latin typeface="Trebuchet MS"/>
                <a:ea typeface="Trebuchet MS"/>
                <a:cs typeface="Trebuchet MS"/>
                <a:sym typeface="Trebuchet MS"/>
              </a:rPr>
              <a:t>Reimbursement</a:t>
            </a:r>
            <a:r>
              <a:rPr lang="en-AU" sz="2000" dirty="0">
                <a:solidFill>
                  <a:srgbClr val="3F3F3F"/>
                </a:solidFill>
                <a:latin typeface="Trebuchet MS"/>
                <a:ea typeface="Trebuchet MS"/>
                <a:cs typeface="Trebuchet MS"/>
                <a:sym typeface="Trebuchet MS"/>
              </a:rPr>
              <a:t> (to support dispensing)</a:t>
            </a:r>
          </a:p>
          <a:p>
            <a:pPr marL="596900" marR="0" lvl="0" indent="-457200" algn="l" rtl="0">
              <a:spcBef>
                <a:spcPts val="0"/>
              </a:spcBef>
              <a:spcAft>
                <a:spcPts val="0"/>
              </a:spcAft>
              <a:buClr>
                <a:srgbClr val="00B0F0"/>
              </a:buClr>
              <a:buSzPct val="100000"/>
              <a:buFont typeface="+mj-lt"/>
              <a:buAutoNum type="arabicPeriod"/>
            </a:pPr>
            <a:r>
              <a:rPr lang="en-AU" sz="2000" i="0" u="none" strike="noStrike" cap="none" dirty="0">
                <a:solidFill>
                  <a:srgbClr val="3F3F3F"/>
                </a:solidFill>
                <a:latin typeface="Trebuchet MS"/>
                <a:ea typeface="Trebuchet MS"/>
                <a:cs typeface="Trebuchet MS"/>
                <a:sym typeface="Trebuchet MS"/>
              </a:rPr>
              <a:t>Clinical research</a:t>
            </a:r>
          </a:p>
          <a:p>
            <a:pPr marL="596900" marR="0" lvl="0" indent="-457200" algn="l" rtl="0">
              <a:spcBef>
                <a:spcPts val="0"/>
              </a:spcBef>
              <a:spcAft>
                <a:spcPts val="0"/>
              </a:spcAft>
              <a:buClr>
                <a:srgbClr val="00B0F0"/>
              </a:buClr>
              <a:buSzPct val="100000"/>
              <a:buFont typeface="+mj-lt"/>
              <a:buAutoNum type="arabicPeriod"/>
            </a:pPr>
            <a:r>
              <a:rPr lang="en-AU" sz="2000" dirty="0">
                <a:solidFill>
                  <a:srgbClr val="3F3F3F"/>
                </a:solidFill>
                <a:latin typeface="Trebuchet MS"/>
                <a:ea typeface="Trebuchet MS"/>
                <a:cs typeface="Trebuchet MS"/>
                <a:sym typeface="Trebuchet MS"/>
              </a:rPr>
              <a:t>Tracking and tracing for patient/public safety</a:t>
            </a:r>
          </a:p>
          <a:p>
            <a:pPr marL="596900" marR="0" lvl="0" indent="-457200" algn="l" rtl="0">
              <a:spcBef>
                <a:spcPts val="0"/>
              </a:spcBef>
              <a:spcAft>
                <a:spcPts val="0"/>
              </a:spcAft>
              <a:buClr>
                <a:srgbClr val="00B0F0"/>
              </a:buClr>
              <a:buSzPct val="100000"/>
              <a:buFont typeface="+mj-lt"/>
              <a:buAutoNum type="arabicPeriod"/>
            </a:pPr>
            <a:r>
              <a:rPr lang="en-AU" sz="2000" i="0" u="none" strike="noStrike" cap="none" dirty="0">
                <a:solidFill>
                  <a:srgbClr val="3F3F3F"/>
                </a:solidFill>
                <a:latin typeface="Trebuchet MS"/>
                <a:ea typeface="Trebuchet MS"/>
                <a:cs typeface="Trebuchet MS"/>
                <a:sym typeface="Trebuchet MS"/>
              </a:rPr>
              <a:t>Pharmacovigilance</a:t>
            </a:r>
          </a:p>
          <a:p>
            <a:pPr marL="596900" marR="0" lvl="0" indent="-457200" algn="l" rtl="0">
              <a:spcBef>
                <a:spcPts val="0"/>
              </a:spcBef>
              <a:spcAft>
                <a:spcPts val="0"/>
              </a:spcAft>
              <a:buClr>
                <a:srgbClr val="00B0F0"/>
              </a:buClr>
              <a:buSzPct val="100000"/>
              <a:buFont typeface="+mj-lt"/>
              <a:buAutoNum type="arabicPeriod"/>
            </a:pPr>
            <a:r>
              <a:rPr lang="en-AU" sz="2000" dirty="0">
                <a:solidFill>
                  <a:srgbClr val="3F3F3F"/>
                </a:solidFill>
                <a:latin typeface="Trebuchet MS"/>
                <a:ea typeface="Trebuchet MS"/>
                <a:cs typeface="Trebuchet MS"/>
                <a:sym typeface="Trebuchet MS"/>
              </a:rPr>
              <a:t>Linking to clinical decision support</a:t>
            </a:r>
            <a:endParaRPr lang="en-AU" sz="2000" i="0" u="none" strike="noStrike" cap="none" dirty="0">
              <a:solidFill>
                <a:srgbClr val="3F3F3F"/>
              </a:solidFill>
              <a:latin typeface="Trebuchet MS"/>
              <a:ea typeface="Trebuchet MS"/>
              <a:cs typeface="Trebuchet MS"/>
              <a:sym typeface="Trebuchet MS"/>
            </a:endParaRPr>
          </a:p>
        </p:txBody>
      </p:sp>
      <p:sp>
        <p:nvSpPr>
          <p:cNvPr id="156" name="Google Shape;156;p4"/>
          <p:cNvSpPr txBox="1"/>
          <p:nvPr/>
        </p:nvSpPr>
        <p:spPr>
          <a:xfrm>
            <a:off x="625033" y="254643"/>
            <a:ext cx="6007261" cy="1234193"/>
          </a:xfrm>
          <a:prstGeom prst="rect">
            <a:avLst/>
          </a:prstGeom>
          <a:noFill/>
          <a:ln>
            <a:noFill/>
          </a:ln>
        </p:spPr>
        <p:txBody>
          <a:bodyPr spcFirstLastPara="1" wrap="square" lIns="91425" tIns="45700" rIns="91425" bIns="45700" anchor="t" anchorCtr="0">
            <a:noAutofit/>
          </a:bodyPr>
          <a:lstStyle/>
          <a:p>
            <a:pPr marL="0" marR="0" lvl="0" indent="0" rtl="0">
              <a:lnSpc>
                <a:spcPct val="100000"/>
              </a:lnSpc>
              <a:spcBef>
                <a:spcPts val="0"/>
              </a:spcBef>
              <a:spcAft>
                <a:spcPts val="0"/>
              </a:spcAft>
              <a:buClr>
                <a:srgbClr val="000000"/>
              </a:buClr>
              <a:buSzPts val="3200"/>
              <a:buFont typeface="Arial"/>
              <a:buNone/>
            </a:pPr>
            <a:r>
              <a:rPr lang="en-AU" sz="3600" b="0" i="0" u="none" strike="noStrike" cap="none" dirty="0">
                <a:solidFill>
                  <a:srgbClr val="00B0F0"/>
                </a:solidFill>
                <a:latin typeface="Trebuchet MS"/>
                <a:ea typeface="Trebuchet MS"/>
                <a:cs typeface="Trebuchet MS"/>
                <a:sym typeface="Trebuchet MS"/>
              </a:rPr>
              <a:t>Medicinal Product Directory Use Cases</a:t>
            </a:r>
          </a:p>
        </p:txBody>
      </p:sp>
      <p:pic>
        <p:nvPicPr>
          <p:cNvPr id="4" name="Picture 3">
            <a:extLst>
              <a:ext uri="{FF2B5EF4-FFF2-40B4-BE49-F238E27FC236}">
                <a16:creationId xmlns:a16="http://schemas.microsoft.com/office/drawing/2014/main" id="{9CD81EE9-F6AB-B84D-B08D-1C278A901B9B}"/>
              </a:ext>
            </a:extLst>
          </p:cNvPr>
          <p:cNvPicPr>
            <a:picLocks noChangeAspect="1"/>
          </p:cNvPicPr>
          <p:nvPr/>
        </p:nvPicPr>
        <p:blipFill rotWithShape="1">
          <a:blip r:embed="rId3"/>
          <a:srcRect l="39192" t="-5654" b="5654"/>
          <a:stretch/>
        </p:blipFill>
        <p:spPr>
          <a:xfrm>
            <a:off x="6805274" y="-438300"/>
            <a:ext cx="5398086" cy="7296300"/>
          </a:xfrm>
          <a:prstGeom prst="rect">
            <a:avLst/>
          </a:prstGeom>
        </p:spPr>
      </p:pic>
      <p:grpSp>
        <p:nvGrpSpPr>
          <p:cNvPr id="157" name="Google Shape;157;p4"/>
          <p:cNvGrpSpPr/>
          <p:nvPr/>
        </p:nvGrpSpPr>
        <p:grpSpPr>
          <a:xfrm>
            <a:off x="5922792" y="6063977"/>
            <a:ext cx="871123" cy="835794"/>
            <a:chOff x="0" y="9626600"/>
            <a:chExt cx="1393797" cy="1337270"/>
          </a:xfrm>
        </p:grpSpPr>
        <p:sp>
          <p:nvSpPr>
            <p:cNvPr id="158" name="Google Shape;158;p4"/>
            <p:cNvSpPr/>
            <p:nvPr/>
          </p:nvSpPr>
          <p:spPr>
            <a:xfrm>
              <a:off x="0" y="9626600"/>
              <a:ext cx="1393797" cy="1337270"/>
            </a:xfrm>
            <a:prstGeom prst="rect">
              <a:avLst/>
            </a:prstGeom>
            <a:solidFill>
              <a:schemeClr val="accent4"/>
            </a:solidFill>
            <a:ln>
              <a:noFill/>
            </a:ln>
          </p:spPr>
          <p:txBody>
            <a:bodyPr spcFirstLastPara="1" wrap="square" lIns="57125" tIns="28550" rIns="57125" bIns="28550" anchor="ctr" anchorCtr="0">
              <a:noAutofit/>
            </a:bodyPr>
            <a:lstStyle/>
            <a:p>
              <a:pPr marL="0" marR="0" lvl="0" indent="0" algn="ctr" rtl="0">
                <a:lnSpc>
                  <a:spcPct val="100000"/>
                </a:lnSpc>
                <a:spcBef>
                  <a:spcPts val="0"/>
                </a:spcBef>
                <a:spcAft>
                  <a:spcPts val="0"/>
                </a:spcAft>
                <a:buClr>
                  <a:srgbClr val="000000"/>
                </a:buClr>
                <a:buSzPts val="1798"/>
                <a:buFont typeface="Arial"/>
                <a:buNone/>
              </a:pPr>
              <a:endParaRPr sz="1798" b="0" i="0" u="none" strike="noStrike" cap="none">
                <a:solidFill>
                  <a:schemeClr val="lt1"/>
                </a:solidFill>
                <a:latin typeface="Trebuchet MS"/>
                <a:ea typeface="Trebuchet MS"/>
                <a:cs typeface="Trebuchet MS"/>
                <a:sym typeface="Trebuchet MS"/>
              </a:endParaRPr>
            </a:p>
          </p:txBody>
        </p:sp>
        <p:cxnSp>
          <p:nvCxnSpPr>
            <p:cNvPr id="159" name="Google Shape;159;p4"/>
            <p:cNvCxnSpPr/>
            <p:nvPr/>
          </p:nvCxnSpPr>
          <p:spPr>
            <a:xfrm>
              <a:off x="522795" y="10295235"/>
              <a:ext cx="348206" cy="0"/>
            </a:xfrm>
            <a:prstGeom prst="straightConnector1">
              <a:avLst/>
            </a:prstGeom>
            <a:noFill/>
            <a:ln w="38100" cap="flat" cmpd="sng">
              <a:solidFill>
                <a:schemeClr val="lt1"/>
              </a:solidFill>
              <a:prstDash val="solid"/>
              <a:miter lim="800000"/>
              <a:headEnd type="none" w="sm" len="sm"/>
              <a:tailEnd type="triangle" w="med" len="med"/>
            </a:ln>
          </p:spPr>
        </p:cxnSp>
      </p:grpSp>
      <p:sp>
        <p:nvSpPr>
          <p:cNvPr id="160" name="Google Shape;160;p4"/>
          <p:cNvSpPr/>
          <p:nvPr/>
        </p:nvSpPr>
        <p:spPr>
          <a:xfrm>
            <a:off x="6793914" y="6063978"/>
            <a:ext cx="4245823" cy="835793"/>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80000" tIns="90000" rIns="180000" bIns="90000" anchor="t" anchorCtr="0">
            <a:noAutofit/>
          </a:bodyPr>
          <a:lstStyle/>
          <a:p>
            <a:pPr marL="0" marR="0" lvl="0" indent="0" algn="l" rtl="0">
              <a:lnSpc>
                <a:spcPct val="150000"/>
              </a:lnSpc>
              <a:spcBef>
                <a:spcPts val="0"/>
              </a:spcBef>
              <a:spcAft>
                <a:spcPts val="0"/>
              </a:spcAft>
              <a:buClr>
                <a:srgbClr val="000000"/>
              </a:buClr>
              <a:buSzPts val="1200"/>
              <a:buFont typeface="Arial"/>
              <a:buNone/>
            </a:pPr>
            <a:r>
              <a:rPr lang="en-US" sz="2400" b="1" i="0" u="none" strike="noStrike" cap="none" dirty="0">
                <a:solidFill>
                  <a:schemeClr val="dk2"/>
                </a:solidFill>
                <a:latin typeface="Trebuchet MS"/>
                <a:ea typeface="Trebuchet MS"/>
                <a:cs typeface="Trebuchet MS"/>
                <a:sym typeface="Trebuchet MS"/>
              </a:rPr>
              <a:t>Based on ISO TS19256</a:t>
            </a:r>
            <a:endParaRPr sz="2800" b="1"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1498297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7"/>
          <p:cNvPicPr preferRelativeResize="0"/>
          <p:nvPr/>
        </p:nvPicPr>
        <p:blipFill rotWithShape="1">
          <a:blip r:embed="rId3">
            <a:alphaModFix/>
          </a:blip>
          <a:srcRect l="302" t="17432" r="-302" b="42420"/>
          <a:stretch/>
        </p:blipFill>
        <p:spPr>
          <a:xfrm>
            <a:off x="455362" y="206464"/>
            <a:ext cx="10609513" cy="2341519"/>
          </a:xfrm>
          <a:prstGeom prst="rect">
            <a:avLst/>
          </a:prstGeom>
          <a:noFill/>
          <a:ln>
            <a:noFill/>
          </a:ln>
        </p:spPr>
      </p:pic>
      <p:sp>
        <p:nvSpPr>
          <p:cNvPr id="237" name="Google Shape;237;p7"/>
          <p:cNvSpPr/>
          <p:nvPr/>
        </p:nvSpPr>
        <p:spPr>
          <a:xfrm>
            <a:off x="455363" y="208263"/>
            <a:ext cx="10590926" cy="2341519"/>
          </a:xfrm>
          <a:prstGeom prst="rect">
            <a:avLst/>
          </a:prstGeom>
          <a:solidFill>
            <a:schemeClr val="dk2">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245" name="Google Shape;245;p7"/>
          <p:cNvSpPr/>
          <p:nvPr/>
        </p:nvSpPr>
        <p:spPr>
          <a:xfrm>
            <a:off x="1548654" y="3243123"/>
            <a:ext cx="8894776" cy="2130192"/>
          </a:xfrm>
          <a:prstGeom prst="rect">
            <a:avLst/>
          </a:prstGeom>
          <a:noFill/>
          <a:ln>
            <a:noFill/>
          </a:ln>
        </p:spPr>
        <p:txBody>
          <a:bodyPr spcFirstLastPara="1" wrap="square" lIns="0" tIns="45700" rIns="0" bIns="45700" anchor="t" anchorCtr="0">
            <a:noAutofit/>
          </a:bodyPr>
          <a:lstStyle/>
          <a:p>
            <a:pPr marL="457200" marR="0" lvl="0" indent="-457200" algn="l" rtl="0">
              <a:lnSpc>
                <a:spcPct val="150000"/>
              </a:lnSpc>
              <a:spcBef>
                <a:spcPts val="0"/>
              </a:spcBef>
              <a:spcAft>
                <a:spcPts val="0"/>
              </a:spcAft>
              <a:buClr>
                <a:srgbClr val="00B0F0"/>
              </a:buClr>
              <a:buSzPct val="100000"/>
              <a:buFont typeface="+mj-lt"/>
              <a:buAutoNum type="arabicPeriod"/>
            </a:pPr>
            <a:r>
              <a:rPr lang="en-US" sz="2800" dirty="0">
                <a:solidFill>
                  <a:srgbClr val="3F3F3F"/>
                </a:solidFill>
                <a:latin typeface="Trebuchet MS"/>
                <a:ea typeface="Trebuchet MS"/>
                <a:cs typeface="Trebuchet MS"/>
                <a:sym typeface="Trebuchet MS"/>
              </a:rPr>
              <a:t>Jerry O’Sullivan – Irish Pharmacy Union</a:t>
            </a:r>
          </a:p>
          <a:p>
            <a:pPr marL="457200" marR="0" lvl="0" indent="-457200" algn="l" rtl="0">
              <a:lnSpc>
                <a:spcPct val="150000"/>
              </a:lnSpc>
              <a:spcBef>
                <a:spcPts val="0"/>
              </a:spcBef>
              <a:spcAft>
                <a:spcPts val="0"/>
              </a:spcAft>
              <a:buClr>
                <a:srgbClr val="00B0F0"/>
              </a:buClr>
              <a:buSzPct val="100000"/>
              <a:buFont typeface="+mj-lt"/>
              <a:buAutoNum type="arabicPeriod"/>
            </a:pPr>
            <a:r>
              <a:rPr lang="en-US" sz="2800" b="0" i="0" u="none" strike="noStrike" cap="none" dirty="0">
                <a:solidFill>
                  <a:srgbClr val="3F3F3F"/>
                </a:solidFill>
                <a:latin typeface="Trebuchet MS"/>
                <a:ea typeface="Trebuchet MS"/>
                <a:cs typeface="Trebuchet MS"/>
                <a:sym typeface="Trebuchet MS"/>
              </a:rPr>
              <a:t>Achyut Patil – </a:t>
            </a:r>
            <a:r>
              <a:rPr lang="en-US" sz="2800" b="0" i="0" u="none" strike="noStrike" cap="none" dirty="0" err="1">
                <a:solidFill>
                  <a:srgbClr val="3F3F3F"/>
                </a:solidFill>
                <a:latin typeface="Trebuchet MS"/>
                <a:ea typeface="Trebuchet MS"/>
                <a:cs typeface="Trebuchet MS"/>
                <a:sym typeface="Trebuchet MS"/>
              </a:rPr>
              <a:t>NRCes</a:t>
            </a:r>
            <a:r>
              <a:rPr lang="en-US" sz="2800" b="0" i="0" u="none" strike="noStrike" cap="none" dirty="0">
                <a:solidFill>
                  <a:srgbClr val="3F3F3F"/>
                </a:solidFill>
                <a:latin typeface="Trebuchet MS"/>
                <a:ea typeface="Trebuchet MS"/>
                <a:cs typeface="Trebuchet MS"/>
                <a:sym typeface="Trebuchet MS"/>
              </a:rPr>
              <a:t> India</a:t>
            </a:r>
          </a:p>
          <a:p>
            <a:pPr marL="457200" marR="0" lvl="0" indent="-457200" algn="l" rtl="0">
              <a:lnSpc>
                <a:spcPct val="150000"/>
              </a:lnSpc>
              <a:spcBef>
                <a:spcPts val="0"/>
              </a:spcBef>
              <a:spcAft>
                <a:spcPts val="0"/>
              </a:spcAft>
              <a:buClr>
                <a:srgbClr val="00B0F0"/>
              </a:buClr>
              <a:buSzPct val="100000"/>
              <a:buFont typeface="+mj-lt"/>
              <a:buAutoNum type="arabicPeriod"/>
            </a:pPr>
            <a:r>
              <a:rPr lang="en-US" sz="2800" dirty="0">
                <a:solidFill>
                  <a:srgbClr val="3F3F3F"/>
                </a:solidFill>
                <a:latin typeface="Trebuchet MS"/>
                <a:ea typeface="Trebuchet MS"/>
                <a:cs typeface="Trebuchet MS"/>
                <a:sym typeface="Trebuchet MS"/>
              </a:rPr>
              <a:t>Martha </a:t>
            </a:r>
            <a:r>
              <a:rPr lang="en-US" sz="2800" dirty="0" err="1">
                <a:solidFill>
                  <a:srgbClr val="3F3F3F"/>
                </a:solidFill>
                <a:latin typeface="Trebuchet MS"/>
                <a:ea typeface="Trebuchet MS"/>
                <a:cs typeface="Trebuchet MS"/>
                <a:sym typeface="Trebuchet MS"/>
              </a:rPr>
              <a:t>Hynne</a:t>
            </a:r>
            <a:r>
              <a:rPr lang="en-US" sz="2800" dirty="0">
                <a:solidFill>
                  <a:srgbClr val="3F3F3F"/>
                </a:solidFill>
                <a:latin typeface="Trebuchet MS"/>
                <a:ea typeface="Trebuchet MS"/>
                <a:cs typeface="Trebuchet MS"/>
                <a:sym typeface="Trebuchet MS"/>
              </a:rPr>
              <a:t> – Norwegian Directorate of E-Health</a:t>
            </a:r>
            <a:endParaRPr lang="en-US" sz="2800" b="0" i="0" u="none" strike="noStrike" cap="none" dirty="0">
              <a:solidFill>
                <a:srgbClr val="3F3F3F"/>
              </a:solidFill>
              <a:latin typeface="Trebuchet MS"/>
              <a:ea typeface="Trebuchet MS"/>
              <a:cs typeface="Trebuchet MS"/>
              <a:sym typeface="Trebuchet MS"/>
            </a:endParaRPr>
          </a:p>
        </p:txBody>
      </p:sp>
      <p:sp>
        <p:nvSpPr>
          <p:cNvPr id="246" name="Google Shape;246;p7"/>
          <p:cNvSpPr txBox="1"/>
          <p:nvPr/>
        </p:nvSpPr>
        <p:spPr>
          <a:xfrm>
            <a:off x="752480" y="592413"/>
            <a:ext cx="7233557" cy="15696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en-US" sz="3200" b="1" i="0" u="none" strike="noStrike" cap="none" dirty="0">
                <a:solidFill>
                  <a:schemeClr val="lt1"/>
                </a:solidFill>
                <a:latin typeface="Trebuchet MS"/>
                <a:ea typeface="Trebuchet MS"/>
                <a:cs typeface="Trebuchet MS"/>
                <a:sym typeface="Trebuchet MS"/>
              </a:rPr>
              <a:t>“This is what we’re doing and these are the challenges and questions we have” presentations</a:t>
            </a:r>
            <a:endParaRPr sz="600" b="0" i="0" u="none" strike="noStrike" cap="none" dirty="0">
              <a:solidFill>
                <a:srgbClr val="000000"/>
              </a:solidFill>
              <a:latin typeface="Trebuchet MS"/>
              <a:ea typeface="Trebuchet MS"/>
              <a:cs typeface="Trebuchet MS"/>
              <a:sym typeface="Trebuchet MS"/>
            </a:endParaRPr>
          </a:p>
        </p:txBody>
      </p:sp>
      <p:pic>
        <p:nvPicPr>
          <p:cNvPr id="247" name="Google Shape;247;p7" descr="/Users/kathycoyle/Data/SNOMED/2212 PPT Template/images/SNOMED CT rev.png"/>
          <p:cNvPicPr preferRelativeResize="0"/>
          <p:nvPr/>
        </p:nvPicPr>
        <p:blipFill rotWithShape="1">
          <a:blip r:embed="rId4">
            <a:alphaModFix/>
          </a:blip>
          <a:srcRect/>
          <a:stretch/>
        </p:blipFill>
        <p:spPr>
          <a:xfrm>
            <a:off x="8448351" y="1558262"/>
            <a:ext cx="2310988" cy="679301"/>
          </a:xfrm>
          <a:prstGeom prst="rect">
            <a:avLst/>
          </a:prstGeom>
          <a:noFill/>
          <a:ln>
            <a:noFill/>
          </a:ln>
        </p:spPr>
      </p:pic>
      <p:pic>
        <p:nvPicPr>
          <p:cNvPr id="248" name="Google Shape;248;p7"/>
          <p:cNvPicPr preferRelativeResize="0"/>
          <p:nvPr/>
        </p:nvPicPr>
        <p:blipFill rotWithShape="1">
          <a:blip r:embed="rId5">
            <a:alphaModFix/>
          </a:blip>
          <a:srcRect/>
          <a:stretch/>
        </p:blipFill>
        <p:spPr>
          <a:xfrm>
            <a:off x="5996042" y="6404701"/>
            <a:ext cx="5068833" cy="333217"/>
          </a:xfrm>
          <a:prstGeom prst="rect">
            <a:avLst/>
          </a:prstGeom>
          <a:noFill/>
          <a:ln>
            <a:noFill/>
          </a:ln>
        </p:spPr>
      </p:pic>
    </p:spTree>
    <p:extLst>
      <p:ext uri="{BB962C8B-B14F-4D97-AF65-F5344CB8AC3E}">
        <p14:creationId xmlns:p14="http://schemas.microsoft.com/office/powerpoint/2010/main" val="14234158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6" name="Picture 5">
            <a:extLst>
              <a:ext uri="{FF2B5EF4-FFF2-40B4-BE49-F238E27FC236}">
                <a16:creationId xmlns:a16="http://schemas.microsoft.com/office/drawing/2014/main" id="{02614376-C218-1748-BC14-CC4A09DD04C6}"/>
              </a:ext>
            </a:extLst>
          </p:cNvPr>
          <p:cNvPicPr>
            <a:picLocks noChangeAspect="1"/>
          </p:cNvPicPr>
          <p:nvPr/>
        </p:nvPicPr>
        <p:blipFill>
          <a:blip r:embed="rId3"/>
          <a:stretch>
            <a:fillRect/>
          </a:stretch>
        </p:blipFill>
        <p:spPr>
          <a:xfrm>
            <a:off x="6793914" y="0"/>
            <a:ext cx="5398086" cy="6899771"/>
          </a:xfrm>
          <a:prstGeom prst="rect">
            <a:avLst/>
          </a:prstGeom>
        </p:spPr>
      </p:pic>
      <p:sp>
        <p:nvSpPr>
          <p:cNvPr id="156" name="Google Shape;156;p4"/>
          <p:cNvSpPr txBox="1"/>
          <p:nvPr/>
        </p:nvSpPr>
        <p:spPr>
          <a:xfrm>
            <a:off x="625033" y="254644"/>
            <a:ext cx="6007261" cy="648182"/>
          </a:xfrm>
          <a:prstGeom prst="rect">
            <a:avLst/>
          </a:prstGeom>
          <a:noFill/>
          <a:ln>
            <a:noFill/>
          </a:ln>
        </p:spPr>
        <p:txBody>
          <a:bodyPr spcFirstLastPara="1" wrap="square" lIns="91425" tIns="45700" rIns="91425" bIns="45700" anchor="t" anchorCtr="0">
            <a:noAutofit/>
          </a:bodyPr>
          <a:lstStyle/>
          <a:p>
            <a:pPr marL="0" marR="0" lvl="0" indent="0" rtl="0">
              <a:lnSpc>
                <a:spcPct val="100000"/>
              </a:lnSpc>
              <a:spcBef>
                <a:spcPts val="0"/>
              </a:spcBef>
              <a:spcAft>
                <a:spcPts val="0"/>
              </a:spcAft>
              <a:buClr>
                <a:srgbClr val="000000"/>
              </a:buClr>
              <a:buSzPts val="3200"/>
              <a:buFont typeface="Arial"/>
              <a:buNone/>
            </a:pPr>
            <a:r>
              <a:rPr lang="en-AU" sz="3600" b="0" i="0" u="none" strike="noStrike" cap="none" dirty="0">
                <a:solidFill>
                  <a:srgbClr val="00B0F0"/>
                </a:solidFill>
                <a:latin typeface="Trebuchet MS"/>
                <a:ea typeface="Trebuchet MS"/>
                <a:cs typeface="Trebuchet MS"/>
                <a:sym typeface="Trebuchet MS"/>
              </a:rPr>
              <a:t>DEUSG Issues Register</a:t>
            </a:r>
          </a:p>
        </p:txBody>
      </p:sp>
      <p:sp>
        <p:nvSpPr>
          <p:cNvPr id="13" name="Google Shape;245;p7">
            <a:extLst>
              <a:ext uri="{FF2B5EF4-FFF2-40B4-BE49-F238E27FC236}">
                <a16:creationId xmlns:a16="http://schemas.microsoft.com/office/drawing/2014/main" id="{BB4B8B62-6638-F44D-B46C-804430F47921}"/>
              </a:ext>
            </a:extLst>
          </p:cNvPr>
          <p:cNvSpPr/>
          <p:nvPr/>
        </p:nvSpPr>
        <p:spPr>
          <a:xfrm>
            <a:off x="731519" y="902826"/>
            <a:ext cx="9485549" cy="5436121"/>
          </a:xfrm>
          <a:prstGeom prst="rect">
            <a:avLst/>
          </a:prstGeom>
          <a:noFill/>
          <a:ln>
            <a:noFill/>
          </a:ln>
        </p:spPr>
        <p:txBody>
          <a:bodyPr spcFirstLastPara="1" wrap="square" lIns="0" tIns="45700" rIns="0" bIns="45700" anchor="t" anchorCtr="0">
            <a:noAutofit/>
          </a:bodyPr>
          <a:lstStyle/>
          <a:p>
            <a:pPr marL="457200" marR="0" lvl="0" indent="-457200" algn="l" rtl="0">
              <a:spcBef>
                <a:spcPts val="600"/>
              </a:spcBef>
              <a:spcAft>
                <a:spcPts val="0"/>
              </a:spcAft>
              <a:buClr>
                <a:srgbClr val="00B0F0"/>
              </a:buClr>
              <a:buSzPct val="100000"/>
              <a:buFont typeface="+mj-lt"/>
              <a:buAutoNum type="arabicPeriod"/>
            </a:pPr>
            <a:r>
              <a:rPr lang="en-US" sz="2000" b="0" i="0" u="none" strike="noStrike" cap="none" dirty="0">
                <a:solidFill>
                  <a:srgbClr val="3F3F3F"/>
                </a:solidFill>
                <a:latin typeface="Trebuchet MS"/>
                <a:ea typeface="Trebuchet MS"/>
                <a:cs typeface="Trebuchet MS"/>
                <a:sym typeface="Trebuchet MS"/>
              </a:rPr>
              <a:t>Access to documentation</a:t>
            </a:r>
          </a:p>
          <a:p>
            <a:pPr marL="457200" marR="0" lvl="0" indent="-457200" algn="l" rtl="0">
              <a:spcBef>
                <a:spcPts val="600"/>
              </a:spcBef>
              <a:spcAft>
                <a:spcPts val="0"/>
              </a:spcAft>
              <a:buClr>
                <a:srgbClr val="00B0F0"/>
              </a:buClr>
              <a:buSzPct val="100000"/>
              <a:buFont typeface="+mj-lt"/>
              <a:buAutoNum type="arabicPeriod"/>
            </a:pPr>
            <a:r>
              <a:rPr lang="en-US" sz="2000" dirty="0">
                <a:solidFill>
                  <a:srgbClr val="3F3F3F"/>
                </a:solidFill>
                <a:latin typeface="Trebuchet MS"/>
                <a:ea typeface="Trebuchet MS"/>
                <a:cs typeface="Trebuchet MS"/>
                <a:sym typeface="Trebuchet MS"/>
              </a:rPr>
              <a:t>Drugs not found in international release</a:t>
            </a:r>
          </a:p>
          <a:p>
            <a:pPr marL="914400" lvl="1" indent="-457200">
              <a:spcBef>
                <a:spcPts val="600"/>
              </a:spcBef>
              <a:buClr>
                <a:srgbClr val="00B0F0"/>
              </a:buClr>
              <a:buSzPct val="100000"/>
              <a:buFont typeface="+mj-lt"/>
              <a:buAutoNum type="alphaLcPeriod"/>
            </a:pPr>
            <a:r>
              <a:rPr lang="en-US" sz="2000" b="0" i="0" u="none" strike="noStrike" cap="none" dirty="0">
                <a:solidFill>
                  <a:srgbClr val="3F3F3F"/>
                </a:solidFill>
                <a:latin typeface="Trebuchet MS"/>
                <a:ea typeface="Trebuchet MS"/>
                <a:cs typeface="Trebuchet MS"/>
                <a:sym typeface="Trebuchet MS"/>
              </a:rPr>
              <a:t>Hydration or no hydration</a:t>
            </a:r>
          </a:p>
          <a:p>
            <a:pPr marL="914400" lvl="1" indent="-457200">
              <a:spcBef>
                <a:spcPts val="600"/>
              </a:spcBef>
              <a:buClr>
                <a:srgbClr val="00B0F0"/>
              </a:buClr>
              <a:buSzPct val="100000"/>
              <a:buFont typeface="+mj-lt"/>
              <a:buAutoNum type="alphaLcPeriod"/>
            </a:pPr>
            <a:r>
              <a:rPr lang="en-US" sz="2000" b="0" i="0" u="none" strike="noStrike" cap="none" dirty="0">
                <a:solidFill>
                  <a:srgbClr val="3F3F3F"/>
                </a:solidFill>
                <a:latin typeface="Trebuchet MS"/>
                <a:ea typeface="Trebuchet MS"/>
                <a:cs typeface="Trebuchet MS"/>
                <a:sym typeface="Trebuchet MS"/>
              </a:rPr>
              <a:t>Rate and frequency of additions</a:t>
            </a:r>
          </a:p>
          <a:p>
            <a:pPr marL="914400" lvl="1" indent="-457200">
              <a:spcBef>
                <a:spcPts val="600"/>
              </a:spcBef>
              <a:buClr>
                <a:srgbClr val="00B0F0"/>
              </a:buClr>
              <a:buSzPct val="100000"/>
              <a:buFont typeface="+mj-lt"/>
              <a:buAutoNum type="alphaLcPeriod"/>
            </a:pPr>
            <a:r>
              <a:rPr lang="en-US" sz="2000" b="0" i="0" u="none" strike="noStrike" cap="none" dirty="0">
                <a:solidFill>
                  <a:srgbClr val="3F3F3F"/>
                </a:solidFill>
                <a:latin typeface="Trebuchet MS"/>
                <a:ea typeface="Trebuchet MS"/>
                <a:cs typeface="Trebuchet MS"/>
                <a:sym typeface="Trebuchet MS"/>
              </a:rPr>
              <a:t>Duplication (extension + core)</a:t>
            </a:r>
          </a:p>
          <a:p>
            <a:pPr marL="457200" marR="0" lvl="0" indent="-457200" algn="l" rtl="0">
              <a:spcBef>
                <a:spcPts val="600"/>
              </a:spcBef>
              <a:spcAft>
                <a:spcPts val="0"/>
              </a:spcAft>
              <a:buClr>
                <a:srgbClr val="00B0F0"/>
              </a:buClr>
              <a:buSzPct val="100000"/>
              <a:buFont typeface="+mj-lt"/>
              <a:buAutoNum type="arabicPeriod"/>
            </a:pPr>
            <a:r>
              <a:rPr lang="en-US" sz="2000" dirty="0">
                <a:solidFill>
                  <a:srgbClr val="3F3F3F"/>
                </a:solidFill>
                <a:latin typeface="Trebuchet MS"/>
                <a:ea typeface="Trebuchet MS"/>
                <a:cs typeface="Trebuchet MS"/>
                <a:sym typeface="Trebuchet MS"/>
              </a:rPr>
              <a:t>Dose form mismatches</a:t>
            </a:r>
          </a:p>
          <a:p>
            <a:pPr marL="457200" lvl="0" indent="-457200">
              <a:spcBef>
                <a:spcPts val="600"/>
              </a:spcBef>
              <a:buClr>
                <a:srgbClr val="00B0F0"/>
              </a:buClr>
              <a:buSzPct val="100000"/>
              <a:buFont typeface="+mj-lt"/>
              <a:buAutoNum type="arabicPeriod" startAt="4"/>
            </a:pPr>
            <a:r>
              <a:rPr lang="en-US" sz="2000" dirty="0">
                <a:solidFill>
                  <a:srgbClr val="3F3F3F"/>
                </a:solidFill>
                <a:latin typeface="Trebuchet MS"/>
                <a:ea typeface="Trebuchet MS"/>
                <a:cs typeface="Trebuchet MS"/>
                <a:sym typeface="Trebuchet MS"/>
              </a:rPr>
              <a:t>BOSS / precise ingredient mismatch</a:t>
            </a:r>
          </a:p>
          <a:p>
            <a:pPr marL="914400" lvl="1" indent="-457200">
              <a:spcBef>
                <a:spcPts val="600"/>
              </a:spcBef>
              <a:buClr>
                <a:srgbClr val="00B0F0"/>
              </a:buClr>
              <a:buSzPct val="100000"/>
              <a:buFont typeface="+mj-lt"/>
              <a:buAutoNum type="alphaLcPeriod"/>
            </a:pPr>
            <a:r>
              <a:rPr lang="en-US" sz="2000" dirty="0">
                <a:solidFill>
                  <a:srgbClr val="3F3F3F"/>
                </a:solidFill>
                <a:latin typeface="Trebuchet MS"/>
                <a:ea typeface="Trebuchet MS"/>
                <a:cs typeface="Trebuchet MS"/>
                <a:sym typeface="Trebuchet MS"/>
              </a:rPr>
              <a:t>Confirm against actual products</a:t>
            </a:r>
          </a:p>
          <a:p>
            <a:pPr marL="914400" lvl="1" indent="-457200">
              <a:spcBef>
                <a:spcPts val="600"/>
              </a:spcBef>
              <a:buClr>
                <a:srgbClr val="00B0F0"/>
              </a:buClr>
              <a:buSzPct val="100000"/>
              <a:buFont typeface="+mj-lt"/>
              <a:buAutoNum type="alphaLcPeriod"/>
            </a:pPr>
            <a:r>
              <a:rPr lang="en-US" sz="2000" dirty="0">
                <a:solidFill>
                  <a:srgbClr val="3F3F3F"/>
                </a:solidFill>
                <a:latin typeface="Trebuchet MS"/>
                <a:ea typeface="Trebuchet MS"/>
                <a:cs typeface="Trebuchet MS"/>
                <a:sym typeface="Trebuchet MS"/>
              </a:rPr>
              <a:t>Different BOSS or PAI used</a:t>
            </a:r>
          </a:p>
          <a:p>
            <a:pPr marL="457200" lvl="0" indent="-457200">
              <a:spcBef>
                <a:spcPts val="600"/>
              </a:spcBef>
              <a:buClr>
                <a:srgbClr val="00B0F0"/>
              </a:buClr>
              <a:buSzPct val="100000"/>
              <a:buFont typeface="+mj-lt"/>
              <a:buAutoNum type="arabicPeriod" startAt="4"/>
            </a:pPr>
            <a:r>
              <a:rPr lang="en-US" sz="2000" dirty="0">
                <a:solidFill>
                  <a:srgbClr val="3F3F3F"/>
                </a:solidFill>
                <a:latin typeface="Trebuchet MS"/>
                <a:ea typeface="Trebuchet MS"/>
                <a:cs typeface="Trebuchet MS"/>
                <a:sym typeface="Trebuchet MS"/>
              </a:rPr>
              <a:t>Consistency of strength rounding</a:t>
            </a:r>
          </a:p>
          <a:p>
            <a:pPr marL="457200" lvl="0" indent="-457200">
              <a:spcBef>
                <a:spcPts val="600"/>
              </a:spcBef>
              <a:buClr>
                <a:srgbClr val="00B0F0"/>
              </a:buClr>
              <a:buSzPct val="100000"/>
              <a:buFont typeface="+mj-lt"/>
              <a:buAutoNum type="arabicPeriod" startAt="4"/>
            </a:pPr>
            <a:r>
              <a:rPr lang="en-US" sz="2000" dirty="0">
                <a:solidFill>
                  <a:srgbClr val="3F3F3F"/>
                </a:solidFill>
                <a:latin typeface="Trebuchet MS"/>
                <a:ea typeface="Trebuchet MS"/>
                <a:cs typeface="Trebuchet MS"/>
                <a:sym typeface="Trebuchet MS"/>
              </a:rPr>
              <a:t>Presentation strengths for clinical use</a:t>
            </a:r>
          </a:p>
          <a:p>
            <a:pPr marL="457200" lvl="0" indent="-457200">
              <a:spcBef>
                <a:spcPts val="600"/>
              </a:spcBef>
              <a:buClr>
                <a:srgbClr val="00B0F0"/>
              </a:buClr>
              <a:buSzPct val="100000"/>
              <a:buFont typeface="+mj-lt"/>
              <a:buAutoNum type="arabicPeriod" startAt="4"/>
            </a:pPr>
            <a:r>
              <a:rPr lang="en-US" sz="2000" dirty="0">
                <a:solidFill>
                  <a:srgbClr val="3F3F3F"/>
                </a:solidFill>
                <a:latin typeface="Trebuchet MS"/>
                <a:ea typeface="Trebuchet MS"/>
                <a:cs typeface="Trebuchet MS"/>
                <a:sym typeface="Trebuchet MS"/>
              </a:rPr>
              <a:t>Strength UoM conventions</a:t>
            </a:r>
          </a:p>
          <a:p>
            <a:pPr marL="457200" lvl="0" indent="-457200">
              <a:spcBef>
                <a:spcPts val="600"/>
              </a:spcBef>
              <a:buClr>
                <a:srgbClr val="00B0F0"/>
              </a:buClr>
              <a:buSzPct val="100000"/>
              <a:buFont typeface="+mj-lt"/>
              <a:buAutoNum type="arabicPeriod" startAt="4"/>
            </a:pPr>
            <a:r>
              <a:rPr lang="en-US" sz="2000" dirty="0">
                <a:solidFill>
                  <a:srgbClr val="3F3F3F"/>
                </a:solidFill>
                <a:latin typeface="Trebuchet MS"/>
                <a:ea typeface="Trebuchet MS"/>
                <a:cs typeface="Trebuchet MS"/>
                <a:sym typeface="Trebuchet MS"/>
              </a:rPr>
              <a:t>Stability of model</a:t>
            </a:r>
          </a:p>
          <a:p>
            <a:pPr marL="457200" lvl="0" indent="-457200">
              <a:spcBef>
                <a:spcPts val="600"/>
              </a:spcBef>
              <a:buClr>
                <a:srgbClr val="00B0F0"/>
              </a:buClr>
              <a:buSzPct val="100000"/>
              <a:buFont typeface="+mj-lt"/>
              <a:buAutoNum type="arabicPeriod" startAt="4"/>
            </a:pPr>
            <a:r>
              <a:rPr lang="en-US" sz="2000" dirty="0">
                <a:solidFill>
                  <a:srgbClr val="3F3F3F"/>
                </a:solidFill>
                <a:latin typeface="Trebuchet MS"/>
                <a:ea typeface="Trebuchet MS"/>
                <a:cs typeface="Trebuchet MS"/>
                <a:sym typeface="Trebuchet MS"/>
              </a:rPr>
              <a:t>Relationship to IDMP</a:t>
            </a:r>
          </a:p>
        </p:txBody>
      </p:sp>
    </p:spTree>
    <p:extLst>
      <p:ext uri="{BB962C8B-B14F-4D97-AF65-F5344CB8AC3E}">
        <p14:creationId xmlns:p14="http://schemas.microsoft.com/office/powerpoint/2010/main" val="41319724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p7"/>
          <p:cNvPicPr preferRelativeResize="0"/>
          <p:nvPr/>
        </p:nvPicPr>
        <p:blipFill rotWithShape="1">
          <a:blip r:embed="rId3">
            <a:alphaModFix/>
          </a:blip>
          <a:srcRect l="302" t="17432" r="-302" b="42420"/>
          <a:stretch/>
        </p:blipFill>
        <p:spPr>
          <a:xfrm>
            <a:off x="473948" y="193227"/>
            <a:ext cx="10609513" cy="2341519"/>
          </a:xfrm>
          <a:prstGeom prst="rect">
            <a:avLst/>
          </a:prstGeom>
          <a:noFill/>
          <a:ln>
            <a:noFill/>
          </a:ln>
        </p:spPr>
      </p:pic>
      <p:sp>
        <p:nvSpPr>
          <p:cNvPr id="237" name="Google Shape;237;p7"/>
          <p:cNvSpPr/>
          <p:nvPr/>
        </p:nvSpPr>
        <p:spPr>
          <a:xfrm>
            <a:off x="473949" y="195026"/>
            <a:ext cx="10590926" cy="2341519"/>
          </a:xfrm>
          <a:prstGeom prst="rect">
            <a:avLst/>
          </a:prstGeom>
          <a:solidFill>
            <a:schemeClr val="dk2">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244" name="Google Shape;244;p7"/>
          <p:cNvSpPr txBox="1"/>
          <p:nvPr/>
        </p:nvSpPr>
        <p:spPr>
          <a:xfrm>
            <a:off x="685101" y="1751503"/>
            <a:ext cx="10098300" cy="852994"/>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endParaRPr sz="1400" b="0" i="0" u="none" strike="noStrike" cap="none" dirty="0">
              <a:solidFill>
                <a:schemeClr val="bg1">
                  <a:lumMod val="65000"/>
                </a:schemeClr>
              </a:solidFill>
              <a:latin typeface="Trebuchet MS"/>
              <a:ea typeface="Trebuchet MS"/>
              <a:cs typeface="Trebuchet MS"/>
              <a:sym typeface="Trebuchet MS"/>
            </a:endParaRPr>
          </a:p>
        </p:txBody>
      </p:sp>
      <p:sp>
        <p:nvSpPr>
          <p:cNvPr id="246" name="Google Shape;246;p7"/>
          <p:cNvSpPr txBox="1"/>
          <p:nvPr/>
        </p:nvSpPr>
        <p:spPr>
          <a:xfrm>
            <a:off x="776542" y="856175"/>
            <a:ext cx="10218011" cy="101562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en-US" sz="6000" b="1" i="0" u="none" strike="noStrike" cap="none" dirty="0">
                <a:solidFill>
                  <a:schemeClr val="lt1"/>
                </a:solidFill>
                <a:latin typeface="Trebuchet MS"/>
                <a:ea typeface="Trebuchet MS"/>
                <a:cs typeface="Trebuchet MS"/>
                <a:sym typeface="Trebuchet MS"/>
              </a:rPr>
              <a:t>Access to Documentation</a:t>
            </a:r>
            <a:endParaRPr sz="1100" b="0" i="0" u="none" strike="noStrike" cap="none" dirty="0">
              <a:solidFill>
                <a:srgbClr val="000000"/>
              </a:solidFill>
              <a:latin typeface="Trebuchet MS"/>
              <a:ea typeface="Trebuchet MS"/>
              <a:cs typeface="Trebuchet MS"/>
              <a:sym typeface="Trebuchet MS"/>
            </a:endParaRPr>
          </a:p>
        </p:txBody>
      </p:sp>
      <p:pic>
        <p:nvPicPr>
          <p:cNvPr id="248" name="Google Shape;248;p7"/>
          <p:cNvPicPr preferRelativeResize="0"/>
          <p:nvPr/>
        </p:nvPicPr>
        <p:blipFill rotWithShape="1">
          <a:blip r:embed="rId4">
            <a:alphaModFix/>
          </a:blip>
          <a:srcRect/>
          <a:stretch/>
        </p:blipFill>
        <p:spPr>
          <a:xfrm>
            <a:off x="5996042" y="6404701"/>
            <a:ext cx="5068833" cy="333217"/>
          </a:xfrm>
          <a:prstGeom prst="rect">
            <a:avLst/>
          </a:prstGeom>
          <a:noFill/>
          <a:ln>
            <a:noFill/>
          </a:ln>
        </p:spPr>
      </p:pic>
      <p:sp>
        <p:nvSpPr>
          <p:cNvPr id="11" name="Google Shape;245;p7">
            <a:extLst>
              <a:ext uri="{FF2B5EF4-FFF2-40B4-BE49-F238E27FC236}">
                <a16:creationId xmlns:a16="http://schemas.microsoft.com/office/drawing/2014/main" id="{C0AC5F7F-6DAA-284C-87D8-4C63079715FA}"/>
              </a:ext>
            </a:extLst>
          </p:cNvPr>
          <p:cNvSpPr/>
          <p:nvPr/>
        </p:nvSpPr>
        <p:spPr>
          <a:xfrm>
            <a:off x="473947" y="3026127"/>
            <a:ext cx="10590925" cy="2975698"/>
          </a:xfrm>
          <a:prstGeom prst="rect">
            <a:avLst/>
          </a:prstGeom>
          <a:noFill/>
          <a:ln>
            <a:noFill/>
          </a:ln>
        </p:spPr>
        <p:txBody>
          <a:bodyPr spcFirstLastPara="1" wrap="square" lIns="0" tIns="45700" rIns="0" bIns="45700" anchor="t" anchorCtr="0">
            <a:noAutofit/>
          </a:bodyPr>
          <a:lstStyle/>
          <a:p>
            <a:pPr marR="0" lvl="0" algn="l" rtl="0">
              <a:spcBef>
                <a:spcPts val="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Challenge:</a:t>
            </a:r>
            <a:r>
              <a:rPr lang="en-US" sz="2800" b="0" i="0" u="none" strike="noStrike" cap="none" dirty="0">
                <a:solidFill>
                  <a:schemeClr val="bg1">
                    <a:lumMod val="50000"/>
                  </a:schemeClr>
                </a:solidFill>
                <a:latin typeface="Trebuchet MS"/>
                <a:ea typeface="Trebuchet MS"/>
                <a:cs typeface="Trebuchet MS"/>
                <a:sym typeface="Trebuchet MS"/>
              </a:rPr>
              <a:t> </a:t>
            </a:r>
            <a:r>
              <a:rPr lang="en-US" sz="2400" b="0" i="0" u="none" strike="noStrike" cap="none" dirty="0">
                <a:solidFill>
                  <a:schemeClr val="bg1">
                    <a:lumMod val="50000"/>
                  </a:schemeClr>
                </a:solidFill>
                <a:latin typeface="Trebuchet MS"/>
                <a:ea typeface="Trebuchet MS"/>
                <a:cs typeface="Trebuchet MS"/>
                <a:sym typeface="Trebuchet MS"/>
              </a:rPr>
              <a:t>Documentation is not easy to find or access without a password</a:t>
            </a:r>
            <a:endParaRPr lang="en-US" sz="2800" b="0" i="0" u="none" strike="noStrike" cap="none" dirty="0">
              <a:solidFill>
                <a:schemeClr val="bg1">
                  <a:lumMod val="50000"/>
                </a:schemeClr>
              </a:solidFill>
              <a:latin typeface="Trebuchet MS"/>
              <a:ea typeface="Trebuchet MS"/>
              <a:cs typeface="Trebuchet MS"/>
              <a:sym typeface="Trebuchet MS"/>
            </a:endParaRPr>
          </a:p>
          <a:p>
            <a:pPr marR="0" lvl="0" algn="l" rtl="0">
              <a:spcBef>
                <a:spcPts val="600"/>
              </a:spcBef>
              <a:spcAft>
                <a:spcPts val="0"/>
              </a:spcAft>
              <a:buClr>
                <a:srgbClr val="00B0F0"/>
              </a:buClr>
              <a:buSzPct val="100000"/>
            </a:pPr>
            <a:r>
              <a:rPr lang="en-US" sz="2800" b="0" i="0" u="none" strike="noStrike" cap="none" dirty="0">
                <a:solidFill>
                  <a:srgbClr val="00B0F0"/>
                </a:solidFill>
                <a:latin typeface="Trebuchet MS"/>
                <a:ea typeface="Trebuchet MS"/>
                <a:cs typeface="Trebuchet MS"/>
                <a:sym typeface="Trebuchet MS"/>
              </a:rPr>
              <a:t>Response: </a:t>
            </a:r>
            <a:r>
              <a:rPr lang="en-US" sz="2400" b="0" i="0" u="none" strike="noStrike" cap="none" dirty="0">
                <a:solidFill>
                  <a:schemeClr val="bg1">
                    <a:lumMod val="50000"/>
                  </a:schemeClr>
                </a:solidFill>
                <a:latin typeface="Trebuchet MS"/>
                <a:ea typeface="Trebuchet MS"/>
                <a:cs typeface="Trebuchet MS"/>
                <a:sym typeface="Trebuchet MS"/>
              </a:rPr>
              <a:t>The drug models and editorial guidance are currently undergoing some work to relocate them alongside the SCT editorial guide, so that they will be openly accessible (without a password). This work is expected to be complete before the January 31</a:t>
            </a:r>
            <a:r>
              <a:rPr lang="en-US" sz="2400" b="0" i="0" u="none" strike="noStrike" cap="none" baseline="30000" dirty="0">
                <a:solidFill>
                  <a:schemeClr val="bg1">
                    <a:lumMod val="50000"/>
                  </a:schemeClr>
                </a:solidFill>
                <a:latin typeface="Trebuchet MS"/>
                <a:ea typeface="Trebuchet MS"/>
                <a:cs typeface="Trebuchet MS"/>
                <a:sym typeface="Trebuchet MS"/>
              </a:rPr>
              <a:t>st</a:t>
            </a:r>
            <a:r>
              <a:rPr lang="en-US" sz="2400" b="0" i="0" u="none" strike="noStrike" cap="none" dirty="0">
                <a:solidFill>
                  <a:schemeClr val="bg1">
                    <a:lumMod val="50000"/>
                  </a:schemeClr>
                </a:solidFill>
                <a:latin typeface="Trebuchet MS"/>
                <a:ea typeface="Trebuchet MS"/>
                <a:cs typeface="Trebuchet MS"/>
                <a:sym typeface="Trebuchet MS"/>
              </a:rPr>
              <a:t> international release. In the meantime, the documents are available via the DEUSG website at </a:t>
            </a:r>
            <a:r>
              <a:rPr lang="en-US" sz="2400" b="0" i="0" u="none" strike="noStrike" cap="none" dirty="0">
                <a:solidFill>
                  <a:schemeClr val="bg1">
                    <a:lumMod val="50000"/>
                  </a:schemeClr>
                </a:solidFill>
                <a:latin typeface="Trebuchet MS"/>
                <a:ea typeface="Trebuchet MS"/>
                <a:cs typeface="Trebuchet MS"/>
                <a:sym typeface="Trebuchet MS"/>
                <a:hlinkClick r:id="rId5"/>
              </a:rPr>
              <a:t>http://snomed.org/deusg</a:t>
            </a:r>
            <a:r>
              <a:rPr lang="en-US" sz="2400" b="0" i="0" u="none" strike="noStrike" cap="none" dirty="0">
                <a:solidFill>
                  <a:schemeClr val="bg1">
                    <a:lumMod val="50000"/>
                  </a:schemeClr>
                </a:solidFill>
                <a:latin typeface="Trebuchet MS"/>
                <a:ea typeface="Trebuchet MS"/>
                <a:cs typeface="Trebuchet MS"/>
                <a:sym typeface="Trebuchet MS"/>
              </a:rPr>
              <a:t>.</a:t>
            </a:r>
            <a:r>
              <a:rPr lang="en-US" sz="2800" b="0" i="0" u="none" strike="noStrike" cap="none" dirty="0">
                <a:solidFill>
                  <a:schemeClr val="bg1">
                    <a:lumMod val="50000"/>
                  </a:schemeClr>
                </a:solidFill>
                <a:latin typeface="Trebuchet MS"/>
                <a:ea typeface="Trebuchet MS"/>
                <a:cs typeface="Trebuchet MS"/>
                <a:sym typeface="Trebuchet MS"/>
              </a:rPr>
              <a:t> </a:t>
            </a:r>
          </a:p>
        </p:txBody>
      </p:sp>
    </p:spTree>
    <p:extLst>
      <p:ext uri="{BB962C8B-B14F-4D97-AF65-F5344CB8AC3E}">
        <p14:creationId xmlns:p14="http://schemas.microsoft.com/office/powerpoint/2010/main" val="3656234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27094</TotalTime>
  <Words>2568</Words>
  <Application>Microsoft Macintosh PowerPoint</Application>
  <PresentationFormat>Widescreen</PresentationFormat>
  <Paragraphs>300</Paragraphs>
  <Slides>31</Slides>
  <Notes>30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Calibri</vt:lpstr>
      <vt:lpstr>Calibri Light</vt:lpstr>
      <vt:lpstr>Helvetica Neue</vt:lpstr>
      <vt:lpstr>Roboto</vt:lpstr>
      <vt:lpstr>Trebuchet MS</vt:lpstr>
      <vt:lpstr>Office Theme</vt:lpstr>
      <vt:lpstr>SNOMED CT Drug Extension User Support Group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2020 SNOMED International Presentation Template</dc:title>
  <dc:creator>Ashley Hickey</dc:creator>
  <cp:lastModifiedBy>Linda Bird</cp:lastModifiedBy>
  <cp:revision>207</cp:revision>
  <dcterms:created xsi:type="dcterms:W3CDTF">2020-08-12T15:12:31Z</dcterms:created>
  <dcterms:modified xsi:type="dcterms:W3CDTF">2020-12-11T04:21:15Z</dcterms:modified>
</cp:coreProperties>
</file>