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7"/>
  </p:notesMasterIdLst>
  <p:sldIdLst>
    <p:sldId id="258" r:id="rId2"/>
    <p:sldId id="278" r:id="rId3"/>
    <p:sldId id="279" r:id="rId4"/>
    <p:sldId id="275" r:id="rId5"/>
    <p:sldId id="280" r:id="rId6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0" autoAdjust="0"/>
    <p:restoredTop sz="80240" autoAdjust="0"/>
  </p:normalViewPr>
  <p:slideViewPr>
    <p:cSldViewPr snapToGrid="0" snapToObjects="1">
      <p:cViewPr varScale="1">
        <p:scale>
          <a:sx n="91" d="100"/>
          <a:sy n="91" d="100"/>
        </p:scale>
        <p:origin x="250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/>
              <a:t>Click to edit Master subtitle style</a:t>
            </a:r>
            <a:endParaRPr dirty="0"/>
          </a:p>
        </p:txBody>
      </p:sp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84400"/>
            <a:ext cx="7772400" cy="1362075"/>
          </a:xfrm>
        </p:spPr>
        <p:txBody>
          <a:bodyPr anchor="t"/>
          <a:lstStyle>
            <a:lvl1pPr algn="l">
              <a:defRPr sz="4000" b="0" i="0" cap="none">
                <a:latin typeface="Museo 500"/>
                <a:cs typeface="Museo 500"/>
              </a:defRPr>
            </a:lvl1pPr>
          </a:lstStyle>
          <a:p>
            <a:r>
              <a:rPr lang="en-GB"/>
              <a:t>Click to edit Master title style</a:t>
            </a:r>
            <a:endParaRPr lang="da-DK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/>
              <a:t>Drag picture to placeholder or click icon to add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 descr="snomed-brand-RGB-small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260" y="158738"/>
            <a:ext cx="1063614" cy="1063614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5" r:id="rId6"/>
    <p:sldLayoutId id="2147483656" r:id="rId7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Clinical Reference Groups (CRGs)</a:t>
            </a:r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A1B3A-6194-894F-84C3-A0287F2BB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Portal</a:t>
            </a:r>
          </a:p>
        </p:txBody>
      </p:sp>
      <p:pic>
        <p:nvPicPr>
          <p:cNvPr id="4" name="Picture 3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CCEB7855-9337-D14F-9926-FAB721DCBD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220" y="1378633"/>
            <a:ext cx="7635559" cy="447917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A06BF8A-4BEC-1E4D-B605-399008E9E931}"/>
              </a:ext>
            </a:extLst>
          </p:cNvPr>
          <p:cNvSpPr txBox="1"/>
          <p:nvPr/>
        </p:nvSpPr>
        <p:spPr>
          <a:xfrm>
            <a:off x="1612308" y="6014094"/>
            <a:ext cx="54553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confluence.ihtsdotools.org</a:t>
            </a:r>
            <a:r>
              <a:rPr lang="en-US" dirty="0"/>
              <a:t>/display/CP/</a:t>
            </a:r>
            <a:r>
              <a:rPr lang="en-US" dirty="0" err="1"/>
              <a:t>Clinical+Engagement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37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F131D-8CF1-9E47-992B-FB38D0573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CRG Directory</a:t>
            </a:r>
          </a:p>
        </p:txBody>
      </p:sp>
      <p:pic>
        <p:nvPicPr>
          <p:cNvPr id="4" name="Picture 3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13909764-BF31-CC4B-A0EC-665B354913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624" y="1420836"/>
            <a:ext cx="8202704" cy="45492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F2E9BC1-2FA5-304C-8DF5-BB4CD651B189}"/>
              </a:ext>
            </a:extLst>
          </p:cNvPr>
          <p:cNvSpPr txBox="1"/>
          <p:nvPr/>
        </p:nvSpPr>
        <p:spPr>
          <a:xfrm>
            <a:off x="1101338" y="6014653"/>
            <a:ext cx="6941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confluence.ihtsdotools.org</a:t>
            </a:r>
            <a:r>
              <a:rPr lang="en-US" dirty="0"/>
              <a:t>/display/CP/Directory+-+</a:t>
            </a:r>
            <a:r>
              <a:rPr lang="en-US" dirty="0" err="1"/>
              <a:t>Clinical+Reference+Groups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625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4319" y="1287202"/>
            <a:ext cx="8532055" cy="4658007"/>
          </a:xfrm>
        </p:spPr>
        <p:txBody>
          <a:bodyPr/>
          <a:lstStyle/>
          <a:p>
            <a:r>
              <a:rPr lang="en-US" dirty="0"/>
              <a:t>Virtual </a:t>
            </a:r>
          </a:p>
          <a:p>
            <a:pPr lvl="1"/>
            <a:r>
              <a:rPr lang="en-US" dirty="0"/>
              <a:t>Face to face - for specific agreed deliverables</a:t>
            </a:r>
          </a:p>
          <a:p>
            <a:pPr lvl="1"/>
            <a:r>
              <a:rPr lang="en-US" dirty="0"/>
              <a:t>Face to face - if there is a clinical engagement event</a:t>
            </a:r>
          </a:p>
          <a:p>
            <a:r>
              <a:rPr lang="en-US" dirty="0"/>
              <a:t>Specialty based</a:t>
            </a:r>
          </a:p>
          <a:p>
            <a:r>
              <a:rPr lang="en-US" dirty="0"/>
              <a:t>Advisory groups</a:t>
            </a:r>
          </a:p>
          <a:p>
            <a:r>
              <a:rPr lang="en-US" dirty="0"/>
              <a:t>Clinical leadership, supported by SNOMED International</a:t>
            </a:r>
          </a:p>
          <a:p>
            <a:r>
              <a:rPr lang="en-US" dirty="0"/>
              <a:t>Clear scope statement to manage clinician expectations</a:t>
            </a:r>
          </a:p>
          <a:p>
            <a:r>
              <a:rPr lang="en-US" dirty="0"/>
              <a:t>Open membership, but need to be group registered to take an active part in discussions</a:t>
            </a:r>
          </a:p>
          <a:p>
            <a:r>
              <a:rPr lang="en-US" dirty="0"/>
              <a:t>Route for identifying work items that have clinical global relevance</a:t>
            </a:r>
          </a:p>
          <a:p>
            <a:r>
              <a:rPr lang="en-US" dirty="0"/>
              <a:t>Topics raised by clinicians and SNOMED International</a:t>
            </a:r>
          </a:p>
          <a:p>
            <a:r>
              <a:rPr lang="en-US" dirty="0"/>
              <a:t>Dedicated Confluence site</a:t>
            </a:r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5116" y="570470"/>
            <a:ext cx="7458424" cy="507995"/>
          </a:xfrm>
        </p:spPr>
        <p:txBody>
          <a:bodyPr/>
          <a:lstStyle/>
          <a:p>
            <a:r>
              <a:rPr lang="en-US" dirty="0"/>
              <a:t>Clinical Reference Groups (CRG)  - principles</a:t>
            </a:r>
          </a:p>
        </p:txBody>
      </p:sp>
    </p:spTree>
    <p:extLst>
      <p:ext uri="{BB962C8B-B14F-4D97-AF65-F5344CB8AC3E}">
        <p14:creationId xmlns:p14="http://schemas.microsoft.com/office/powerpoint/2010/main" val="1330199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BF8F075-3C60-B44C-AF95-4EAA3483B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Nursing CRG</a:t>
            </a:r>
          </a:p>
        </p:txBody>
      </p:sp>
      <p:pic>
        <p:nvPicPr>
          <p:cNvPr id="5" name="Picture 4" descr="Graphical user interface, text, application, email, website&#10;&#10;Description automatically generated">
            <a:extLst>
              <a:ext uri="{FF2B5EF4-FFF2-40B4-BE49-F238E27FC236}">
                <a16:creationId xmlns:a16="http://schemas.microsoft.com/office/drawing/2014/main" id="{51B96A0A-3315-C74D-8826-1D616A18D6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891" y="1510684"/>
            <a:ext cx="7942217" cy="46329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9D39B32-ADB5-8546-8452-D5F9644537C5}"/>
              </a:ext>
            </a:extLst>
          </p:cNvPr>
          <p:cNvSpPr txBox="1"/>
          <p:nvPr/>
        </p:nvSpPr>
        <p:spPr>
          <a:xfrm>
            <a:off x="1094124" y="6278088"/>
            <a:ext cx="6955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confluence.ihtsdotools.org</a:t>
            </a:r>
            <a:r>
              <a:rPr lang="en-US" dirty="0"/>
              <a:t>/display/Nursing/</a:t>
            </a:r>
            <a:r>
              <a:rPr lang="en-US" dirty="0" err="1"/>
              <a:t>Nursing+Clinical+Reference+Group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109509"/>
      </p:ext>
    </p:extLst>
  </p:cSld>
  <p:clrMapOvr>
    <a:masterClrMapping/>
  </p:clrMapOvr>
</p:sld>
</file>

<file path=ppt/theme/theme1.xml><?xml version="1.0" encoding="utf-8"?>
<a:theme xmlns:a="http://schemas.openxmlformats.org/drawingml/2006/main" name="Slide deck simple SI copy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 deck simple SI copy.potx</Template>
  <TotalTime>568</TotalTime>
  <Words>147</Words>
  <Application>Microsoft Macintosh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Museo 300</vt:lpstr>
      <vt:lpstr>Museo 500</vt:lpstr>
      <vt:lpstr>Slide deck simple SI copy</vt:lpstr>
      <vt:lpstr>Clinical Reference Groups (CRGs)</vt:lpstr>
      <vt:lpstr>Clinical Portal</vt:lpstr>
      <vt:lpstr>CRG Directory</vt:lpstr>
      <vt:lpstr>Clinical Reference Groups (CRG)  - principles</vt:lpstr>
      <vt:lpstr>Nursing CRG</vt:lpstr>
    </vt:vector>
  </TitlesOfParts>
  <Manager/>
  <Company>SNOMED International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igr@snomed.org</cp:lastModifiedBy>
  <cp:revision>34</cp:revision>
  <dcterms:modified xsi:type="dcterms:W3CDTF">2020-12-15T12:34:41Z</dcterms:modified>
  <cp:category/>
</cp:coreProperties>
</file>