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4" r:id="rId2"/>
    <p:sldId id="297" r:id="rId3"/>
    <p:sldId id="305" r:id="rId4"/>
    <p:sldId id="298" r:id="rId5"/>
    <p:sldId id="299" r:id="rId6"/>
    <p:sldId id="300" r:id="rId7"/>
    <p:sldId id="302" r:id="rId8"/>
    <p:sldId id="303" r:id="rId9"/>
    <p:sldId id="29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C7E9"/>
    <a:srgbClr val="7F71AC"/>
    <a:srgbClr val="27ABB8"/>
    <a:srgbClr val="1DA8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71"/>
    <p:restoredTop sz="83411"/>
  </p:normalViewPr>
  <p:slideViewPr>
    <p:cSldViewPr snapToGrid="0" snapToObjects="1" showGuides="1">
      <p:cViewPr varScale="1">
        <p:scale>
          <a:sx n="125" d="100"/>
          <a:sy n="125" d="100"/>
        </p:scale>
        <p:origin x="32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13871-23C4-4CE7-B66A-F4947BF8EA7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779E5712-3828-42DE-A51A-8BE9A9BDB917}">
      <dgm:prSet phldrT="[Text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MY" dirty="0"/>
            <a:t> </a:t>
          </a:r>
          <a:r>
            <a:rPr lang="en-MY" dirty="0">
              <a:solidFill>
                <a:sysClr val="windowText" lastClr="000000"/>
              </a:solidFill>
            </a:rPr>
            <a:t>T&amp;CM Acts 2016 (Act 775</a:t>
          </a:r>
          <a:r>
            <a:rPr lang="en-MY" dirty="0"/>
            <a:t>)</a:t>
          </a:r>
        </a:p>
      </dgm:t>
    </dgm:pt>
    <dgm:pt modelId="{6A7D223B-A061-495A-956F-648EAC9B6B9D}" type="parTrans" cxnId="{C6DB35CD-2243-48F6-BD77-325F5D14D5FC}">
      <dgm:prSet/>
      <dgm:spPr/>
      <dgm:t>
        <a:bodyPr/>
        <a:lstStyle/>
        <a:p>
          <a:endParaRPr lang="en-MY"/>
        </a:p>
      </dgm:t>
    </dgm:pt>
    <dgm:pt modelId="{56FEBF2A-AE84-46CC-BDB9-D46EF55934B3}" type="sibTrans" cxnId="{C6DB35CD-2243-48F6-BD77-325F5D14D5FC}">
      <dgm:prSet/>
      <dgm:spPr/>
      <dgm:t>
        <a:bodyPr/>
        <a:lstStyle/>
        <a:p>
          <a:endParaRPr lang="en-MY"/>
        </a:p>
      </dgm:t>
    </dgm:pt>
    <dgm:pt modelId="{3AEA8FFF-8373-45E4-815F-DEA656CC9CC1}">
      <dgm:prSet phldrT="[Text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MY" dirty="0">
              <a:solidFill>
                <a:schemeClr val="tx1"/>
              </a:solidFill>
            </a:rPr>
            <a:t>Poison Act 1952 (Act 336)</a:t>
          </a:r>
        </a:p>
      </dgm:t>
    </dgm:pt>
    <dgm:pt modelId="{71B56581-E923-4472-B7C1-3C29DAC908C4}" type="parTrans" cxnId="{60F23051-CC51-40B4-8A0E-28F94F2B3ECD}">
      <dgm:prSet/>
      <dgm:spPr/>
      <dgm:t>
        <a:bodyPr/>
        <a:lstStyle/>
        <a:p>
          <a:endParaRPr lang="en-MY"/>
        </a:p>
      </dgm:t>
    </dgm:pt>
    <dgm:pt modelId="{7433029A-CFA5-4925-94BA-356BD609CC2F}" type="sibTrans" cxnId="{60F23051-CC51-40B4-8A0E-28F94F2B3ECD}">
      <dgm:prSet/>
      <dgm:spPr/>
      <dgm:t>
        <a:bodyPr/>
        <a:lstStyle/>
        <a:p>
          <a:endParaRPr lang="en-MY"/>
        </a:p>
      </dgm:t>
    </dgm:pt>
    <dgm:pt modelId="{234DD069-A734-4B51-A12C-9CB639AE5464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MY" dirty="0">
              <a:solidFill>
                <a:schemeClr val="tx1"/>
              </a:solidFill>
            </a:rPr>
            <a:t>T&amp;CM Blueprint 2018-2027 (Health care)</a:t>
          </a:r>
        </a:p>
      </dgm:t>
    </dgm:pt>
    <dgm:pt modelId="{F71C15AD-48BC-45A9-A73F-B03AF467237C}" type="parTrans" cxnId="{A1CBEE32-13B8-426A-969D-BD8FA207C946}">
      <dgm:prSet/>
      <dgm:spPr/>
      <dgm:t>
        <a:bodyPr/>
        <a:lstStyle/>
        <a:p>
          <a:endParaRPr lang="en-MY"/>
        </a:p>
      </dgm:t>
    </dgm:pt>
    <dgm:pt modelId="{F09D0AC9-0424-4523-8A74-4B336ED82AC0}" type="sibTrans" cxnId="{A1CBEE32-13B8-426A-969D-BD8FA207C946}">
      <dgm:prSet/>
      <dgm:spPr/>
      <dgm:t>
        <a:bodyPr/>
        <a:lstStyle/>
        <a:p>
          <a:endParaRPr lang="en-MY"/>
        </a:p>
      </dgm:t>
    </dgm:pt>
    <dgm:pt modelId="{8BE1145B-4414-4F63-8C09-0BC64DC7A5EA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MY" dirty="0">
              <a:solidFill>
                <a:schemeClr val="tx1"/>
              </a:solidFill>
            </a:rPr>
            <a:t>Dangerous drug Act 1952 (Act 234)</a:t>
          </a:r>
        </a:p>
      </dgm:t>
    </dgm:pt>
    <dgm:pt modelId="{DF6848E9-82CB-4DCE-9421-7B24BE762A85}" type="parTrans" cxnId="{5D86789A-7510-4897-B155-CDB76DFE817F}">
      <dgm:prSet/>
      <dgm:spPr/>
      <dgm:t>
        <a:bodyPr/>
        <a:lstStyle/>
        <a:p>
          <a:endParaRPr lang="en-MY"/>
        </a:p>
      </dgm:t>
    </dgm:pt>
    <dgm:pt modelId="{AE101399-C6B6-4697-A278-183926C163EF}" type="sibTrans" cxnId="{5D86789A-7510-4897-B155-CDB76DFE817F}">
      <dgm:prSet/>
      <dgm:spPr/>
      <dgm:t>
        <a:bodyPr/>
        <a:lstStyle/>
        <a:p>
          <a:endParaRPr lang="en-MY"/>
        </a:p>
      </dgm:t>
    </dgm:pt>
    <dgm:pt modelId="{62B2A799-0CB1-430B-9AB1-517CF8E2EFB1}" type="pres">
      <dgm:prSet presAssocID="{CA513871-23C4-4CE7-B66A-F4947BF8EA72}" presName="Name0" presStyleCnt="0">
        <dgm:presLayoutVars>
          <dgm:chMax val="7"/>
          <dgm:chPref val="7"/>
          <dgm:dir/>
        </dgm:presLayoutVars>
      </dgm:prSet>
      <dgm:spPr/>
    </dgm:pt>
    <dgm:pt modelId="{AAD708A9-CA32-4640-A8EB-7471F3AD59C9}" type="pres">
      <dgm:prSet presAssocID="{CA513871-23C4-4CE7-B66A-F4947BF8EA72}" presName="Name1" presStyleCnt="0"/>
      <dgm:spPr/>
    </dgm:pt>
    <dgm:pt modelId="{51AC6B89-8E5D-45D2-9F15-5D86AE31AE81}" type="pres">
      <dgm:prSet presAssocID="{CA513871-23C4-4CE7-B66A-F4947BF8EA72}" presName="cycle" presStyleCnt="0"/>
      <dgm:spPr/>
    </dgm:pt>
    <dgm:pt modelId="{2273CF2E-A86F-4547-BDE6-88584E0125F4}" type="pres">
      <dgm:prSet presAssocID="{CA513871-23C4-4CE7-B66A-F4947BF8EA72}" presName="srcNode" presStyleLbl="node1" presStyleIdx="0" presStyleCnt="4"/>
      <dgm:spPr/>
    </dgm:pt>
    <dgm:pt modelId="{45C336AB-4189-4C92-942B-570097CAD4A1}" type="pres">
      <dgm:prSet presAssocID="{CA513871-23C4-4CE7-B66A-F4947BF8EA72}" presName="conn" presStyleLbl="parChTrans1D2" presStyleIdx="0" presStyleCnt="1"/>
      <dgm:spPr/>
    </dgm:pt>
    <dgm:pt modelId="{E9DD6F10-FC37-4361-9D62-AB5A740DB106}" type="pres">
      <dgm:prSet presAssocID="{CA513871-23C4-4CE7-B66A-F4947BF8EA72}" presName="extraNode" presStyleLbl="node1" presStyleIdx="0" presStyleCnt="4"/>
      <dgm:spPr/>
    </dgm:pt>
    <dgm:pt modelId="{9C135BC7-ADD6-4EC7-8405-5714A1ECF7A0}" type="pres">
      <dgm:prSet presAssocID="{CA513871-23C4-4CE7-B66A-F4947BF8EA72}" presName="dstNode" presStyleLbl="node1" presStyleIdx="0" presStyleCnt="4"/>
      <dgm:spPr/>
    </dgm:pt>
    <dgm:pt modelId="{0E3BC61F-E59D-4CA1-869B-A7BF0C210846}" type="pres">
      <dgm:prSet presAssocID="{779E5712-3828-42DE-A51A-8BE9A9BDB917}" presName="text_1" presStyleLbl="node1" presStyleIdx="0" presStyleCnt="4">
        <dgm:presLayoutVars>
          <dgm:bulletEnabled val="1"/>
        </dgm:presLayoutVars>
      </dgm:prSet>
      <dgm:spPr/>
    </dgm:pt>
    <dgm:pt modelId="{4762FFA2-F946-4C78-8CC8-E4D561BE9683}" type="pres">
      <dgm:prSet presAssocID="{779E5712-3828-42DE-A51A-8BE9A9BDB917}" presName="accent_1" presStyleCnt="0"/>
      <dgm:spPr/>
    </dgm:pt>
    <dgm:pt modelId="{756A4456-3E57-4BFF-A395-7EF93DD337E7}" type="pres">
      <dgm:prSet presAssocID="{779E5712-3828-42DE-A51A-8BE9A9BDB917}" presName="accentRepeatNode" presStyleLbl="solidFgAcc1" presStyleIdx="0" presStyleCnt="4"/>
      <dgm:spPr/>
    </dgm:pt>
    <dgm:pt modelId="{D74484F8-1470-49C9-B9D0-FA84546C9720}" type="pres">
      <dgm:prSet presAssocID="{234DD069-A734-4B51-A12C-9CB639AE5464}" presName="text_2" presStyleLbl="node1" presStyleIdx="1" presStyleCnt="4">
        <dgm:presLayoutVars>
          <dgm:bulletEnabled val="1"/>
        </dgm:presLayoutVars>
      </dgm:prSet>
      <dgm:spPr/>
    </dgm:pt>
    <dgm:pt modelId="{2D0529BA-A86C-46AF-AA9A-8808880C2A82}" type="pres">
      <dgm:prSet presAssocID="{234DD069-A734-4B51-A12C-9CB639AE5464}" presName="accent_2" presStyleCnt="0"/>
      <dgm:spPr/>
    </dgm:pt>
    <dgm:pt modelId="{4D3BAA07-7FD6-40AC-BBBE-DF535748A717}" type="pres">
      <dgm:prSet presAssocID="{234DD069-A734-4B51-A12C-9CB639AE5464}" presName="accentRepeatNode" presStyleLbl="solidFgAcc1" presStyleIdx="1" presStyleCnt="4"/>
      <dgm:spPr/>
    </dgm:pt>
    <dgm:pt modelId="{CFBF2F02-0692-47DD-99ED-36E226AE2EEA}" type="pres">
      <dgm:prSet presAssocID="{3AEA8FFF-8373-45E4-815F-DEA656CC9CC1}" presName="text_3" presStyleLbl="node1" presStyleIdx="2" presStyleCnt="4">
        <dgm:presLayoutVars>
          <dgm:bulletEnabled val="1"/>
        </dgm:presLayoutVars>
      </dgm:prSet>
      <dgm:spPr/>
    </dgm:pt>
    <dgm:pt modelId="{C0F644FF-2931-42FC-AA32-4896077A7184}" type="pres">
      <dgm:prSet presAssocID="{3AEA8FFF-8373-45E4-815F-DEA656CC9CC1}" presName="accent_3" presStyleCnt="0"/>
      <dgm:spPr/>
    </dgm:pt>
    <dgm:pt modelId="{A1CF5D2A-2B86-403F-9471-6A2999650507}" type="pres">
      <dgm:prSet presAssocID="{3AEA8FFF-8373-45E4-815F-DEA656CC9CC1}" presName="accentRepeatNode" presStyleLbl="solidFgAcc1" presStyleIdx="2" presStyleCnt="4"/>
      <dgm:spPr/>
    </dgm:pt>
    <dgm:pt modelId="{A76779BA-C9C5-4D64-ADCA-AD61C46E6914}" type="pres">
      <dgm:prSet presAssocID="{8BE1145B-4414-4F63-8C09-0BC64DC7A5EA}" presName="text_4" presStyleLbl="node1" presStyleIdx="3" presStyleCnt="4">
        <dgm:presLayoutVars>
          <dgm:bulletEnabled val="1"/>
        </dgm:presLayoutVars>
      </dgm:prSet>
      <dgm:spPr/>
    </dgm:pt>
    <dgm:pt modelId="{E527E336-B715-4DE0-8687-A90A5856CDE0}" type="pres">
      <dgm:prSet presAssocID="{8BE1145B-4414-4F63-8C09-0BC64DC7A5EA}" presName="accent_4" presStyleCnt="0"/>
      <dgm:spPr/>
    </dgm:pt>
    <dgm:pt modelId="{87204238-F225-4BEE-A1AD-D876CD303A2E}" type="pres">
      <dgm:prSet presAssocID="{8BE1145B-4414-4F63-8C09-0BC64DC7A5EA}" presName="accentRepeatNode" presStyleLbl="solidFgAcc1" presStyleIdx="3" presStyleCnt="4"/>
      <dgm:spPr/>
    </dgm:pt>
  </dgm:ptLst>
  <dgm:cxnLst>
    <dgm:cxn modelId="{0718DF25-6312-4434-A6FC-3B88B0CE183B}" type="presOf" srcId="{CA513871-23C4-4CE7-B66A-F4947BF8EA72}" destId="{62B2A799-0CB1-430B-9AB1-517CF8E2EFB1}" srcOrd="0" destOrd="0" presId="urn:microsoft.com/office/officeart/2008/layout/VerticalCurvedList"/>
    <dgm:cxn modelId="{A1CBEE32-13B8-426A-969D-BD8FA207C946}" srcId="{CA513871-23C4-4CE7-B66A-F4947BF8EA72}" destId="{234DD069-A734-4B51-A12C-9CB639AE5464}" srcOrd="1" destOrd="0" parTransId="{F71C15AD-48BC-45A9-A73F-B03AF467237C}" sibTransId="{F09D0AC9-0424-4523-8A74-4B336ED82AC0}"/>
    <dgm:cxn modelId="{18145341-1FE4-4BAC-B8E5-95D5CA85FC3A}" type="presOf" srcId="{779E5712-3828-42DE-A51A-8BE9A9BDB917}" destId="{0E3BC61F-E59D-4CA1-869B-A7BF0C210846}" srcOrd="0" destOrd="0" presId="urn:microsoft.com/office/officeart/2008/layout/VerticalCurvedList"/>
    <dgm:cxn modelId="{60F23051-CC51-40B4-8A0E-28F94F2B3ECD}" srcId="{CA513871-23C4-4CE7-B66A-F4947BF8EA72}" destId="{3AEA8FFF-8373-45E4-815F-DEA656CC9CC1}" srcOrd="2" destOrd="0" parTransId="{71B56581-E923-4472-B7C1-3C29DAC908C4}" sibTransId="{7433029A-CFA5-4925-94BA-356BD609CC2F}"/>
    <dgm:cxn modelId="{85811881-9FFD-4454-A789-54C8A6542A9C}" type="presOf" srcId="{56FEBF2A-AE84-46CC-BDB9-D46EF55934B3}" destId="{45C336AB-4189-4C92-942B-570097CAD4A1}" srcOrd="0" destOrd="0" presId="urn:microsoft.com/office/officeart/2008/layout/VerticalCurvedList"/>
    <dgm:cxn modelId="{5D86789A-7510-4897-B155-CDB76DFE817F}" srcId="{CA513871-23C4-4CE7-B66A-F4947BF8EA72}" destId="{8BE1145B-4414-4F63-8C09-0BC64DC7A5EA}" srcOrd="3" destOrd="0" parTransId="{DF6848E9-82CB-4DCE-9421-7B24BE762A85}" sibTransId="{AE101399-C6B6-4697-A278-183926C163EF}"/>
    <dgm:cxn modelId="{488E44CC-1987-435A-9CD3-F2F076BD6C57}" type="presOf" srcId="{8BE1145B-4414-4F63-8C09-0BC64DC7A5EA}" destId="{A76779BA-C9C5-4D64-ADCA-AD61C46E6914}" srcOrd="0" destOrd="0" presId="urn:microsoft.com/office/officeart/2008/layout/VerticalCurvedList"/>
    <dgm:cxn modelId="{C6DB35CD-2243-48F6-BD77-325F5D14D5FC}" srcId="{CA513871-23C4-4CE7-B66A-F4947BF8EA72}" destId="{779E5712-3828-42DE-A51A-8BE9A9BDB917}" srcOrd="0" destOrd="0" parTransId="{6A7D223B-A061-495A-956F-648EAC9B6B9D}" sibTransId="{56FEBF2A-AE84-46CC-BDB9-D46EF55934B3}"/>
    <dgm:cxn modelId="{385329EA-6A1D-4664-B3A5-3B67D75D0993}" type="presOf" srcId="{234DD069-A734-4B51-A12C-9CB639AE5464}" destId="{D74484F8-1470-49C9-B9D0-FA84546C9720}" srcOrd="0" destOrd="0" presId="urn:microsoft.com/office/officeart/2008/layout/VerticalCurvedList"/>
    <dgm:cxn modelId="{D8BADFF4-FC5A-482D-9FE3-F965299AE70B}" type="presOf" srcId="{3AEA8FFF-8373-45E4-815F-DEA656CC9CC1}" destId="{CFBF2F02-0692-47DD-99ED-36E226AE2EEA}" srcOrd="0" destOrd="0" presId="urn:microsoft.com/office/officeart/2008/layout/VerticalCurvedList"/>
    <dgm:cxn modelId="{6DC7B113-A936-4DFA-85D2-9D8E5D3DBD62}" type="presParOf" srcId="{62B2A799-0CB1-430B-9AB1-517CF8E2EFB1}" destId="{AAD708A9-CA32-4640-A8EB-7471F3AD59C9}" srcOrd="0" destOrd="0" presId="urn:microsoft.com/office/officeart/2008/layout/VerticalCurvedList"/>
    <dgm:cxn modelId="{9ACDD9DB-8A7A-4998-8244-E90E39FEFB15}" type="presParOf" srcId="{AAD708A9-CA32-4640-A8EB-7471F3AD59C9}" destId="{51AC6B89-8E5D-45D2-9F15-5D86AE31AE81}" srcOrd="0" destOrd="0" presId="urn:microsoft.com/office/officeart/2008/layout/VerticalCurvedList"/>
    <dgm:cxn modelId="{C3393D6B-4967-4880-86FB-E4328BCB903C}" type="presParOf" srcId="{51AC6B89-8E5D-45D2-9F15-5D86AE31AE81}" destId="{2273CF2E-A86F-4547-BDE6-88584E0125F4}" srcOrd="0" destOrd="0" presId="urn:microsoft.com/office/officeart/2008/layout/VerticalCurvedList"/>
    <dgm:cxn modelId="{92E0DE27-383C-4440-974D-A49E78108440}" type="presParOf" srcId="{51AC6B89-8E5D-45D2-9F15-5D86AE31AE81}" destId="{45C336AB-4189-4C92-942B-570097CAD4A1}" srcOrd="1" destOrd="0" presId="urn:microsoft.com/office/officeart/2008/layout/VerticalCurvedList"/>
    <dgm:cxn modelId="{5BF4B6C2-083E-4AC6-A2E1-EA400176FE6A}" type="presParOf" srcId="{51AC6B89-8E5D-45D2-9F15-5D86AE31AE81}" destId="{E9DD6F10-FC37-4361-9D62-AB5A740DB106}" srcOrd="2" destOrd="0" presId="urn:microsoft.com/office/officeart/2008/layout/VerticalCurvedList"/>
    <dgm:cxn modelId="{816F1433-5AB4-4CEA-8E21-4A3137A2B865}" type="presParOf" srcId="{51AC6B89-8E5D-45D2-9F15-5D86AE31AE81}" destId="{9C135BC7-ADD6-4EC7-8405-5714A1ECF7A0}" srcOrd="3" destOrd="0" presId="urn:microsoft.com/office/officeart/2008/layout/VerticalCurvedList"/>
    <dgm:cxn modelId="{9CDFFB39-A61A-4BE5-A5E6-774B7CC21B9C}" type="presParOf" srcId="{AAD708A9-CA32-4640-A8EB-7471F3AD59C9}" destId="{0E3BC61F-E59D-4CA1-869B-A7BF0C210846}" srcOrd="1" destOrd="0" presId="urn:microsoft.com/office/officeart/2008/layout/VerticalCurvedList"/>
    <dgm:cxn modelId="{E26E2873-6986-479D-A0A0-A22243C53AC9}" type="presParOf" srcId="{AAD708A9-CA32-4640-A8EB-7471F3AD59C9}" destId="{4762FFA2-F946-4C78-8CC8-E4D561BE9683}" srcOrd="2" destOrd="0" presId="urn:microsoft.com/office/officeart/2008/layout/VerticalCurvedList"/>
    <dgm:cxn modelId="{BB1BEF74-7784-4CF0-90F7-7DE373C1DFF4}" type="presParOf" srcId="{4762FFA2-F946-4C78-8CC8-E4D561BE9683}" destId="{756A4456-3E57-4BFF-A395-7EF93DD337E7}" srcOrd="0" destOrd="0" presId="urn:microsoft.com/office/officeart/2008/layout/VerticalCurvedList"/>
    <dgm:cxn modelId="{384E3703-BE14-4700-9225-1210032FC483}" type="presParOf" srcId="{AAD708A9-CA32-4640-A8EB-7471F3AD59C9}" destId="{D74484F8-1470-49C9-B9D0-FA84546C9720}" srcOrd="3" destOrd="0" presId="urn:microsoft.com/office/officeart/2008/layout/VerticalCurvedList"/>
    <dgm:cxn modelId="{6420DB57-F5AC-4BE4-90C0-E7AA52C3DA64}" type="presParOf" srcId="{AAD708A9-CA32-4640-A8EB-7471F3AD59C9}" destId="{2D0529BA-A86C-46AF-AA9A-8808880C2A82}" srcOrd="4" destOrd="0" presId="urn:microsoft.com/office/officeart/2008/layout/VerticalCurvedList"/>
    <dgm:cxn modelId="{75666801-9B3A-44F5-8BB7-1D609E3F9FF2}" type="presParOf" srcId="{2D0529BA-A86C-46AF-AA9A-8808880C2A82}" destId="{4D3BAA07-7FD6-40AC-BBBE-DF535748A717}" srcOrd="0" destOrd="0" presId="urn:microsoft.com/office/officeart/2008/layout/VerticalCurvedList"/>
    <dgm:cxn modelId="{8416DA8C-6048-49A8-9878-B32D2C3C8385}" type="presParOf" srcId="{AAD708A9-CA32-4640-A8EB-7471F3AD59C9}" destId="{CFBF2F02-0692-47DD-99ED-36E226AE2EEA}" srcOrd="5" destOrd="0" presId="urn:microsoft.com/office/officeart/2008/layout/VerticalCurvedList"/>
    <dgm:cxn modelId="{91CCC134-1CF2-4BA2-9063-295631D5384C}" type="presParOf" srcId="{AAD708A9-CA32-4640-A8EB-7471F3AD59C9}" destId="{C0F644FF-2931-42FC-AA32-4896077A7184}" srcOrd="6" destOrd="0" presId="urn:microsoft.com/office/officeart/2008/layout/VerticalCurvedList"/>
    <dgm:cxn modelId="{92C61E1A-139F-4C20-8131-47456690FBA6}" type="presParOf" srcId="{C0F644FF-2931-42FC-AA32-4896077A7184}" destId="{A1CF5D2A-2B86-403F-9471-6A2999650507}" srcOrd="0" destOrd="0" presId="urn:microsoft.com/office/officeart/2008/layout/VerticalCurvedList"/>
    <dgm:cxn modelId="{0CBC79CF-0B2A-4F64-BC73-D0DA857FB2AB}" type="presParOf" srcId="{AAD708A9-CA32-4640-A8EB-7471F3AD59C9}" destId="{A76779BA-C9C5-4D64-ADCA-AD61C46E6914}" srcOrd="7" destOrd="0" presId="urn:microsoft.com/office/officeart/2008/layout/VerticalCurvedList"/>
    <dgm:cxn modelId="{B584F0CC-D8D5-473A-B15B-C3681629CF2A}" type="presParOf" srcId="{AAD708A9-CA32-4640-A8EB-7471F3AD59C9}" destId="{E527E336-B715-4DE0-8687-A90A5856CDE0}" srcOrd="8" destOrd="0" presId="urn:microsoft.com/office/officeart/2008/layout/VerticalCurvedList"/>
    <dgm:cxn modelId="{FDDEC937-E2F0-4076-A798-EA5F6FF416C5}" type="presParOf" srcId="{E527E336-B715-4DE0-8687-A90A5856CDE0}" destId="{87204238-F225-4BEE-A1AD-D876CD303A2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C336AB-4189-4C92-942B-570097CAD4A1}">
      <dsp:nvSpPr>
        <dsp:cNvPr id="0" name=""/>
        <dsp:cNvSpPr/>
      </dsp:nvSpPr>
      <dsp:spPr>
        <a:xfrm>
          <a:off x="-4579005" y="-695302"/>
          <a:ext cx="5454604" cy="5454604"/>
        </a:xfrm>
        <a:prstGeom prst="blockArc">
          <a:avLst>
            <a:gd name="adj1" fmla="val 18900000"/>
            <a:gd name="adj2" fmla="val 2700000"/>
            <a:gd name="adj3" fmla="val 3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3BC61F-E59D-4CA1-869B-A7BF0C210846}">
      <dsp:nvSpPr>
        <dsp:cNvPr id="0" name=""/>
        <dsp:cNvSpPr/>
      </dsp:nvSpPr>
      <dsp:spPr>
        <a:xfrm>
          <a:off x="458624" y="318173"/>
          <a:ext cx="2726762" cy="623121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602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500" kern="1200" dirty="0"/>
            <a:t> </a:t>
          </a:r>
          <a:r>
            <a:rPr lang="en-MY" sz="1500" kern="1200" dirty="0">
              <a:solidFill>
                <a:sysClr val="windowText" lastClr="000000"/>
              </a:solidFill>
            </a:rPr>
            <a:t>T&amp;CM Acts 2016 (Act 775</a:t>
          </a:r>
          <a:r>
            <a:rPr lang="en-MY" sz="1500" kern="1200" dirty="0"/>
            <a:t>)</a:t>
          </a:r>
        </a:p>
      </dsp:txBody>
      <dsp:txXfrm>
        <a:off x="458624" y="318173"/>
        <a:ext cx="2726762" cy="623121"/>
      </dsp:txXfrm>
    </dsp:sp>
    <dsp:sp modelId="{756A4456-3E57-4BFF-A395-7EF93DD337E7}">
      <dsp:nvSpPr>
        <dsp:cNvPr id="0" name=""/>
        <dsp:cNvSpPr/>
      </dsp:nvSpPr>
      <dsp:spPr>
        <a:xfrm>
          <a:off x="69173" y="240283"/>
          <a:ext cx="778901" cy="7789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4484F8-1470-49C9-B9D0-FA84546C9720}">
      <dsp:nvSpPr>
        <dsp:cNvPr id="0" name=""/>
        <dsp:cNvSpPr/>
      </dsp:nvSpPr>
      <dsp:spPr>
        <a:xfrm>
          <a:off x="815874" y="1253017"/>
          <a:ext cx="2369513" cy="623121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602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500" kern="1200" dirty="0">
              <a:solidFill>
                <a:schemeClr val="tx1"/>
              </a:solidFill>
            </a:rPr>
            <a:t>T&amp;CM Blueprint 2018-2027 (Health care)</a:t>
          </a:r>
        </a:p>
      </dsp:txBody>
      <dsp:txXfrm>
        <a:off x="815874" y="1253017"/>
        <a:ext cx="2369513" cy="623121"/>
      </dsp:txXfrm>
    </dsp:sp>
    <dsp:sp modelId="{4D3BAA07-7FD6-40AC-BBBE-DF535748A717}">
      <dsp:nvSpPr>
        <dsp:cNvPr id="0" name=""/>
        <dsp:cNvSpPr/>
      </dsp:nvSpPr>
      <dsp:spPr>
        <a:xfrm>
          <a:off x="426423" y="1175127"/>
          <a:ext cx="778901" cy="7789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BF2F02-0692-47DD-99ED-36E226AE2EEA}">
      <dsp:nvSpPr>
        <dsp:cNvPr id="0" name=""/>
        <dsp:cNvSpPr/>
      </dsp:nvSpPr>
      <dsp:spPr>
        <a:xfrm>
          <a:off x="815874" y="2187861"/>
          <a:ext cx="2369513" cy="623121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602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500" kern="1200" dirty="0">
              <a:solidFill>
                <a:schemeClr val="tx1"/>
              </a:solidFill>
            </a:rPr>
            <a:t>Poison Act 1952 (Act 336)</a:t>
          </a:r>
        </a:p>
      </dsp:txBody>
      <dsp:txXfrm>
        <a:off x="815874" y="2187861"/>
        <a:ext cx="2369513" cy="623121"/>
      </dsp:txXfrm>
    </dsp:sp>
    <dsp:sp modelId="{A1CF5D2A-2B86-403F-9471-6A2999650507}">
      <dsp:nvSpPr>
        <dsp:cNvPr id="0" name=""/>
        <dsp:cNvSpPr/>
      </dsp:nvSpPr>
      <dsp:spPr>
        <a:xfrm>
          <a:off x="426423" y="2109971"/>
          <a:ext cx="778901" cy="7789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6779BA-C9C5-4D64-ADCA-AD61C46E6914}">
      <dsp:nvSpPr>
        <dsp:cNvPr id="0" name=""/>
        <dsp:cNvSpPr/>
      </dsp:nvSpPr>
      <dsp:spPr>
        <a:xfrm>
          <a:off x="458624" y="3122705"/>
          <a:ext cx="2726762" cy="623121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602" tIns="38100" rIns="38100" bIns="3810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1500" kern="1200" dirty="0">
              <a:solidFill>
                <a:schemeClr val="tx1"/>
              </a:solidFill>
            </a:rPr>
            <a:t>Dangerous drug Act 1952 (Act 234)</a:t>
          </a:r>
        </a:p>
      </dsp:txBody>
      <dsp:txXfrm>
        <a:off x="458624" y="3122705"/>
        <a:ext cx="2726762" cy="623121"/>
      </dsp:txXfrm>
    </dsp:sp>
    <dsp:sp modelId="{87204238-F225-4BEE-A1AD-D876CD303A2E}">
      <dsp:nvSpPr>
        <dsp:cNvPr id="0" name=""/>
        <dsp:cNvSpPr/>
      </dsp:nvSpPr>
      <dsp:spPr>
        <a:xfrm>
          <a:off x="69173" y="3044815"/>
          <a:ext cx="778901" cy="7789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11/24/20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868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buAutoNum type="arabicPeriod"/>
            </a:pPr>
            <a:r>
              <a:rPr lang="en-US" sz="1200" dirty="0"/>
              <a:t>WHO ICD-11 TM chapters</a:t>
            </a:r>
          </a:p>
          <a:p>
            <a:pPr marL="342900" indent="-342900">
              <a:buAutoNum type="arabicPeriod"/>
            </a:pPr>
            <a:r>
              <a:rPr lang="en-US" sz="1200" dirty="0"/>
              <a:t>Terminologies on Traditional Medicine in Western Pacific Region</a:t>
            </a:r>
          </a:p>
          <a:p>
            <a:pPr marL="342900" indent="-342900">
              <a:buAutoNum type="arabicPeriod"/>
            </a:pPr>
            <a:r>
              <a:rPr lang="en-US" sz="1200" dirty="0"/>
              <a:t>Requirement from member countries</a:t>
            </a:r>
          </a:p>
          <a:p>
            <a:pPr marL="342900" indent="-342900">
              <a:buAutoNum type="arabicPeriod"/>
            </a:pPr>
            <a:r>
              <a:rPr lang="en-US" sz="1200" dirty="0"/>
              <a:t>Standard requirements e.g. ISO standards</a:t>
            </a:r>
          </a:p>
        </p:txBody>
      </p:sp>
      <p:sp>
        <p:nvSpPr>
          <p:cNvPr id="386" name="Google Shape;38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5130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Single TM module vs. multiple TM modules. For example, Traditional Chinese Medicine,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D4B18D-C333-9549-B84C-3099D9AA4D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063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Principle-based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Environmental factor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Body constituents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Organ system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Meridian &amp; collateral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Six stage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Triple energizer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Four phases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Four constitution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450718002|Temple region structure (body structure)|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>
              <a:latin typeface="Arial"/>
              <a:ea typeface="Arial"/>
              <a:cs typeface="Arial"/>
              <a:sym typeface="Arial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temple 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太陽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太陽穴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(1)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area on each side of the forehead above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cheek bones, lateral to and slightly superior to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outer canthus of the eye; (2) an non-meridian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acupuncture point on the temporal part of the head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98887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8499008|Pulse, function (observable entity)|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87266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235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r>
              <a:rPr lang="en-GB"/>
              <a:t>Click icon to add picture</a:t>
            </a:r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" name="Google Shape;53;p42">
            <a:extLst>
              <a:ext uri="{FF2B5EF4-FFF2-40B4-BE49-F238E27FC236}">
                <a16:creationId xmlns:a16="http://schemas.microsoft.com/office/drawing/2014/main" id="{699B6CA8-C31A-8C48-AA52-1CF375FF5706}"/>
              </a:ext>
            </a:extLst>
          </p:cNvPr>
          <p:cNvPicPr preferRelativeResize="0"/>
          <p:nvPr userDrawn="1"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3011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7ecf017965_0_138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" name="Google Shape;19;g7ecf017965_0_138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" name="Google Shape;20;g7ecf017965_0_138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104350" y="3558340"/>
            <a:ext cx="11257477" cy="312408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0" y="0"/>
            <a:ext cx="1108075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r>
              <a:rPr lang="en-GB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0150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7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79" r:id="rId4"/>
    <p:sldLayoutId id="214748366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94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"/>
          <p:cNvSpPr/>
          <p:nvPr/>
        </p:nvSpPr>
        <p:spPr>
          <a:xfrm>
            <a:off x="0" y="0"/>
            <a:ext cx="12201789" cy="6858000"/>
          </a:xfrm>
          <a:prstGeom prst="rect">
            <a:avLst/>
          </a:prstGeom>
          <a:solidFill>
            <a:schemeClr val="dk2">
              <a:alpha val="6431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p1"/>
          <p:cNvSpPr txBox="1">
            <a:spLocks noGrp="1"/>
          </p:cNvSpPr>
          <p:nvPr>
            <p:ph type="title"/>
          </p:nvPr>
        </p:nvSpPr>
        <p:spPr>
          <a:xfrm>
            <a:off x="2000344" y="2298498"/>
            <a:ext cx="8201100" cy="929053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Helvetica Neue"/>
              <a:buNone/>
            </a:pPr>
            <a:r>
              <a:rPr lang="en-US" sz="4800" b="0" i="0" dirty="0">
                <a:solidFill>
                  <a:schemeClr val="lt1"/>
                </a:solidFill>
              </a:rPr>
              <a:t>High-level structure for TCM</a:t>
            </a:r>
            <a:endParaRPr sz="4800" dirty="0"/>
          </a:p>
        </p:txBody>
      </p:sp>
      <p:sp>
        <p:nvSpPr>
          <p:cNvPr id="257" name="Google Shape;257;p1"/>
          <p:cNvSpPr txBox="1"/>
          <p:nvPr/>
        </p:nvSpPr>
        <p:spPr>
          <a:xfrm>
            <a:off x="3005644" y="4938316"/>
            <a:ext cx="6190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Yongsheng Gao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8" name="Google Shape;258;p1"/>
          <p:cNvSpPr txBox="1"/>
          <p:nvPr/>
        </p:nvSpPr>
        <p:spPr>
          <a:xfrm>
            <a:off x="3378332" y="3696095"/>
            <a:ext cx="5445125" cy="95677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108000" rIns="91425" bIns="1080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1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Traditional Medicine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1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Expert Working Group meeting</a:t>
            </a:r>
          </a:p>
          <a:p>
            <a:pPr lvl="0" algn="ctr">
              <a:buClr>
                <a:srgbClr val="000000"/>
              </a:buClr>
              <a:buSzPts val="1600"/>
            </a:pPr>
            <a:r>
              <a:rPr lang="en-US" sz="1400" b="1" i="1" dirty="0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rPr>
              <a:t>25/11/2020</a:t>
            </a:r>
            <a:endParaRPr sz="1400" b="0" i="0" u="none" strike="noStrike" cap="none" dirty="0">
              <a:solidFill>
                <a:schemeClr val="accen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59" name="Google Shape;259;p1"/>
          <p:cNvPicPr preferRelativeResize="0"/>
          <p:nvPr/>
        </p:nvPicPr>
        <p:blipFill>
          <a:blip r:embed="rId4"/>
          <a:srcRect/>
          <a:stretch/>
        </p:blipFill>
        <p:spPr>
          <a:xfrm>
            <a:off x="2290492" y="5913205"/>
            <a:ext cx="7620805" cy="53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65945" y="642633"/>
            <a:ext cx="3069899" cy="136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57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6"/>
          <p:cNvSpPr/>
          <p:nvPr/>
        </p:nvSpPr>
        <p:spPr>
          <a:xfrm>
            <a:off x="1051776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9" name="Google Shape;389;p16"/>
          <p:cNvSpPr/>
          <p:nvPr/>
        </p:nvSpPr>
        <p:spPr>
          <a:xfrm rot="10800000">
            <a:off x="1051776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0" name="Google Shape;390;p16"/>
          <p:cNvSpPr/>
          <p:nvPr/>
        </p:nvSpPr>
        <p:spPr>
          <a:xfrm>
            <a:off x="1108706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1" name="Google Shape;391;p16"/>
          <p:cNvSpPr txBox="1"/>
          <p:nvPr/>
        </p:nvSpPr>
        <p:spPr>
          <a:xfrm>
            <a:off x="1108705" y="2246282"/>
            <a:ext cx="1950792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Quest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Disorder and patterns – ICD11</a:t>
            </a:r>
          </a:p>
        </p:txBody>
      </p:sp>
      <p:sp>
        <p:nvSpPr>
          <p:cNvPr id="392" name="Google Shape;392;p16"/>
          <p:cNvSpPr txBox="1"/>
          <p:nvPr/>
        </p:nvSpPr>
        <p:spPr>
          <a:xfrm>
            <a:off x="1432104" y="3162833"/>
            <a:ext cx="1288814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Questrial"/>
              <a:buNone/>
            </a:pPr>
            <a:r>
              <a:rPr lang="en-US" sz="32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500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3" name="Google Shape;393;p16"/>
          <p:cNvSpPr/>
          <p:nvPr/>
        </p:nvSpPr>
        <p:spPr>
          <a:xfrm>
            <a:off x="3731436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4" name="Google Shape;394;p16"/>
          <p:cNvSpPr/>
          <p:nvPr/>
        </p:nvSpPr>
        <p:spPr>
          <a:xfrm rot="10800000">
            <a:off x="3731436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5" name="Google Shape;395;p16"/>
          <p:cNvSpPr/>
          <p:nvPr/>
        </p:nvSpPr>
        <p:spPr>
          <a:xfrm>
            <a:off x="3788366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6" name="Google Shape;396;p16"/>
          <p:cNvSpPr txBox="1"/>
          <p:nvPr/>
        </p:nvSpPr>
        <p:spPr>
          <a:xfrm>
            <a:off x="3788367" y="2246282"/>
            <a:ext cx="195079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WHO-Standard Terminologies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7" name="Google Shape;397;p16"/>
          <p:cNvSpPr txBox="1"/>
          <p:nvPr/>
        </p:nvSpPr>
        <p:spPr>
          <a:xfrm>
            <a:off x="4111763" y="3162833"/>
            <a:ext cx="128881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4,000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8" name="Google Shape;398;p16"/>
          <p:cNvSpPr/>
          <p:nvPr/>
        </p:nvSpPr>
        <p:spPr>
          <a:xfrm>
            <a:off x="6411096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9" name="Google Shape;399;p16"/>
          <p:cNvSpPr/>
          <p:nvPr/>
        </p:nvSpPr>
        <p:spPr>
          <a:xfrm rot="10800000">
            <a:off x="6411096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0" name="Google Shape;400;p16"/>
          <p:cNvSpPr/>
          <p:nvPr/>
        </p:nvSpPr>
        <p:spPr>
          <a:xfrm>
            <a:off x="6468026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2" name="Google Shape;402;p16"/>
          <p:cNvSpPr txBox="1"/>
          <p:nvPr/>
        </p:nvSpPr>
        <p:spPr>
          <a:xfrm>
            <a:off x="6791422" y="3162833"/>
            <a:ext cx="1288815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20</a:t>
            </a:r>
            <a:r>
              <a:rPr lang="en-US" sz="32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3" name="Google Shape;403;p16"/>
          <p:cNvSpPr/>
          <p:nvPr/>
        </p:nvSpPr>
        <p:spPr>
          <a:xfrm>
            <a:off x="9090755" y="2219654"/>
            <a:ext cx="2049470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4" name="Google Shape;404;p16"/>
          <p:cNvSpPr/>
          <p:nvPr/>
        </p:nvSpPr>
        <p:spPr>
          <a:xfrm rot="10800000">
            <a:off x="9090755" y="2826905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5" name="Google Shape;405;p16"/>
          <p:cNvSpPr/>
          <p:nvPr/>
        </p:nvSpPr>
        <p:spPr>
          <a:xfrm>
            <a:off x="9147685" y="2826905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6" name="Google Shape;406;p16"/>
          <p:cNvSpPr txBox="1"/>
          <p:nvPr/>
        </p:nvSpPr>
        <p:spPr>
          <a:xfrm>
            <a:off x="9669854" y="2384780"/>
            <a:ext cx="89127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Others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7" name="Google Shape;407;p16"/>
          <p:cNvSpPr txBox="1"/>
          <p:nvPr/>
        </p:nvSpPr>
        <p:spPr>
          <a:xfrm>
            <a:off x="9231087" y="3162833"/>
            <a:ext cx="1852208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&gt;100,000</a:t>
            </a:r>
            <a:endParaRPr sz="32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8" name="Google Shape;408;p16"/>
          <p:cNvSpPr txBox="1"/>
          <p:nvPr/>
        </p:nvSpPr>
        <p:spPr>
          <a:xfrm>
            <a:off x="914400" y="914400"/>
            <a:ext cx="5475514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dirty="0">
                <a:solidFill>
                  <a:srgbClr val="1A6F99"/>
                </a:solidFill>
                <a:latin typeface="Trebuchet MS"/>
                <a:ea typeface="Trebuchet MS"/>
                <a:cs typeface="Trebuchet MS"/>
                <a:sym typeface="Trebuchet MS"/>
              </a:rPr>
              <a:t>Requirements</a:t>
            </a:r>
            <a:endParaRPr sz="3200" b="1" i="0" u="none" strike="noStrike" cap="none" dirty="0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2" name="Google Shape;412;p16"/>
          <p:cNvSpPr txBox="1"/>
          <p:nvPr/>
        </p:nvSpPr>
        <p:spPr>
          <a:xfrm>
            <a:off x="3599828" y="4635507"/>
            <a:ext cx="249617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4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Support clinical practice, research, healthcare policies</a:t>
            </a:r>
            <a:endParaRPr sz="140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14" name="Google Shape;414;p16"/>
          <p:cNvSpPr txBox="1"/>
          <p:nvPr/>
        </p:nvSpPr>
        <p:spPr>
          <a:xfrm>
            <a:off x="6275517" y="4635507"/>
            <a:ext cx="231666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40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SI Member requests</a:t>
            </a:r>
            <a:endParaRPr sz="140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" name="Google Shape;406;p16">
            <a:extLst>
              <a:ext uri="{FF2B5EF4-FFF2-40B4-BE49-F238E27FC236}">
                <a16:creationId xmlns:a16="http://schemas.microsoft.com/office/drawing/2014/main" id="{204A9831-DDAD-054F-A74C-87B6D611BC38}"/>
              </a:ext>
            </a:extLst>
          </p:cNvPr>
          <p:cNvSpPr txBox="1"/>
          <p:nvPr/>
        </p:nvSpPr>
        <p:spPr>
          <a:xfrm>
            <a:off x="6856314" y="2234559"/>
            <a:ext cx="114186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Malaysia requests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3" name="Google Shape;412;p16">
            <a:extLst>
              <a:ext uri="{FF2B5EF4-FFF2-40B4-BE49-F238E27FC236}">
                <a16:creationId xmlns:a16="http://schemas.microsoft.com/office/drawing/2014/main" id="{DCA9A726-6562-454B-8B1A-9E29A9F43891}"/>
              </a:ext>
            </a:extLst>
          </p:cNvPr>
          <p:cNvSpPr txBox="1"/>
          <p:nvPr/>
        </p:nvSpPr>
        <p:spPr>
          <a:xfrm>
            <a:off x="1051594" y="4681694"/>
            <a:ext cx="23166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1400" b="0" i="0" u="none" strike="noStrike" cap="none" dirty="0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rPr>
              <a:t>Alignment with the WHO classification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" name="Google Shape;414;p16">
            <a:extLst>
              <a:ext uri="{FF2B5EF4-FFF2-40B4-BE49-F238E27FC236}">
                <a16:creationId xmlns:a16="http://schemas.microsoft.com/office/drawing/2014/main" id="{73F3E3E5-06F6-EB40-80D2-74878E946101}"/>
              </a:ext>
            </a:extLst>
          </p:cNvPr>
          <p:cNvSpPr txBox="1"/>
          <p:nvPr/>
        </p:nvSpPr>
        <p:spPr>
          <a:xfrm>
            <a:off x="8795833" y="4680959"/>
            <a:ext cx="23166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4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Procedures, Herbs, and Substances</a:t>
            </a:r>
            <a:endParaRPr sz="140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66827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9776" y="11663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Impact of the Policy Documents</a:t>
            </a:r>
            <a:endParaRPr lang="en-MY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631504" y="1772816"/>
          <a:ext cx="32403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91944" y="1401445"/>
            <a:ext cx="2520280" cy="48320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/>
              <a:t>The Acts do not define the Practice &amp; product by the fundamental philosophy of the respective practices.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/>
              <a:t> Unique features of T&amp;CM in Malaysia 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MY" sz="1100" b="1" dirty="0"/>
              <a:t> Highly diverse practices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b="1" dirty="0"/>
              <a:t> Deep-rooted ethno-cultural influence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/>
              <a:t>Knowledge structure of the respective practices is not clearly defined and unable to establish the boundary line of the respective practice.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/>
              <a:t>In order to avoid inter-practice confusion, Malaysia need a precise and unique definition of term use by the respective practices.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/>
              <a:t>The implicit meaning of the terms and concepts use in the respective practices is embedded in the culture as expressed in the form of language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760296" y="1404641"/>
            <a:ext cx="1656184" cy="47089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MY" sz="1200" b="1" dirty="0"/>
              <a:t>a) To define the respective practices base on its fundamental principle or philosophy. Hence, the category structure of respective practice can be clearly defined. </a:t>
            </a:r>
          </a:p>
          <a:p>
            <a:endParaRPr lang="en-US" sz="1200" b="1" dirty="0"/>
          </a:p>
          <a:p>
            <a:endParaRPr lang="en-MY" sz="1200" b="1" dirty="0"/>
          </a:p>
          <a:p>
            <a:r>
              <a:rPr lang="en-MY" sz="1200" b="1" dirty="0"/>
              <a:t>b)To adopt a standardized TCM term in English with priority to translate the pronunciation from Chinese language (Han Yu Ping Yin)</a:t>
            </a:r>
          </a:p>
          <a:p>
            <a:endParaRPr lang="en-US" sz="1200" b="1" dirty="0"/>
          </a:p>
          <a:p>
            <a:endParaRPr lang="en-US" sz="1200" b="1" dirty="0"/>
          </a:p>
          <a:p>
            <a:r>
              <a:rPr lang="en-US" sz="1200" b="1" dirty="0"/>
              <a:t>c) The relationships between the core module and  TCM module can be in parallel and may not as an extension module</a:t>
            </a:r>
            <a:endParaRPr lang="en-MY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75520" y="692697"/>
            <a:ext cx="302433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Relevant Document</a:t>
            </a:r>
            <a:endParaRPr lang="en-MY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91949" y="692697"/>
            <a:ext cx="2520275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Malaysia’s context</a:t>
            </a:r>
            <a:endParaRPr lang="en-MY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760296" y="692696"/>
            <a:ext cx="1728192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Malaysia’s Requirements</a:t>
            </a:r>
            <a:endParaRPr lang="en-MY" sz="1400" b="1" dirty="0"/>
          </a:p>
        </p:txBody>
      </p:sp>
      <p:sp>
        <p:nvSpPr>
          <p:cNvPr id="12" name="Trapezoid 11"/>
          <p:cNvSpPr/>
          <p:nvPr/>
        </p:nvSpPr>
        <p:spPr>
          <a:xfrm rot="16200000">
            <a:off x="2781456" y="3423044"/>
            <a:ext cx="4828897" cy="792089"/>
          </a:xfrm>
          <a:prstGeom prst="trapezoid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4" name="Right Arrow 13"/>
          <p:cNvSpPr/>
          <p:nvPr/>
        </p:nvSpPr>
        <p:spPr>
          <a:xfrm>
            <a:off x="8040216" y="4528544"/>
            <a:ext cx="720080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7" name="Right Arrow 16"/>
          <p:cNvSpPr/>
          <p:nvPr/>
        </p:nvSpPr>
        <p:spPr>
          <a:xfrm>
            <a:off x="8112224" y="5392640"/>
            <a:ext cx="648072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160" y="1628801"/>
            <a:ext cx="7191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160" y="2636913"/>
            <a:ext cx="7191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160" y="3501009"/>
            <a:ext cx="7191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703512" y="1340768"/>
            <a:ext cx="3096344" cy="48245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64860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563E488-3782-C340-8AAE-FF1889D0F402}"/>
              </a:ext>
            </a:extLst>
          </p:cNvPr>
          <p:cNvSpPr/>
          <p:nvPr/>
        </p:nvSpPr>
        <p:spPr>
          <a:xfrm>
            <a:off x="1543050" y="891540"/>
            <a:ext cx="7818120" cy="971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Core module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DB23623-E755-5F48-9FA9-FB4CD04CC89B}"/>
              </a:ext>
            </a:extLst>
          </p:cNvPr>
          <p:cNvSpPr/>
          <p:nvPr/>
        </p:nvSpPr>
        <p:spPr>
          <a:xfrm>
            <a:off x="1543050" y="2183129"/>
            <a:ext cx="4949190" cy="2720341"/>
          </a:xfrm>
          <a:prstGeom prst="roundRect">
            <a:avLst/>
          </a:prstGeom>
          <a:solidFill>
            <a:srgbClr val="1DA8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Community content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623E503-639E-1F49-89A4-F6C84983996B}"/>
              </a:ext>
            </a:extLst>
          </p:cNvPr>
          <p:cNvSpPr/>
          <p:nvPr/>
        </p:nvSpPr>
        <p:spPr>
          <a:xfrm>
            <a:off x="1828800" y="2948940"/>
            <a:ext cx="2057400" cy="1257300"/>
          </a:xfrm>
          <a:prstGeom prst="roundRect">
            <a:avLst/>
          </a:prstGeom>
          <a:solidFill>
            <a:srgbClr val="27AB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Genomics</a:t>
            </a:r>
          </a:p>
          <a:p>
            <a:pPr algn="ctr"/>
            <a:r>
              <a:rPr lang="en-US" dirty="0"/>
              <a:t>module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D21C0B4-AAE8-844D-9AEB-1297882782D0}"/>
              </a:ext>
            </a:extLst>
          </p:cNvPr>
          <p:cNvSpPr/>
          <p:nvPr/>
        </p:nvSpPr>
        <p:spPr>
          <a:xfrm>
            <a:off x="4166234" y="2948940"/>
            <a:ext cx="1998345" cy="1257300"/>
          </a:xfrm>
          <a:prstGeom prst="roundRect">
            <a:avLst/>
          </a:prstGeom>
          <a:solidFill>
            <a:srgbClr val="27AB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Traditional Medicine</a:t>
            </a:r>
          </a:p>
          <a:p>
            <a:pPr algn="ctr"/>
            <a:r>
              <a:rPr lang="en-US" dirty="0"/>
              <a:t>module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FD5D0E2-F825-9D44-9E38-916F066E1AD2}"/>
              </a:ext>
            </a:extLst>
          </p:cNvPr>
          <p:cNvSpPr/>
          <p:nvPr/>
        </p:nvSpPr>
        <p:spPr>
          <a:xfrm>
            <a:off x="7037072" y="2183129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8AF3D6E-AD38-814C-AFC4-177B0B4573CF}"/>
              </a:ext>
            </a:extLst>
          </p:cNvPr>
          <p:cNvSpPr/>
          <p:nvPr/>
        </p:nvSpPr>
        <p:spPr>
          <a:xfrm>
            <a:off x="7037072" y="3669030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FAB072D-FC76-9847-82FC-88683D89B4A9}"/>
              </a:ext>
            </a:extLst>
          </p:cNvPr>
          <p:cNvSpPr/>
          <p:nvPr/>
        </p:nvSpPr>
        <p:spPr>
          <a:xfrm>
            <a:off x="7037072" y="5154931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300129D-DBCA-1541-BE15-9882A49EA371}"/>
              </a:ext>
            </a:extLst>
          </p:cNvPr>
          <p:cNvSpPr/>
          <p:nvPr/>
        </p:nvSpPr>
        <p:spPr>
          <a:xfrm>
            <a:off x="4168142" y="5154931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ACBF649-303E-784B-A829-B4BDC6FC243E}"/>
              </a:ext>
            </a:extLst>
          </p:cNvPr>
          <p:cNvSpPr/>
          <p:nvPr/>
        </p:nvSpPr>
        <p:spPr>
          <a:xfrm>
            <a:off x="1543050" y="5154931"/>
            <a:ext cx="2324098" cy="1234440"/>
          </a:xfrm>
          <a:prstGeom prst="roundRect">
            <a:avLst/>
          </a:prstGeom>
          <a:solidFill>
            <a:srgbClr val="7F71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Extension module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FD312DA-9E19-C94C-BF93-D2BDA4497ED4}"/>
              </a:ext>
            </a:extLst>
          </p:cNvPr>
          <p:cNvCxnSpPr>
            <a:stCxn id="4" idx="0"/>
          </p:cNvCxnSpPr>
          <p:nvPr/>
        </p:nvCxnSpPr>
        <p:spPr>
          <a:xfrm flipV="1">
            <a:off x="2857500" y="1863090"/>
            <a:ext cx="11430" cy="1085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A1D6A76-90C7-F443-BF81-46BF2E27D271}"/>
              </a:ext>
            </a:extLst>
          </p:cNvPr>
          <p:cNvCxnSpPr>
            <a:stCxn id="5" idx="0"/>
          </p:cNvCxnSpPr>
          <p:nvPr/>
        </p:nvCxnSpPr>
        <p:spPr>
          <a:xfrm flipV="1">
            <a:off x="5165407" y="1863090"/>
            <a:ext cx="953" cy="1085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CCC145C-35B7-6C44-A817-1FC76DC5745F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2697480" y="4206240"/>
            <a:ext cx="7619" cy="948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96F9BAD-CC89-9A48-ADAC-91B2E4939642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5326380" y="4206240"/>
            <a:ext cx="3811" cy="948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FDF4C1F-3308-A743-8800-C5D544523BAE}"/>
              </a:ext>
            </a:extLst>
          </p:cNvPr>
          <p:cNvCxnSpPr>
            <a:stCxn id="6" idx="0"/>
          </p:cNvCxnSpPr>
          <p:nvPr/>
        </p:nvCxnSpPr>
        <p:spPr>
          <a:xfrm flipH="1" flipV="1">
            <a:off x="8195310" y="1863090"/>
            <a:ext cx="3811" cy="32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8C6F4B8-4708-C14E-B60D-2925EF7720E0}"/>
              </a:ext>
            </a:extLst>
          </p:cNvPr>
          <p:cNvCxnSpPr>
            <a:stCxn id="7" idx="0"/>
            <a:endCxn id="6" idx="2"/>
          </p:cNvCxnSpPr>
          <p:nvPr/>
        </p:nvCxnSpPr>
        <p:spPr>
          <a:xfrm flipV="1">
            <a:off x="8199121" y="3417569"/>
            <a:ext cx="0" cy="251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8DB7FAD-0DA0-764E-8557-EB88C7AC8250}"/>
              </a:ext>
            </a:extLst>
          </p:cNvPr>
          <p:cNvCxnSpPr>
            <a:stCxn id="8" idx="0"/>
            <a:endCxn id="7" idx="2"/>
          </p:cNvCxnSpPr>
          <p:nvPr/>
        </p:nvCxnSpPr>
        <p:spPr>
          <a:xfrm flipV="1">
            <a:off x="8199121" y="4903470"/>
            <a:ext cx="0" cy="251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745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pie chart&#10;&#10;Description automatically generated">
            <a:extLst>
              <a:ext uri="{FF2B5EF4-FFF2-40B4-BE49-F238E27FC236}">
                <a16:creationId xmlns:a16="http://schemas.microsoft.com/office/drawing/2014/main" id="{B74D5D19-4F72-5840-B632-61B418E7E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72" y="269771"/>
            <a:ext cx="10547963" cy="622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53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6"/>
          <p:cNvSpPr/>
          <p:nvPr/>
        </p:nvSpPr>
        <p:spPr>
          <a:xfrm>
            <a:off x="1051776" y="2219654"/>
            <a:ext cx="2341078" cy="607249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9" name="Google Shape;389;p16"/>
          <p:cNvSpPr/>
          <p:nvPr/>
        </p:nvSpPr>
        <p:spPr>
          <a:xfrm rot="10800000">
            <a:off x="1051773" y="2826902"/>
            <a:ext cx="2341077" cy="3116695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0" name="Google Shape;390;p16"/>
          <p:cNvSpPr/>
          <p:nvPr/>
        </p:nvSpPr>
        <p:spPr>
          <a:xfrm>
            <a:off x="1108706" y="2826904"/>
            <a:ext cx="2284148" cy="3116695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rgbClr val="000000"/>
              </a:buClr>
              <a:buSzPts val="3200"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1119477002 |Pattern (pattern)|</a:t>
            </a:r>
          </a:p>
          <a:p>
            <a:pPr lvl="0" algn="ctr">
              <a:buClr>
                <a:srgbClr val="000000"/>
              </a:buClr>
              <a:buSzPts val="3200"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(</a:t>
            </a:r>
            <a:r>
              <a:rPr lang="zh-CN" altLang="en-US" dirty="0">
                <a:latin typeface="Trebuchet MS"/>
                <a:ea typeface="Trebuchet MS"/>
                <a:cs typeface="Trebuchet MS"/>
                <a:sym typeface="Trebuchet MS"/>
              </a:rPr>
              <a:t>证</a:t>
            </a:r>
            <a:r>
              <a:rPr lang="en-GB" altLang="zh-CN" dirty="0">
                <a:latin typeface="Trebuchet MS"/>
                <a:ea typeface="Trebuchet MS"/>
                <a:cs typeface="Trebuchet MS"/>
                <a:sym typeface="Trebuchet MS"/>
              </a:rPr>
              <a:t>)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n-GB"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Finding of pulse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n-GB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b="0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Finding of tongue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1" name="Google Shape;391;p16"/>
          <p:cNvSpPr txBox="1"/>
          <p:nvPr/>
        </p:nvSpPr>
        <p:spPr>
          <a:xfrm>
            <a:off x="1277815" y="2246281"/>
            <a:ext cx="1629508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Quest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Finding</a:t>
            </a:r>
            <a:endParaRPr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3" name="Google Shape;393;p16"/>
          <p:cNvSpPr/>
          <p:nvPr/>
        </p:nvSpPr>
        <p:spPr>
          <a:xfrm>
            <a:off x="3731435" y="2219654"/>
            <a:ext cx="2284145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4" name="Google Shape;394;p16"/>
          <p:cNvSpPr/>
          <p:nvPr/>
        </p:nvSpPr>
        <p:spPr>
          <a:xfrm rot="10800000">
            <a:off x="3731434" y="2826905"/>
            <a:ext cx="2284147" cy="3116692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5" name="Google Shape;395;p16"/>
          <p:cNvSpPr/>
          <p:nvPr/>
        </p:nvSpPr>
        <p:spPr>
          <a:xfrm>
            <a:off x="3778206" y="2826904"/>
            <a:ext cx="2227215" cy="3116693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rgbClr val="000000"/>
              </a:buClr>
              <a:buSzPts val="3200"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277132007 |Therapeutic procedure|</a:t>
            </a:r>
          </a:p>
          <a:p>
            <a:pPr lvl="0" algn="ctr">
              <a:buClr>
                <a:srgbClr val="000000"/>
              </a:buClr>
              <a:buSzPts val="3200"/>
            </a:pPr>
            <a:endParaRPr lang="en-GB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buClr>
                <a:srgbClr val="000000"/>
              </a:buClr>
              <a:buSzPts val="3200"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773412008 |Traditional medicine (regime/therapy)|</a:t>
            </a:r>
          </a:p>
          <a:p>
            <a:pPr lvl="0" algn="ctr">
              <a:buClr>
                <a:srgbClr val="000000"/>
              </a:buClr>
              <a:buSzPts val="3200"/>
            </a:pPr>
            <a:endParaRPr lang="en-GB"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6" name="Google Shape;396;p16"/>
          <p:cNvSpPr txBox="1"/>
          <p:nvPr/>
        </p:nvSpPr>
        <p:spPr>
          <a:xfrm>
            <a:off x="4111764" y="2246281"/>
            <a:ext cx="128881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i="0" u="none" strike="noStrike" cap="none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Procedure &amp; Regime</a:t>
            </a:r>
            <a:endParaRPr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8" name="Google Shape;398;p16"/>
          <p:cNvSpPr/>
          <p:nvPr/>
        </p:nvSpPr>
        <p:spPr>
          <a:xfrm>
            <a:off x="6411096" y="2219654"/>
            <a:ext cx="2227212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9" name="Google Shape;399;p16"/>
          <p:cNvSpPr/>
          <p:nvPr/>
        </p:nvSpPr>
        <p:spPr>
          <a:xfrm rot="10800000">
            <a:off x="6411095" y="2826905"/>
            <a:ext cx="2227213" cy="3116692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0" name="Google Shape;400;p16"/>
          <p:cNvSpPr/>
          <p:nvPr/>
        </p:nvSpPr>
        <p:spPr>
          <a:xfrm>
            <a:off x="6468026" y="2826905"/>
            <a:ext cx="2170282" cy="3116692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3200"/>
            </a:pPr>
            <a:r>
              <a:rPr lang="en-US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272743000 |Acupuncture point (body structure)|</a:t>
            </a:r>
          </a:p>
          <a:p>
            <a:pPr algn="ctr">
              <a:buClr>
                <a:srgbClr val="000000"/>
              </a:buClr>
              <a:buSzPts val="3200"/>
            </a:pPr>
            <a:endParaRPr lang="en-US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algn="ctr">
              <a:buClr>
                <a:srgbClr val="000000"/>
              </a:buClr>
              <a:buSzPts val="3200"/>
            </a:pPr>
            <a:r>
              <a:rPr lang="en-US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Meridian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3" name="Google Shape;403;p16"/>
          <p:cNvSpPr/>
          <p:nvPr/>
        </p:nvSpPr>
        <p:spPr>
          <a:xfrm>
            <a:off x="9090755" y="2219654"/>
            <a:ext cx="2170282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4" name="Google Shape;404;p16"/>
          <p:cNvSpPr/>
          <p:nvPr/>
        </p:nvSpPr>
        <p:spPr>
          <a:xfrm rot="10800000">
            <a:off x="9090755" y="2826905"/>
            <a:ext cx="2170282" cy="3116692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5" name="Google Shape;405;p16"/>
          <p:cNvSpPr/>
          <p:nvPr/>
        </p:nvSpPr>
        <p:spPr>
          <a:xfrm>
            <a:off x="9147685" y="2826905"/>
            <a:ext cx="2113352" cy="3116692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rgbClr val="000000"/>
              </a:buClr>
              <a:buSzPts val="3200"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349365008 |Herbal medicine (product)|</a:t>
            </a:r>
            <a:endParaRPr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6" name="Google Shape;406;p16"/>
          <p:cNvSpPr txBox="1"/>
          <p:nvPr/>
        </p:nvSpPr>
        <p:spPr>
          <a:xfrm>
            <a:off x="9669853" y="2246280"/>
            <a:ext cx="124433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i="0" u="none" strike="noStrike" cap="none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Medicinal Product</a:t>
            </a:r>
            <a:endParaRPr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8" name="Google Shape;408;p16"/>
          <p:cNvSpPr txBox="1"/>
          <p:nvPr/>
        </p:nvSpPr>
        <p:spPr>
          <a:xfrm>
            <a:off x="914400" y="914400"/>
            <a:ext cx="5475514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rgbClr val="1A6F99"/>
                </a:solidFill>
                <a:latin typeface="Trebuchet MS"/>
                <a:ea typeface="Trebuchet MS"/>
                <a:cs typeface="Trebuchet MS"/>
                <a:sym typeface="Trebuchet MS"/>
              </a:rPr>
              <a:t>Top-level concepts in SNOMED CT</a:t>
            </a:r>
            <a:endParaRPr sz="3200" b="1" i="0" u="none" strike="noStrike" cap="none" dirty="0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" name="Google Shape;406;p16">
            <a:extLst>
              <a:ext uri="{FF2B5EF4-FFF2-40B4-BE49-F238E27FC236}">
                <a16:creationId xmlns:a16="http://schemas.microsoft.com/office/drawing/2014/main" id="{204A9831-DDAD-054F-A74C-87B6D611BC38}"/>
              </a:ext>
            </a:extLst>
          </p:cNvPr>
          <p:cNvSpPr txBox="1"/>
          <p:nvPr/>
        </p:nvSpPr>
        <p:spPr>
          <a:xfrm>
            <a:off x="6856314" y="2234559"/>
            <a:ext cx="114186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Body structure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624997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6"/>
          <p:cNvSpPr/>
          <p:nvPr/>
        </p:nvSpPr>
        <p:spPr>
          <a:xfrm>
            <a:off x="1051776" y="2219654"/>
            <a:ext cx="2341078" cy="607249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89" name="Google Shape;389;p16"/>
          <p:cNvSpPr/>
          <p:nvPr/>
        </p:nvSpPr>
        <p:spPr>
          <a:xfrm rot="10800000">
            <a:off x="1051773" y="2826902"/>
            <a:ext cx="2341077" cy="3116695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0" name="Google Shape;390;p16"/>
          <p:cNvSpPr/>
          <p:nvPr/>
        </p:nvSpPr>
        <p:spPr>
          <a:xfrm>
            <a:off x="1108706" y="2826904"/>
            <a:ext cx="2284148" cy="3116695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rgbClr val="000000"/>
              </a:buClr>
              <a:buSzPts val="3200"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60161006 |Acupuncture needle, device (physical object)|</a:t>
            </a:r>
            <a:endParaRPr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1" name="Google Shape;391;p16"/>
          <p:cNvSpPr txBox="1"/>
          <p:nvPr/>
        </p:nvSpPr>
        <p:spPr>
          <a:xfrm>
            <a:off x="1277815" y="2384780"/>
            <a:ext cx="162950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Quest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Physical object</a:t>
            </a:r>
            <a:endParaRPr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3" name="Google Shape;393;p16"/>
          <p:cNvSpPr/>
          <p:nvPr/>
        </p:nvSpPr>
        <p:spPr>
          <a:xfrm>
            <a:off x="3731435" y="2219654"/>
            <a:ext cx="2284145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4" name="Google Shape;394;p16"/>
          <p:cNvSpPr/>
          <p:nvPr/>
        </p:nvSpPr>
        <p:spPr>
          <a:xfrm rot="10800000">
            <a:off x="3731434" y="2826905"/>
            <a:ext cx="2284147" cy="3116692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5" name="Google Shape;395;p16"/>
          <p:cNvSpPr/>
          <p:nvPr/>
        </p:nvSpPr>
        <p:spPr>
          <a:xfrm>
            <a:off x="3788366" y="2826904"/>
            <a:ext cx="2227215" cy="3116693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b="0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Pulse (</a:t>
            </a:r>
            <a:r>
              <a:rPr lang="en-GB" b="0" i="0" u="none" strike="noStrike" cap="none" dirty="0" err="1">
                <a:latin typeface="Trebuchet MS"/>
                <a:ea typeface="Trebuchet MS"/>
                <a:cs typeface="Trebuchet MS"/>
                <a:sym typeface="Trebuchet MS"/>
              </a:rPr>
              <a:t>脉象</a:t>
            </a:r>
            <a:r>
              <a:rPr lang="en-GB" b="0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):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n-GB"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Tongue: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shape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colour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b="0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coating</a:t>
            </a:r>
            <a:endParaRPr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6" name="Google Shape;396;p16"/>
          <p:cNvSpPr txBox="1"/>
          <p:nvPr/>
        </p:nvSpPr>
        <p:spPr>
          <a:xfrm>
            <a:off x="4111764" y="2246281"/>
            <a:ext cx="128881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i="0" u="none" strike="noStrike" cap="none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Observable entity</a:t>
            </a:r>
            <a:endParaRPr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8" name="Google Shape;398;p16"/>
          <p:cNvSpPr/>
          <p:nvPr/>
        </p:nvSpPr>
        <p:spPr>
          <a:xfrm>
            <a:off x="6411096" y="2219654"/>
            <a:ext cx="2227212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9" name="Google Shape;399;p16"/>
          <p:cNvSpPr/>
          <p:nvPr/>
        </p:nvSpPr>
        <p:spPr>
          <a:xfrm rot="10800000">
            <a:off x="6411095" y="2826905"/>
            <a:ext cx="2227213" cy="3116692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0" name="Google Shape;400;p16"/>
          <p:cNvSpPr/>
          <p:nvPr/>
        </p:nvSpPr>
        <p:spPr>
          <a:xfrm>
            <a:off x="6468026" y="2826905"/>
            <a:ext cx="2170282" cy="3116692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buClr>
                <a:srgbClr val="000000"/>
              </a:buClr>
              <a:buSzPts val="3200"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224891009 |Healthcare services (qualifier value)|</a:t>
            </a:r>
            <a:endParaRPr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3" name="Google Shape;403;p16"/>
          <p:cNvSpPr/>
          <p:nvPr/>
        </p:nvSpPr>
        <p:spPr>
          <a:xfrm>
            <a:off x="9090755" y="2219654"/>
            <a:ext cx="2170282" cy="607251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4" name="Google Shape;404;p16"/>
          <p:cNvSpPr/>
          <p:nvPr/>
        </p:nvSpPr>
        <p:spPr>
          <a:xfrm rot="10800000">
            <a:off x="9090755" y="2826905"/>
            <a:ext cx="2170282" cy="3116692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5" name="Google Shape;405;p16"/>
          <p:cNvSpPr/>
          <p:nvPr/>
        </p:nvSpPr>
        <p:spPr>
          <a:xfrm>
            <a:off x="9147685" y="2826905"/>
            <a:ext cx="2113352" cy="3116692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>
            <a:noFill/>
          </a:ln>
          <a:effectLst>
            <a:outerShdw blurRad="50800" dist="38100" dir="2700000" sx="98000" sy="98000" algn="tl" rotWithShape="0">
              <a:srgbClr val="000000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b="0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Yin-yang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Five phase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b="0" i="0" u="none" strike="noStrike" cap="none" dirty="0">
                <a:latin typeface="Trebuchet MS"/>
                <a:ea typeface="Trebuchet MS"/>
                <a:cs typeface="Trebuchet MS"/>
                <a:sym typeface="Trebuchet MS"/>
              </a:rPr>
              <a:t>Qi, Blood, </a:t>
            </a: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Essence</a:t>
            </a:r>
            <a:endParaRPr lang="en-GB" b="0" i="0" u="none" strike="noStrike" cap="none" dirty="0"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Fluid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Viscera and bowels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Triple energizers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dirty="0">
                <a:latin typeface="Trebuchet MS"/>
                <a:ea typeface="Trebuchet MS"/>
                <a:cs typeface="Trebuchet MS"/>
                <a:sym typeface="Trebuchet MS"/>
              </a:rPr>
              <a:t>Cold, dampness, wind, phlegm</a:t>
            </a:r>
          </a:p>
        </p:txBody>
      </p:sp>
      <p:sp>
        <p:nvSpPr>
          <p:cNvPr id="406" name="Google Shape;406;p16"/>
          <p:cNvSpPr txBox="1"/>
          <p:nvPr/>
        </p:nvSpPr>
        <p:spPr>
          <a:xfrm>
            <a:off x="9669853" y="2246280"/>
            <a:ext cx="124433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i="0" u="none" strike="noStrike" cap="none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Theoretical entity</a:t>
            </a:r>
            <a:endParaRPr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08" name="Google Shape;408;p16"/>
          <p:cNvSpPr txBox="1"/>
          <p:nvPr/>
        </p:nvSpPr>
        <p:spPr>
          <a:xfrm>
            <a:off x="914400" y="914400"/>
            <a:ext cx="5475514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rgbClr val="1A6F99"/>
                </a:solidFill>
                <a:latin typeface="Trebuchet MS"/>
                <a:ea typeface="Trebuchet MS"/>
                <a:cs typeface="Trebuchet MS"/>
                <a:sym typeface="Trebuchet MS"/>
              </a:rPr>
              <a:t>Top-level concepts in SNOMED CT</a:t>
            </a:r>
            <a:endParaRPr sz="3200" b="1" i="0" u="none" strike="noStrike" cap="none" dirty="0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2" name="Google Shape;406;p16">
            <a:extLst>
              <a:ext uri="{FF2B5EF4-FFF2-40B4-BE49-F238E27FC236}">
                <a16:creationId xmlns:a16="http://schemas.microsoft.com/office/drawing/2014/main" id="{204A9831-DDAD-054F-A74C-87B6D611BC38}"/>
              </a:ext>
            </a:extLst>
          </p:cNvPr>
          <p:cNvSpPr txBox="1"/>
          <p:nvPr/>
        </p:nvSpPr>
        <p:spPr>
          <a:xfrm>
            <a:off x="6856314" y="2234559"/>
            <a:ext cx="114186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Qualifier Value</a:t>
            </a:r>
            <a:endParaRPr sz="14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723994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08;p16">
            <a:extLst>
              <a:ext uri="{FF2B5EF4-FFF2-40B4-BE49-F238E27FC236}">
                <a16:creationId xmlns:a16="http://schemas.microsoft.com/office/drawing/2014/main" id="{52388885-46C4-E14C-B7E5-A935C9CD967E}"/>
              </a:ext>
            </a:extLst>
          </p:cNvPr>
          <p:cNvSpPr txBox="1"/>
          <p:nvPr/>
        </p:nvSpPr>
        <p:spPr>
          <a:xfrm>
            <a:off x="914400" y="914400"/>
            <a:ext cx="642112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rgbClr val="1A6F99"/>
                </a:solidFill>
                <a:latin typeface="Trebuchet MS"/>
                <a:ea typeface="Trebuchet MS"/>
                <a:cs typeface="Trebuchet MS"/>
                <a:sym typeface="Trebuchet MS"/>
              </a:rPr>
              <a:t>Poly-hierarchies in SNOMED CT</a:t>
            </a:r>
            <a:endParaRPr sz="3200" b="1" i="0" u="none" strike="noStrike" cap="none" dirty="0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E7CE4AB-777E-E94A-AF9A-25F28C3634C0}"/>
              </a:ext>
            </a:extLst>
          </p:cNvPr>
          <p:cNvSpPr/>
          <p:nvPr/>
        </p:nvSpPr>
        <p:spPr>
          <a:xfrm>
            <a:off x="1573008" y="2260640"/>
            <a:ext cx="2184400" cy="6803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Deficiency pattern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0DDC920-E9F6-1D46-9579-C5696DE983F3}"/>
              </a:ext>
            </a:extLst>
          </p:cNvPr>
          <p:cNvSpPr/>
          <p:nvPr/>
        </p:nvSpPr>
        <p:spPr>
          <a:xfrm>
            <a:off x="4508052" y="2262175"/>
            <a:ext cx="2184400" cy="6803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Yin pattern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69DF612-F014-6543-8471-0120CD6A0525}"/>
              </a:ext>
            </a:extLst>
          </p:cNvPr>
          <p:cNvSpPr/>
          <p:nvPr/>
        </p:nvSpPr>
        <p:spPr>
          <a:xfrm>
            <a:off x="3005866" y="4147712"/>
            <a:ext cx="2184400" cy="6803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Lung yin deficiency pattern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3BF7921-975E-8940-B10A-DC4858C3083F}"/>
              </a:ext>
            </a:extLst>
          </p:cNvPr>
          <p:cNvCxnSpPr>
            <a:stCxn id="5" idx="0"/>
            <a:endCxn id="3" idx="2"/>
          </p:cNvCxnSpPr>
          <p:nvPr/>
        </p:nvCxnSpPr>
        <p:spPr>
          <a:xfrm flipH="1" flipV="1">
            <a:off x="2665208" y="2941020"/>
            <a:ext cx="1432858" cy="1206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9C0F17-BE20-954D-8E04-3A48D0CD3130}"/>
              </a:ext>
            </a:extLst>
          </p:cNvPr>
          <p:cNvCxnSpPr>
            <a:stCxn id="5" idx="0"/>
            <a:endCxn id="4" idx="2"/>
          </p:cNvCxnSpPr>
          <p:nvPr/>
        </p:nvCxnSpPr>
        <p:spPr>
          <a:xfrm flipV="1">
            <a:off x="4098066" y="2942555"/>
            <a:ext cx="1502186" cy="1205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2273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Google Shape;678;g7e4ca5b0a6_5_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24417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9" name="Google Shape;679;g7e4ca5b0a6_5_36"/>
          <p:cNvSpPr/>
          <p:nvPr/>
        </p:nvSpPr>
        <p:spPr>
          <a:xfrm>
            <a:off x="1" y="0"/>
            <a:ext cx="12244175" cy="6858000"/>
          </a:xfrm>
          <a:prstGeom prst="rect">
            <a:avLst/>
          </a:prstGeom>
          <a:solidFill>
            <a:schemeClr val="dk2">
              <a:alpha val="84313"/>
            </a:schemeClr>
          </a:solidFill>
          <a:ln>
            <a:noFill/>
          </a:ln>
        </p:spPr>
        <p:txBody>
          <a:bodyPr spcFirstLastPara="1" wrap="square" lIns="68550" tIns="34275" rIns="68550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5"/>
              <a:buFont typeface="Arial"/>
              <a:buNone/>
            </a:pPr>
            <a:endParaRPr sz="2775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0" name="Google Shape;680;g7e4ca5b0a6_5_36"/>
          <p:cNvCxnSpPr/>
          <p:nvPr/>
        </p:nvCxnSpPr>
        <p:spPr>
          <a:xfrm flipH="1">
            <a:off x="3320636" y="1177890"/>
            <a:ext cx="10500" cy="19335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81" name="Google Shape;681;g7e4ca5b0a6_5_36"/>
          <p:cNvSpPr/>
          <p:nvPr/>
        </p:nvSpPr>
        <p:spPr>
          <a:xfrm>
            <a:off x="3562500" y="1104901"/>
            <a:ext cx="5105100" cy="49149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2" name="Google Shape;682;g7e4ca5b0a6_5_36"/>
          <p:cNvSpPr txBox="1"/>
          <p:nvPr/>
        </p:nvSpPr>
        <p:spPr>
          <a:xfrm>
            <a:off x="3821850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/>
          <p:nvPr/>
        </p:nvCxnSpPr>
        <p:spPr>
          <a:xfrm>
            <a:off x="5743650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61550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g7e4ca5b0a6_5_36"/>
          <p:cNvSpPr/>
          <p:nvPr/>
        </p:nvSpPr>
        <p:spPr>
          <a:xfrm>
            <a:off x="3562500" y="5835551"/>
            <a:ext cx="5105100" cy="232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6" name="Google Shape;686;g7e4ca5b0a6_5_36"/>
          <p:cNvSpPr txBox="1"/>
          <p:nvPr/>
        </p:nvSpPr>
        <p:spPr>
          <a:xfrm rot="-5400000">
            <a:off x="1729172" y="4421026"/>
            <a:ext cx="3134700" cy="1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2" name="Google Shape;673;p22">
            <a:extLst>
              <a:ext uri="{FF2B5EF4-FFF2-40B4-BE49-F238E27FC236}">
                <a16:creationId xmlns:a16="http://schemas.microsoft.com/office/drawing/2014/main" id="{8E5D73DE-ADF5-9B49-9627-A28252CC1FF8}"/>
              </a:ext>
            </a:extLst>
          </p:cNvPr>
          <p:cNvPicPr preferRelativeResize="0"/>
          <p:nvPr/>
        </p:nvPicPr>
        <p:blipFill>
          <a:blip r:embed="rId5"/>
          <a:srcRect/>
          <a:stretch/>
        </p:blipFill>
        <p:spPr>
          <a:xfrm>
            <a:off x="3727091" y="6185409"/>
            <a:ext cx="4789994" cy="333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396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 PPT Template 2020" id="{4B523DA3-3520-1F48-9718-BDFAA39EC058}" vid="{47248EF9-82AD-9142-BC52-A98A7032E5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2612</TotalTime>
  <Words>562</Words>
  <Application>Microsoft Macintosh PowerPoint</Application>
  <PresentationFormat>Widescreen</PresentationFormat>
  <Paragraphs>126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Questrial</vt:lpstr>
      <vt:lpstr>Roboto</vt:lpstr>
      <vt:lpstr>Arial</vt:lpstr>
      <vt:lpstr>Calibri</vt:lpstr>
      <vt:lpstr>Calibri Light</vt:lpstr>
      <vt:lpstr>Helvetica Neue</vt:lpstr>
      <vt:lpstr>Trebuchet MS</vt:lpstr>
      <vt:lpstr>Office Theme</vt:lpstr>
      <vt:lpstr>High-level structure for TCM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Yongsheng Gao</dc:creator>
  <cp:lastModifiedBy>Yongsheng Gao</cp:lastModifiedBy>
  <cp:revision>46</cp:revision>
  <dcterms:created xsi:type="dcterms:W3CDTF">2020-10-13T12:29:30Z</dcterms:created>
  <dcterms:modified xsi:type="dcterms:W3CDTF">2020-11-24T18:17:59Z</dcterms:modified>
</cp:coreProperties>
</file>