
<file path=[Content_Types].xml><?xml version="1.0" encoding="utf-8"?>
<Types xmlns="http://schemas.openxmlformats.org/package/2006/content-types">
  <Default Extension="jpe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93" r:id="rId4"/>
    <p:sldId id="262" r:id="rId5"/>
    <p:sldId id="294" r:id="rId6"/>
    <p:sldId id="289" r:id="rId7"/>
    <p:sldId id="295" r:id="rId8"/>
    <p:sldId id="288" r:id="rId9"/>
    <p:sldId id="272" r:id="rId10"/>
    <p:sldId id="273" r:id="rId11"/>
    <p:sldId id="274" r:id="rId12"/>
    <p:sldId id="277" r:id="rId13"/>
    <p:sldId id="275" r:id="rId14"/>
    <p:sldId id="271" r:id="rId15"/>
    <p:sldId id="278" r:id="rId16"/>
    <p:sldId id="283" r:id="rId17"/>
    <p:sldId id="292" r:id="rId18"/>
    <p:sldId id="29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7" autoAdjust="0"/>
    <p:restoredTop sz="94660"/>
  </p:normalViewPr>
  <p:slideViewPr>
    <p:cSldViewPr snapToGrid="0">
      <p:cViewPr varScale="1">
        <p:scale>
          <a:sx n="114" d="100"/>
          <a:sy n="114" d="100"/>
        </p:scale>
        <p:origin x="18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37B9D-9050-4221-91E2-E9F12A3BC48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B4AD1B9-2D4D-492B-9C8D-6814A3838CB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049447A-62F6-462A-8F5A-2091C44DCF4C}"/>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5" name="Footer Placeholder 4">
            <a:extLst>
              <a:ext uri="{FF2B5EF4-FFF2-40B4-BE49-F238E27FC236}">
                <a16:creationId xmlns:a16="http://schemas.microsoft.com/office/drawing/2014/main" id="{DE7F9969-FFFA-4EB6-8551-5BB584DADD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4EEE80-FC70-421E-90D9-C33B05056721}"/>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3169053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2A26A-00C2-4D09-9512-A56693BC66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3C216DB-621D-4DD5-A3AA-30C8AABC9F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7A355E1-ED84-4CE3-84F9-7664966AAB75}"/>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5" name="Footer Placeholder 4">
            <a:extLst>
              <a:ext uri="{FF2B5EF4-FFF2-40B4-BE49-F238E27FC236}">
                <a16:creationId xmlns:a16="http://schemas.microsoft.com/office/drawing/2014/main" id="{D3610AB2-C881-4B33-8737-D572E245A9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45B8AB6-823A-4FEA-95AA-B835C39FCED3}"/>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2428174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E79089-CB6D-4CDD-BADE-AB159E1587E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8C6D6B3-162E-4B78-B1D8-A03E57FF78D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433F9A-97EA-4DF6-BB0C-5FD57FE21303}"/>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5" name="Footer Placeholder 4">
            <a:extLst>
              <a:ext uri="{FF2B5EF4-FFF2-40B4-BE49-F238E27FC236}">
                <a16:creationId xmlns:a16="http://schemas.microsoft.com/office/drawing/2014/main" id="{66821D51-0A72-4464-A1F0-4530AA2A92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D49FF2-AE3E-4B2F-9EBC-9B636DFCB3A1}"/>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3434326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62461-CDD3-4FBE-9DF9-9A6E3C447D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522FAEC-94EC-447F-B920-243FBC9B167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DDDC06-BB42-4BF8-8F18-43B4F32B38DD}"/>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5" name="Footer Placeholder 4">
            <a:extLst>
              <a:ext uri="{FF2B5EF4-FFF2-40B4-BE49-F238E27FC236}">
                <a16:creationId xmlns:a16="http://schemas.microsoft.com/office/drawing/2014/main" id="{D752AAE9-F1C8-4250-93F1-0410030753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CBDA28-D847-4516-8FAB-33C909DCAC08}"/>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976493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7990E-E277-4665-AB32-841B6E0931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B653F0-EDD7-48D0-B9CF-D7E710D282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11161B3-99C9-4F2D-9D70-8B66D3B49D21}"/>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5" name="Footer Placeholder 4">
            <a:extLst>
              <a:ext uri="{FF2B5EF4-FFF2-40B4-BE49-F238E27FC236}">
                <a16:creationId xmlns:a16="http://schemas.microsoft.com/office/drawing/2014/main" id="{04459BBF-BAD2-4D54-8B67-6CA2B87AAC2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71FA18-AD44-43CF-8277-BB8E14659B81}"/>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34626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E2C1B-EA2E-482B-957D-ABD2E192CC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46EB40-CE98-4DF4-B5B3-1375E2795D4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E6E27F-2A5B-416F-AEF9-30E7D5A46C4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0A34E9B-4510-425D-9FD0-E0180A76145B}"/>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6" name="Footer Placeholder 5">
            <a:extLst>
              <a:ext uri="{FF2B5EF4-FFF2-40B4-BE49-F238E27FC236}">
                <a16:creationId xmlns:a16="http://schemas.microsoft.com/office/drawing/2014/main" id="{639885EB-B4E4-42BD-B155-69981FE775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5CBEC86-8A6F-4655-9E3A-2F6EC8D1F4EC}"/>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767092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D7583-DA12-47FF-913D-E045C96D8A3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1CF4FA0-DBD9-4159-A674-F495084153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B429A54-6C91-48E5-901B-D7C45CF89F8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4C0F127-1B05-4E74-83A5-784848EFA9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5791A3F-8869-451F-800F-86BAE33B3D4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9D999E-F66A-4CA8-A4A3-835B2D0D8FBA}"/>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8" name="Footer Placeholder 7">
            <a:extLst>
              <a:ext uri="{FF2B5EF4-FFF2-40B4-BE49-F238E27FC236}">
                <a16:creationId xmlns:a16="http://schemas.microsoft.com/office/drawing/2014/main" id="{DB0E8BA3-B69F-4CFE-8936-6D647896BB0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67D257F-413D-4DB7-B34A-B3029A6CBB67}"/>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677681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30C65-4947-42BE-B3A8-718A3804C3C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671660A-F22C-4F72-A33C-2E28669EDD84}"/>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4" name="Footer Placeholder 3">
            <a:extLst>
              <a:ext uri="{FF2B5EF4-FFF2-40B4-BE49-F238E27FC236}">
                <a16:creationId xmlns:a16="http://schemas.microsoft.com/office/drawing/2014/main" id="{F7FBB17F-AB1C-4410-AC66-A4767B6DD2E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A251051-98A5-4DFB-993F-01972C506DB9}"/>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1480190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F4709F-233F-4E95-915E-185E3E9BAF2C}"/>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3" name="Footer Placeholder 2">
            <a:extLst>
              <a:ext uri="{FF2B5EF4-FFF2-40B4-BE49-F238E27FC236}">
                <a16:creationId xmlns:a16="http://schemas.microsoft.com/office/drawing/2014/main" id="{372CE344-3BEF-431B-BA18-4BF55B256E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CCFDD7E-FA23-4652-BDC3-CC9CE1EFADF2}"/>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3516054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234A6-F2FC-4F84-A59B-59F8B1BE27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4D4F77-F1CB-46CE-BD34-AFA8FE095F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6439CDA-B7A7-4693-B882-6BC7C4F1E3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E0DED1-49D3-45C4-85CF-9B50192916C9}"/>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6" name="Footer Placeholder 5">
            <a:extLst>
              <a:ext uri="{FF2B5EF4-FFF2-40B4-BE49-F238E27FC236}">
                <a16:creationId xmlns:a16="http://schemas.microsoft.com/office/drawing/2014/main" id="{AD202F1B-AA2C-42AC-B519-D889A46FE1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FC838E0-80BC-476E-AF0E-5AE8D0DBCEB9}"/>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481563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FF1F7-85EA-48E3-9E6E-3B2FB8C651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9FADD4F-CC5D-47C4-9CB4-16A1A9E5A8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ADF2AD9-A6B2-4A93-8184-DDAB47B30F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CF42DFA-C8D7-4074-B6F1-DA26A22E5A90}"/>
              </a:ext>
            </a:extLst>
          </p:cNvPr>
          <p:cNvSpPr>
            <a:spLocks noGrp="1"/>
          </p:cNvSpPr>
          <p:nvPr>
            <p:ph type="dt" sz="half" idx="10"/>
          </p:nvPr>
        </p:nvSpPr>
        <p:spPr/>
        <p:txBody>
          <a:bodyPr/>
          <a:lstStyle/>
          <a:p>
            <a:fld id="{CEB685CA-8DEC-45A6-BBBB-1552961A32A3}" type="datetimeFigureOut">
              <a:rPr lang="en-US" smtClean="0"/>
              <a:t>11/27/2020</a:t>
            </a:fld>
            <a:endParaRPr lang="en-US"/>
          </a:p>
        </p:txBody>
      </p:sp>
      <p:sp>
        <p:nvSpPr>
          <p:cNvPr id="6" name="Footer Placeholder 5">
            <a:extLst>
              <a:ext uri="{FF2B5EF4-FFF2-40B4-BE49-F238E27FC236}">
                <a16:creationId xmlns:a16="http://schemas.microsoft.com/office/drawing/2014/main" id="{83E11543-1889-4E2C-9345-564AF21D1E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CDCDAE9-0128-48C6-A2BA-F0BBE6A3D678}"/>
              </a:ext>
            </a:extLst>
          </p:cNvPr>
          <p:cNvSpPr>
            <a:spLocks noGrp="1"/>
          </p:cNvSpPr>
          <p:nvPr>
            <p:ph type="sldNum" sz="quarter" idx="12"/>
          </p:nvPr>
        </p:nvSpPr>
        <p:spPr/>
        <p:txBody>
          <a:bodyPr/>
          <a:lstStyle/>
          <a:p>
            <a:fld id="{70FE3644-7CAD-436F-9A40-D9471AFB7370}" type="slidenum">
              <a:rPr lang="en-US" smtClean="0"/>
              <a:t>‹#›</a:t>
            </a:fld>
            <a:endParaRPr lang="en-US"/>
          </a:p>
        </p:txBody>
      </p:sp>
    </p:spTree>
    <p:extLst>
      <p:ext uri="{BB962C8B-B14F-4D97-AF65-F5344CB8AC3E}">
        <p14:creationId xmlns:p14="http://schemas.microsoft.com/office/powerpoint/2010/main" val="919407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A2EA67-424E-4829-85BF-36811DFD8F1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86B6001-1D0C-4E39-A820-89F9A05C4C4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6615E2-C8FE-4861-9646-21197B0C4C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B685CA-8DEC-45A6-BBBB-1552961A32A3}" type="datetimeFigureOut">
              <a:rPr lang="en-US" smtClean="0"/>
              <a:t>11/27/2020</a:t>
            </a:fld>
            <a:endParaRPr lang="en-US"/>
          </a:p>
        </p:txBody>
      </p:sp>
      <p:sp>
        <p:nvSpPr>
          <p:cNvPr id="5" name="Footer Placeholder 4">
            <a:extLst>
              <a:ext uri="{FF2B5EF4-FFF2-40B4-BE49-F238E27FC236}">
                <a16:creationId xmlns:a16="http://schemas.microsoft.com/office/drawing/2014/main" id="{B795F31A-7C24-4437-AD72-4D52F8ECFF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F8C4504-26FF-4B93-8AAB-1D8A4DC00D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FE3644-7CAD-436F-9A40-D9471AFB7370}" type="slidenum">
              <a:rPr lang="en-US" smtClean="0"/>
              <a:t>‹#›</a:t>
            </a:fld>
            <a:endParaRPr lang="en-US"/>
          </a:p>
        </p:txBody>
      </p:sp>
    </p:spTree>
    <p:extLst>
      <p:ext uri="{BB962C8B-B14F-4D97-AF65-F5344CB8AC3E}">
        <p14:creationId xmlns:p14="http://schemas.microsoft.com/office/powerpoint/2010/main" val="235140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tmp"/><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tmp"/><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9EF30C2-29AC-4A0D-BC0A-A679CF113E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00500" y="1087403"/>
            <a:ext cx="8191500" cy="5770597"/>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7149A0-F38B-4A57-841D-CC865F28B5D9}"/>
              </a:ext>
            </a:extLst>
          </p:cNvPr>
          <p:cNvSpPr>
            <a:spLocks noGrp="1"/>
          </p:cNvSpPr>
          <p:nvPr>
            <p:ph type="ctrTitle"/>
          </p:nvPr>
        </p:nvSpPr>
        <p:spPr>
          <a:xfrm>
            <a:off x="5093520" y="2744662"/>
            <a:ext cx="6589707" cy="2387600"/>
          </a:xfrm>
        </p:spPr>
        <p:txBody>
          <a:bodyPr>
            <a:normAutofit/>
          </a:bodyPr>
          <a:lstStyle/>
          <a:p>
            <a:pPr algn="r"/>
            <a:r>
              <a:rPr lang="en-US">
                <a:solidFill>
                  <a:srgbClr val="FFFFFF"/>
                </a:solidFill>
              </a:rPr>
              <a:t>Dentistry CRG</a:t>
            </a:r>
          </a:p>
        </p:txBody>
      </p:sp>
      <p:sp>
        <p:nvSpPr>
          <p:cNvPr id="3" name="Subtitle 2">
            <a:extLst>
              <a:ext uri="{FF2B5EF4-FFF2-40B4-BE49-F238E27FC236}">
                <a16:creationId xmlns:a16="http://schemas.microsoft.com/office/drawing/2014/main" id="{EB1F8197-15C2-46A6-B61A-06F3495B0CDC}"/>
              </a:ext>
            </a:extLst>
          </p:cNvPr>
          <p:cNvSpPr>
            <a:spLocks noGrp="1"/>
          </p:cNvSpPr>
          <p:nvPr>
            <p:ph type="subTitle" idx="1"/>
          </p:nvPr>
        </p:nvSpPr>
        <p:spPr>
          <a:xfrm>
            <a:off x="5093520" y="5224337"/>
            <a:ext cx="6589707" cy="1329443"/>
          </a:xfrm>
        </p:spPr>
        <p:txBody>
          <a:bodyPr>
            <a:normAutofit/>
          </a:bodyPr>
          <a:lstStyle/>
          <a:p>
            <a:pPr algn="r"/>
            <a:r>
              <a:rPr lang="en-US" sz="2200" dirty="0">
                <a:solidFill>
                  <a:srgbClr val="FFFFFF"/>
                </a:solidFill>
              </a:rPr>
              <a:t>December 2, 2020</a:t>
            </a:r>
          </a:p>
          <a:p>
            <a:pPr algn="r"/>
            <a:r>
              <a:rPr lang="en-US" sz="2200" dirty="0">
                <a:solidFill>
                  <a:srgbClr val="FFFFFF"/>
                </a:solidFill>
              </a:rPr>
              <a:t>14:30 UTC</a:t>
            </a:r>
          </a:p>
          <a:p>
            <a:pPr algn="r"/>
            <a:r>
              <a:rPr lang="en-US" sz="2200" dirty="0" err="1">
                <a:solidFill>
                  <a:srgbClr val="FFFFFF"/>
                </a:solidFill>
              </a:rPr>
              <a:t>Link:https</a:t>
            </a:r>
            <a:r>
              <a:rPr lang="en-US" sz="2200" dirty="0">
                <a:solidFill>
                  <a:srgbClr val="FFFFFF"/>
                </a:solidFill>
              </a:rPr>
              <a:t>://snomed.zoom.us/my/</a:t>
            </a:r>
            <a:r>
              <a:rPr lang="en-US" sz="2200" dirty="0" err="1">
                <a:solidFill>
                  <a:srgbClr val="FFFFFF"/>
                </a:solidFill>
              </a:rPr>
              <a:t>dentistrycrg</a:t>
            </a:r>
            <a:endParaRPr lang="en-US" sz="2200" dirty="0">
              <a:solidFill>
                <a:srgbClr val="FFFFFF"/>
              </a:solidFill>
            </a:endParaRPr>
          </a:p>
        </p:txBody>
      </p:sp>
      <p:cxnSp>
        <p:nvCxnSpPr>
          <p:cNvPr id="12" name="Straight Connector 11">
            <a:extLst>
              <a:ext uri="{FF2B5EF4-FFF2-40B4-BE49-F238E27FC236}">
                <a16:creationId xmlns:a16="http://schemas.microsoft.com/office/drawing/2014/main" id="{266A0658-1CC4-4B0D-AAB7-A702286AFB0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6241" y="183933"/>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sp>
        <p:nvSpPr>
          <p:cNvPr id="14" name="Freeform: Shape 13">
            <a:extLst>
              <a:ext uri="{FF2B5EF4-FFF2-40B4-BE49-F238E27FC236}">
                <a16:creationId xmlns:a16="http://schemas.microsoft.com/office/drawing/2014/main" id="{A04F1504-431A-4D86-9091-AE7E4B3337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2348" y="1"/>
            <a:ext cx="2279742" cy="1267785"/>
          </a:xfrm>
          <a:custGeom>
            <a:avLst/>
            <a:gdLst>
              <a:gd name="connsiteX0" fmla="*/ 0 w 2279742"/>
              <a:gd name="connsiteY0" fmla="*/ 0 h 1267785"/>
              <a:gd name="connsiteX1" fmla="*/ 138700 w 2279742"/>
              <a:gd name="connsiteY1" fmla="*/ 0 h 1267785"/>
              <a:gd name="connsiteX2" fmla="*/ 138700 w 2279742"/>
              <a:gd name="connsiteY2" fmla="*/ 1078193 h 1267785"/>
              <a:gd name="connsiteX3" fmla="*/ 2002733 w 2279742"/>
              <a:gd name="connsiteY3" fmla="*/ 0 h 1267785"/>
              <a:gd name="connsiteX4" fmla="*/ 2279742 w 2279742"/>
              <a:gd name="connsiteY4" fmla="*/ 0 h 1267785"/>
              <a:gd name="connsiteX5" fmla="*/ 104026 w 2279742"/>
              <a:gd name="connsiteY5" fmla="*/ 1258503 h 1267785"/>
              <a:gd name="connsiteX6" fmla="*/ 69351 w 2279742"/>
              <a:gd name="connsiteY6" fmla="*/ 1267785 h 1267785"/>
              <a:gd name="connsiteX7" fmla="*/ 0 w 2279742"/>
              <a:gd name="connsiteY7" fmla="*/ 1198436 h 1267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79742" h="1267785">
                <a:moveTo>
                  <a:pt x="0" y="0"/>
                </a:moveTo>
                <a:lnTo>
                  <a:pt x="138700" y="0"/>
                </a:lnTo>
                <a:lnTo>
                  <a:pt x="138700" y="1078193"/>
                </a:lnTo>
                <a:lnTo>
                  <a:pt x="2002733" y="0"/>
                </a:lnTo>
                <a:lnTo>
                  <a:pt x="2279742" y="0"/>
                </a:lnTo>
                <a:lnTo>
                  <a:pt x="104026" y="1258503"/>
                </a:lnTo>
                <a:cubicBezTo>
                  <a:pt x="93484" y="1264595"/>
                  <a:pt x="81523" y="1267796"/>
                  <a:pt x="69351" y="1267785"/>
                </a:cubicBezTo>
                <a:cubicBezTo>
                  <a:pt x="31049" y="1267785"/>
                  <a:pt x="0" y="1236737"/>
                  <a:pt x="0" y="1198436"/>
                </a:cubicBezTo>
                <a:close/>
              </a:path>
            </a:pathLst>
          </a:custGeom>
          <a:solidFill>
            <a:schemeClr val="accent6"/>
          </a:solidFill>
          <a:ln w="9525" cap="flat">
            <a:noFill/>
            <a:prstDash val="solid"/>
            <a:miter/>
          </a:ln>
        </p:spPr>
        <p:txBody>
          <a:bodyPr rtlCol="0" anchor="ctr"/>
          <a:lstStyle/>
          <a:p>
            <a:endParaRPr lang="en-US" dirty="0"/>
          </a:p>
        </p:txBody>
      </p:sp>
      <p:sp>
        <p:nvSpPr>
          <p:cNvPr id="16" name="Freeform: Shape 15">
            <a:extLst>
              <a:ext uri="{FF2B5EF4-FFF2-40B4-BE49-F238E27FC236}">
                <a16:creationId xmlns:a16="http://schemas.microsoft.com/office/drawing/2014/main" id="{EA804283-B929-4503-802F-4585376E2B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Oval 17">
            <a:extLst>
              <a:ext uri="{FF2B5EF4-FFF2-40B4-BE49-F238E27FC236}">
                <a16:creationId xmlns:a16="http://schemas.microsoft.com/office/drawing/2014/main" id="{AD3811F5-514E-49A4-B382-673ED228A4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69044" y="514898"/>
            <a:ext cx="2393351" cy="232842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Freeform: Shape 19">
            <a:extLst>
              <a:ext uri="{FF2B5EF4-FFF2-40B4-BE49-F238E27FC236}">
                <a16:creationId xmlns:a16="http://schemas.microsoft.com/office/drawing/2014/main" id="{067AD921-1CEE-4C1B-9AA3-C66D908DDD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2949740"/>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22" name="Arc 21">
            <a:extLst>
              <a:ext uri="{FF2B5EF4-FFF2-40B4-BE49-F238E27FC236}">
                <a16:creationId xmlns:a16="http://schemas.microsoft.com/office/drawing/2014/main" id="{C36A08F5-3B56-47C5-A371-9187BE56E1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39683" y="4203427"/>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20643850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C7F44F-89C3-4510-9B6F-F8609D83B5FB}"/>
              </a:ext>
            </a:extLst>
          </p:cNvPr>
          <p:cNvSpPr>
            <a:spLocks noGrp="1"/>
          </p:cNvSpPr>
          <p:nvPr>
            <p:ph type="title"/>
          </p:nvPr>
        </p:nvSpPr>
        <p:spPr>
          <a:xfrm>
            <a:off x="686834" y="1153572"/>
            <a:ext cx="3391180" cy="4461163"/>
          </a:xfrm>
        </p:spPr>
        <p:txBody>
          <a:bodyPr>
            <a:normAutofit/>
          </a:bodyPr>
          <a:lstStyle/>
          <a:p>
            <a:r>
              <a:rPr lang="en-US" dirty="0">
                <a:solidFill>
                  <a:srgbClr val="FFFFFF"/>
                </a:solidFill>
              </a:rPr>
              <a:t>Procedures Work Plan Development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F3978F1-6239-43DB-AFAB-8ECF74173613}"/>
              </a:ext>
            </a:extLst>
          </p:cNvPr>
          <p:cNvSpPr>
            <a:spLocks noGrp="1"/>
          </p:cNvSpPr>
          <p:nvPr>
            <p:ph idx="1"/>
          </p:nvPr>
        </p:nvSpPr>
        <p:spPr>
          <a:xfrm>
            <a:off x="4447308" y="591344"/>
            <a:ext cx="6906491" cy="5585619"/>
          </a:xfrm>
        </p:spPr>
        <p:txBody>
          <a:bodyPr anchor="ctr">
            <a:normAutofit/>
          </a:bodyPr>
          <a:lstStyle/>
          <a:p>
            <a:r>
              <a:rPr lang="en-US" dirty="0"/>
              <a:t>Primary use case:  Review procedures and identify the processes (steps) necessary to perform or complete the specific dental procedure. Create SNOMED concepts for any process not currently represented and create an appropriate hierarchy for the processes to be properly linked to a specific procedure.  </a:t>
            </a:r>
          </a:p>
          <a:p>
            <a:r>
              <a:rPr lang="en-US" dirty="0"/>
              <a:t>Secondary use case would be additional concepts for greater granularity of current dental procedures that may not have interim steps</a:t>
            </a:r>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2745221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automatically generated">
            <a:extLst>
              <a:ext uri="{FF2B5EF4-FFF2-40B4-BE49-F238E27FC236}">
                <a16:creationId xmlns:a16="http://schemas.microsoft.com/office/drawing/2014/main" id="{A090F2BD-8604-405D-8601-D79F32B6C6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3441" y="675891"/>
            <a:ext cx="8545118" cy="5506218"/>
          </a:xfrm>
          <a:prstGeom prst="rect">
            <a:avLst/>
          </a:prstGeom>
        </p:spPr>
      </p:pic>
    </p:spTree>
    <p:extLst>
      <p:ext uri="{BB962C8B-B14F-4D97-AF65-F5344CB8AC3E}">
        <p14:creationId xmlns:p14="http://schemas.microsoft.com/office/powerpoint/2010/main" val="4170618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55B039A-DAD2-41C7-BC6C-8633102AF10B}"/>
              </a:ext>
            </a:extLst>
          </p:cNvPr>
          <p:cNvSpPr>
            <a:spLocks noGrp="1"/>
          </p:cNvSpPr>
          <p:nvPr>
            <p:ph type="title"/>
          </p:nvPr>
        </p:nvSpPr>
        <p:spPr>
          <a:xfrm>
            <a:off x="686834" y="1153572"/>
            <a:ext cx="3200400" cy="4461163"/>
          </a:xfrm>
        </p:spPr>
        <p:txBody>
          <a:bodyPr>
            <a:normAutofit/>
          </a:bodyPr>
          <a:lstStyle/>
          <a:p>
            <a:r>
              <a:rPr lang="en-US">
                <a:solidFill>
                  <a:srgbClr val="FFFFFF"/>
                </a:solidFill>
              </a:rPr>
              <a:t> The procedure (amalgam restoration)</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3EE7A0A-ED51-41C1-9B96-4F283FACF53C}"/>
              </a:ext>
            </a:extLst>
          </p:cNvPr>
          <p:cNvSpPr>
            <a:spLocks noGrp="1"/>
          </p:cNvSpPr>
          <p:nvPr>
            <p:ph idx="1"/>
          </p:nvPr>
        </p:nvSpPr>
        <p:spPr>
          <a:xfrm>
            <a:off x="4447308" y="591344"/>
            <a:ext cx="6906491" cy="5585619"/>
          </a:xfrm>
        </p:spPr>
        <p:txBody>
          <a:bodyPr anchor="ctr">
            <a:normAutofit/>
          </a:bodyPr>
          <a:lstStyle/>
          <a:p>
            <a:r>
              <a:rPr lang="en-US" dirty="0"/>
              <a:t>What are the processes?</a:t>
            </a:r>
          </a:p>
          <a:p>
            <a:pPr lvl="1"/>
            <a:r>
              <a:rPr lang="en-US" dirty="0"/>
              <a:t>Anesthetize</a:t>
            </a:r>
          </a:p>
          <a:p>
            <a:pPr lvl="1"/>
            <a:r>
              <a:rPr lang="en-US" dirty="0"/>
              <a:t>Preparation by removing tooth structure and/or current restorative material</a:t>
            </a:r>
          </a:p>
          <a:p>
            <a:pPr lvl="1"/>
            <a:r>
              <a:rPr lang="en-US" dirty="0"/>
              <a:t>OR by preparing a fractured portion of tooth structure to retain an amalgam</a:t>
            </a:r>
          </a:p>
          <a:p>
            <a:pPr lvl="1"/>
            <a:r>
              <a:rPr lang="en-US" dirty="0"/>
              <a:t>Place any base materials</a:t>
            </a:r>
          </a:p>
          <a:p>
            <a:pPr lvl="1"/>
            <a:r>
              <a:rPr lang="en-US" dirty="0"/>
              <a:t>Place/insert amalgam</a:t>
            </a:r>
          </a:p>
          <a:p>
            <a:pPr lvl="1"/>
            <a:r>
              <a:rPr lang="en-US" dirty="0"/>
              <a:t>Carve/polish</a:t>
            </a:r>
          </a:p>
        </p:txBody>
      </p:sp>
    </p:spTree>
    <p:extLst>
      <p:ext uri="{BB962C8B-B14F-4D97-AF65-F5344CB8AC3E}">
        <p14:creationId xmlns:p14="http://schemas.microsoft.com/office/powerpoint/2010/main" val="4267397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143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social media post&#10;&#10;Description automatically generated">
            <a:extLst>
              <a:ext uri="{FF2B5EF4-FFF2-40B4-BE49-F238E27FC236}">
                <a16:creationId xmlns:a16="http://schemas.microsoft.com/office/drawing/2014/main" id="{1B958D64-E62D-4C7E-AFCF-DE644246A5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661839"/>
            <a:ext cx="10905066" cy="5534321"/>
          </a:xfrm>
          <a:prstGeom prst="rect">
            <a:avLst/>
          </a:prstGeom>
        </p:spPr>
      </p:pic>
    </p:spTree>
    <p:extLst>
      <p:ext uri="{BB962C8B-B14F-4D97-AF65-F5344CB8AC3E}">
        <p14:creationId xmlns:p14="http://schemas.microsoft.com/office/powerpoint/2010/main" val="29518207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2BC26D8-82FB-445E-AA49-62A77D7C1E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5162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B44330D-EA18-4254-AA95-EB49948539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social media post&#10;&#10;Description automatically generated">
            <a:extLst>
              <a:ext uri="{FF2B5EF4-FFF2-40B4-BE49-F238E27FC236}">
                <a16:creationId xmlns:a16="http://schemas.microsoft.com/office/drawing/2014/main" id="{F06F1E6E-F5B2-4275-B788-02A8D3CD70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7" y="1125304"/>
            <a:ext cx="10905066" cy="4607391"/>
          </a:xfrm>
          <a:prstGeom prst="rect">
            <a:avLst/>
          </a:prstGeom>
        </p:spPr>
      </p:pic>
    </p:spTree>
    <p:extLst>
      <p:ext uri="{BB962C8B-B14F-4D97-AF65-F5344CB8AC3E}">
        <p14:creationId xmlns:p14="http://schemas.microsoft.com/office/powerpoint/2010/main" val="1557009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EB4609-6FB7-4FDE-B9C5-D2667342E988}"/>
              </a:ext>
            </a:extLst>
          </p:cNvPr>
          <p:cNvSpPr>
            <a:spLocks noGrp="1"/>
          </p:cNvSpPr>
          <p:nvPr>
            <p:ph type="title"/>
          </p:nvPr>
        </p:nvSpPr>
        <p:spPr>
          <a:xfrm>
            <a:off x="686834" y="1153572"/>
            <a:ext cx="3200400" cy="4461163"/>
          </a:xfrm>
        </p:spPr>
        <p:txBody>
          <a:bodyPr>
            <a:normAutofit/>
          </a:bodyPr>
          <a:lstStyle/>
          <a:p>
            <a:r>
              <a:rPr lang="en-US">
                <a:solidFill>
                  <a:srgbClr val="FFFFFF"/>
                </a:solidFill>
              </a:rPr>
              <a:t>Process or Procedure (or both?)</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AE4E39B-B64E-4E58-B4B9-63C4F9081F59}"/>
              </a:ext>
            </a:extLst>
          </p:cNvPr>
          <p:cNvSpPr>
            <a:spLocks noGrp="1"/>
          </p:cNvSpPr>
          <p:nvPr>
            <p:ph idx="1"/>
          </p:nvPr>
        </p:nvSpPr>
        <p:spPr>
          <a:xfrm>
            <a:off x="4447308" y="591344"/>
            <a:ext cx="6906491" cy="5585619"/>
          </a:xfrm>
        </p:spPr>
        <p:txBody>
          <a:bodyPr anchor="ctr">
            <a:normAutofit/>
          </a:bodyPr>
          <a:lstStyle/>
          <a:p>
            <a:r>
              <a:rPr lang="en-US" dirty="0"/>
              <a:t>Do we need to review hierarchies of current dental procedures to create a common format for interim steps?</a:t>
            </a:r>
          </a:p>
          <a:p>
            <a:r>
              <a:rPr lang="en-US" dirty="0"/>
              <a:t>Is this a critical piece for our work plan development?</a:t>
            </a:r>
          </a:p>
        </p:txBody>
      </p:sp>
    </p:spTree>
    <p:extLst>
      <p:ext uri="{BB962C8B-B14F-4D97-AF65-F5344CB8AC3E}">
        <p14:creationId xmlns:p14="http://schemas.microsoft.com/office/powerpoint/2010/main" val="13927995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BEB4609-6FB7-4FDE-B9C5-D2667342E988}"/>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Substances and Procedures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AE4E39B-B64E-4E58-B4B9-63C4F9081F59}"/>
              </a:ext>
            </a:extLst>
          </p:cNvPr>
          <p:cNvSpPr>
            <a:spLocks noGrp="1"/>
          </p:cNvSpPr>
          <p:nvPr>
            <p:ph idx="1"/>
          </p:nvPr>
        </p:nvSpPr>
        <p:spPr>
          <a:xfrm>
            <a:off x="4447308" y="591344"/>
            <a:ext cx="6906491" cy="5585619"/>
          </a:xfrm>
        </p:spPr>
        <p:txBody>
          <a:bodyPr anchor="ctr">
            <a:normAutofit/>
          </a:bodyPr>
          <a:lstStyle/>
          <a:p>
            <a:r>
              <a:rPr lang="en-US" dirty="0"/>
              <a:t>Should substances be a consideration in developing the procedures work plan?</a:t>
            </a:r>
          </a:p>
          <a:p>
            <a:r>
              <a:rPr lang="en-US" dirty="0"/>
              <a:t>90 different dental specific substances previously identified (likely an incomplete list now) and sent with August materials.</a:t>
            </a:r>
          </a:p>
          <a:p>
            <a:r>
              <a:rPr lang="en-US" dirty="0"/>
              <a:t>How might substances intersect with procedures or influence the development of new concepts for procedures?</a:t>
            </a:r>
          </a:p>
          <a:p>
            <a:pPr lvl="1"/>
            <a:r>
              <a:rPr lang="en-US" dirty="0"/>
              <a:t>i.e. Interim step of impression could use various substances or be a scan.  Is the substance itself important to the procedure concept?</a:t>
            </a:r>
          </a:p>
        </p:txBody>
      </p:sp>
    </p:spTree>
    <p:extLst>
      <p:ext uri="{BB962C8B-B14F-4D97-AF65-F5344CB8AC3E}">
        <p14:creationId xmlns:p14="http://schemas.microsoft.com/office/powerpoint/2010/main" val="562431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ED245D-BB3E-4973-90A6-AEA13ECB8C28}"/>
              </a:ext>
            </a:extLst>
          </p:cNvPr>
          <p:cNvSpPr>
            <a:spLocks noGrp="1"/>
          </p:cNvSpPr>
          <p:nvPr>
            <p:ph type="title"/>
          </p:nvPr>
        </p:nvSpPr>
        <p:spPr>
          <a:xfrm>
            <a:off x="686834" y="1153572"/>
            <a:ext cx="3200400" cy="4461163"/>
          </a:xfrm>
        </p:spPr>
        <p:txBody>
          <a:bodyPr>
            <a:normAutofit/>
          </a:bodyPr>
          <a:lstStyle/>
          <a:p>
            <a:r>
              <a:rPr lang="en-US" sz="4100">
                <a:solidFill>
                  <a:srgbClr val="FFFFFF"/>
                </a:solidFill>
              </a:rPr>
              <a:t>2021 Work Plan Development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1AFF43D-5EF5-4CE5-AC58-22E9245A3941}"/>
              </a:ext>
            </a:extLst>
          </p:cNvPr>
          <p:cNvSpPr>
            <a:spLocks noGrp="1"/>
          </p:cNvSpPr>
          <p:nvPr>
            <p:ph idx="1"/>
          </p:nvPr>
        </p:nvSpPr>
        <p:spPr>
          <a:xfrm>
            <a:off x="4447308" y="591344"/>
            <a:ext cx="6906491" cy="5585619"/>
          </a:xfrm>
        </p:spPr>
        <p:txBody>
          <a:bodyPr anchor="ctr">
            <a:normAutofit/>
          </a:bodyPr>
          <a:lstStyle/>
          <a:p>
            <a:r>
              <a:rPr lang="en-US" dirty="0"/>
              <a:t>Suggested areas to date:</a:t>
            </a:r>
          </a:p>
          <a:p>
            <a:pPr lvl="1"/>
            <a:r>
              <a:rPr lang="en-US" dirty="0"/>
              <a:t>Completion of Periodontal classification system (in progress)</a:t>
            </a:r>
          </a:p>
          <a:p>
            <a:pPr lvl="1"/>
            <a:r>
              <a:rPr lang="en-US" dirty="0"/>
              <a:t>Work with observables discussed at last meeting- this would be new</a:t>
            </a:r>
          </a:p>
          <a:p>
            <a:pPr lvl="1"/>
            <a:r>
              <a:rPr lang="en-US" dirty="0"/>
              <a:t>Procedure development and design- requested by a few members</a:t>
            </a:r>
          </a:p>
          <a:p>
            <a:pPr lvl="1"/>
            <a:r>
              <a:rPr lang="en-US" dirty="0"/>
              <a:t>Substance review and how it fits into Procedures review</a:t>
            </a:r>
          </a:p>
          <a:p>
            <a:pPr lvl="1"/>
            <a:r>
              <a:rPr lang="en-US" dirty="0"/>
              <a:t>Review of obsolete Periodontal concepts</a:t>
            </a:r>
          </a:p>
          <a:p>
            <a:pPr lvl="1"/>
            <a:r>
              <a:rPr lang="en-US" dirty="0"/>
              <a:t>Anatomy review and analysis</a:t>
            </a:r>
          </a:p>
          <a:p>
            <a:pPr lvl="1"/>
            <a:r>
              <a:rPr lang="en-US" dirty="0"/>
              <a:t>Refset updating and possible new ref set requests</a:t>
            </a:r>
          </a:p>
          <a:p>
            <a:pPr lvl="1"/>
            <a:r>
              <a:rPr lang="en-US" dirty="0"/>
              <a:t>Other?</a:t>
            </a:r>
          </a:p>
        </p:txBody>
      </p:sp>
    </p:spTree>
    <p:extLst>
      <p:ext uri="{BB962C8B-B14F-4D97-AF65-F5344CB8AC3E}">
        <p14:creationId xmlns:p14="http://schemas.microsoft.com/office/powerpoint/2010/main" val="712187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A91C76E-D90F-4594-9108-BE9FAB790B78}"/>
              </a:ext>
            </a:extLst>
          </p:cNvPr>
          <p:cNvSpPr>
            <a:spLocks noGrp="1"/>
          </p:cNvSpPr>
          <p:nvPr>
            <p:ph type="title"/>
          </p:nvPr>
        </p:nvSpPr>
        <p:spPr>
          <a:xfrm>
            <a:off x="686834" y="1153572"/>
            <a:ext cx="3200400" cy="4461163"/>
          </a:xfrm>
        </p:spPr>
        <p:txBody>
          <a:bodyPr>
            <a:normAutofit/>
          </a:bodyPr>
          <a:lstStyle/>
          <a:p>
            <a:r>
              <a:rPr lang="en-US">
                <a:solidFill>
                  <a:srgbClr val="FFFFFF"/>
                </a:solidFill>
              </a:rPr>
              <a:t>Other Business and Meeting Updates</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618CDAA7-B0E7-465F-A1A9-548CDDD1DD5C}"/>
              </a:ext>
            </a:extLst>
          </p:cNvPr>
          <p:cNvSpPr>
            <a:spLocks noGrp="1"/>
          </p:cNvSpPr>
          <p:nvPr>
            <p:ph idx="1"/>
          </p:nvPr>
        </p:nvSpPr>
        <p:spPr>
          <a:xfrm>
            <a:off x="4447308" y="591344"/>
            <a:ext cx="6906491" cy="5585619"/>
          </a:xfrm>
        </p:spPr>
        <p:txBody>
          <a:bodyPr anchor="ctr">
            <a:normAutofit/>
          </a:bodyPr>
          <a:lstStyle/>
          <a:p>
            <a:r>
              <a:rPr lang="en-US" dirty="0"/>
              <a:t>Any additional business?</a:t>
            </a:r>
          </a:p>
          <a:p>
            <a:r>
              <a:rPr lang="en-US" dirty="0"/>
              <a:t>Meeting updates:</a:t>
            </a:r>
          </a:p>
          <a:p>
            <a:pPr lvl="1"/>
            <a:r>
              <a:rPr lang="en-US" dirty="0"/>
              <a:t>Next meeting is scheduled for Wednesday, February 3, 2021 at 1430UTC</a:t>
            </a:r>
          </a:p>
          <a:p>
            <a:pPr lvl="1"/>
            <a:r>
              <a:rPr lang="en-US" dirty="0"/>
              <a:t>We currently meet every other month for 60-90 minutes.  Do we need to change meeting frequency or time/day?</a:t>
            </a:r>
          </a:p>
        </p:txBody>
      </p:sp>
    </p:spTree>
    <p:extLst>
      <p:ext uri="{BB962C8B-B14F-4D97-AF65-F5344CB8AC3E}">
        <p14:creationId xmlns:p14="http://schemas.microsoft.com/office/powerpoint/2010/main" val="16805794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F7E7FED-15D1-453A-A466-F3C0A398223A}"/>
              </a:ext>
            </a:extLst>
          </p:cNvPr>
          <p:cNvSpPr>
            <a:spLocks noGrp="1"/>
          </p:cNvSpPr>
          <p:nvPr>
            <p:ph type="title"/>
          </p:nvPr>
        </p:nvSpPr>
        <p:spPr>
          <a:xfrm>
            <a:off x="686834" y="1153572"/>
            <a:ext cx="3200400" cy="4461163"/>
          </a:xfrm>
        </p:spPr>
        <p:txBody>
          <a:bodyPr>
            <a:normAutofit/>
          </a:bodyPr>
          <a:lstStyle/>
          <a:p>
            <a:r>
              <a:rPr lang="en-US">
                <a:solidFill>
                  <a:srgbClr val="FFFFFF"/>
                </a:solidFill>
              </a:rPr>
              <a:t>Agenda</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DA895CA2-2221-4453-8660-D27343CA7E50}"/>
              </a:ext>
            </a:extLst>
          </p:cNvPr>
          <p:cNvSpPr>
            <a:spLocks noGrp="1"/>
          </p:cNvSpPr>
          <p:nvPr>
            <p:ph idx="1"/>
          </p:nvPr>
        </p:nvSpPr>
        <p:spPr>
          <a:xfrm>
            <a:off x="4447308" y="591344"/>
            <a:ext cx="6906491" cy="5585619"/>
          </a:xfrm>
        </p:spPr>
        <p:txBody>
          <a:bodyPr anchor="ctr">
            <a:normAutofit fontScale="77500" lnSpcReduction="20000"/>
          </a:bodyPr>
          <a:lstStyle/>
          <a:p>
            <a:r>
              <a:rPr lang="en-US" sz="2400" dirty="0"/>
              <a:t>Attendance and Regrets</a:t>
            </a:r>
          </a:p>
          <a:p>
            <a:r>
              <a:rPr lang="en-US" sz="2400" dirty="0"/>
              <a:t>SNOMED report</a:t>
            </a:r>
          </a:p>
          <a:p>
            <a:r>
              <a:rPr lang="en-US" sz="2400" dirty="0"/>
              <a:t>Editor’s report, Nicola Ingram, Sarah Warren</a:t>
            </a:r>
          </a:p>
          <a:p>
            <a:pPr marL="0" indent="0">
              <a:buNone/>
            </a:pPr>
            <a:r>
              <a:rPr lang="en-US" sz="2400" dirty="0"/>
              <a:t>	Brief review of alteration of “unilateral” concept</a:t>
            </a:r>
          </a:p>
          <a:p>
            <a:r>
              <a:rPr lang="en-US" sz="2400" dirty="0"/>
              <a:t>Periodontal classification system status</a:t>
            </a:r>
          </a:p>
          <a:p>
            <a:pPr lvl="1"/>
            <a:r>
              <a:rPr lang="en-US" sz="2000" dirty="0"/>
              <a:t>Update on use agreement, possible alteration from use to collaboration agreement</a:t>
            </a:r>
          </a:p>
          <a:p>
            <a:pPr lvl="2"/>
            <a:r>
              <a:rPr lang="en-US" sz="1600" dirty="0"/>
              <a:t>Hold on adding to January release</a:t>
            </a:r>
          </a:p>
          <a:p>
            <a:pPr lvl="1"/>
            <a:r>
              <a:rPr lang="en-US" sz="2000" dirty="0"/>
              <a:t>European Federation of Periodontology to provide input</a:t>
            </a:r>
          </a:p>
          <a:p>
            <a:pPr lvl="2"/>
            <a:r>
              <a:rPr lang="en-US" sz="1600" dirty="0"/>
              <a:t>Will review both periodontal and gingival disease concepts</a:t>
            </a:r>
          </a:p>
          <a:p>
            <a:pPr lvl="2"/>
            <a:r>
              <a:rPr lang="en-US" sz="1600" dirty="0"/>
              <a:t>May result in some requested alterations to the spreadsheets previously reviewed by the CRG</a:t>
            </a:r>
          </a:p>
          <a:p>
            <a:pPr lvl="1"/>
            <a:r>
              <a:rPr lang="en-US" sz="2000" dirty="0"/>
              <a:t> Consensus on any alterations</a:t>
            </a:r>
            <a:endParaRPr lang="en-US" sz="1600" dirty="0"/>
          </a:p>
          <a:p>
            <a:pPr lvl="1"/>
            <a:r>
              <a:rPr lang="en-US" sz="2000" dirty="0"/>
              <a:t>Next steps of project</a:t>
            </a:r>
          </a:p>
          <a:p>
            <a:pPr lvl="2"/>
            <a:r>
              <a:rPr lang="en-US" sz="1600" dirty="0"/>
              <a:t>Implant and implant related conditions</a:t>
            </a:r>
          </a:p>
          <a:p>
            <a:pPr lvl="2"/>
            <a:r>
              <a:rPr lang="en-US" sz="1600" dirty="0"/>
              <a:t>Other periodontal concepts not previously covered</a:t>
            </a:r>
            <a:endParaRPr lang="en-US" sz="2400" dirty="0"/>
          </a:p>
          <a:p>
            <a:r>
              <a:rPr lang="en-US" sz="2400" dirty="0"/>
              <a:t>2021 Work Plan discussion</a:t>
            </a:r>
          </a:p>
          <a:p>
            <a:pPr lvl="1"/>
            <a:r>
              <a:rPr lang="en-US" sz="2000" dirty="0"/>
              <a:t>Review and need to alter some</a:t>
            </a:r>
          </a:p>
          <a:p>
            <a:pPr lvl="1"/>
            <a:r>
              <a:rPr lang="en-US" sz="2000" dirty="0"/>
              <a:t>Use case for substances review (possibly related to procedures review)</a:t>
            </a:r>
          </a:p>
          <a:p>
            <a:r>
              <a:rPr lang="en-US" sz="2400" dirty="0"/>
              <a:t>Meeting updates </a:t>
            </a:r>
          </a:p>
          <a:p>
            <a:r>
              <a:rPr lang="en-US" sz="2400" dirty="0"/>
              <a:t>New Business</a:t>
            </a:r>
          </a:p>
        </p:txBody>
      </p:sp>
    </p:spTree>
    <p:extLst>
      <p:ext uri="{BB962C8B-B14F-4D97-AF65-F5344CB8AC3E}">
        <p14:creationId xmlns:p14="http://schemas.microsoft.com/office/powerpoint/2010/main" val="37294047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B1F81B1-B12E-47D6-8B4D-F5A19F21B121}"/>
              </a:ext>
            </a:extLst>
          </p:cNvPr>
          <p:cNvSpPr>
            <a:spLocks noGrp="1"/>
          </p:cNvSpPr>
          <p:nvPr>
            <p:ph type="title"/>
          </p:nvPr>
        </p:nvSpPr>
        <p:spPr>
          <a:xfrm>
            <a:off x="5297762" y="329184"/>
            <a:ext cx="6251110" cy="1783080"/>
          </a:xfrm>
        </p:spPr>
        <p:txBody>
          <a:bodyPr anchor="b">
            <a:normAutofit/>
          </a:bodyPr>
          <a:lstStyle/>
          <a:p>
            <a:r>
              <a:rPr lang="en-US" sz="5400"/>
              <a:t>Editors Report</a:t>
            </a:r>
          </a:p>
        </p:txBody>
      </p:sp>
      <p:pic>
        <p:nvPicPr>
          <p:cNvPr id="5" name="Picture 4">
            <a:extLst>
              <a:ext uri="{FF2B5EF4-FFF2-40B4-BE49-F238E27FC236}">
                <a16:creationId xmlns:a16="http://schemas.microsoft.com/office/drawing/2014/main" id="{41D2E861-0868-4715-A2D7-5879A64AE436}"/>
              </a:ext>
            </a:extLst>
          </p:cNvPr>
          <p:cNvPicPr>
            <a:picLocks noChangeAspect="1"/>
          </p:cNvPicPr>
          <p:nvPr/>
        </p:nvPicPr>
        <p:blipFill rotWithShape="1">
          <a:blip r:embed="rId2"/>
          <a:srcRect l="10251" r="44418" b="-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11"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268B987-E0B3-4181-9FAA-6E20139464B4}"/>
              </a:ext>
            </a:extLst>
          </p:cNvPr>
          <p:cNvSpPr>
            <a:spLocks noGrp="1"/>
          </p:cNvSpPr>
          <p:nvPr>
            <p:ph idx="1"/>
          </p:nvPr>
        </p:nvSpPr>
        <p:spPr>
          <a:xfrm>
            <a:off x="5297762" y="2706624"/>
            <a:ext cx="6251110" cy="3483864"/>
          </a:xfrm>
        </p:spPr>
        <p:txBody>
          <a:bodyPr>
            <a:normAutofit/>
          </a:bodyPr>
          <a:lstStyle/>
          <a:p>
            <a:r>
              <a:rPr lang="en-US" sz="2200"/>
              <a:t>SNOMED International updates</a:t>
            </a:r>
          </a:p>
          <a:p>
            <a:r>
              <a:rPr lang="en-US" sz="2200"/>
              <a:t>Brief discussion of unilateral concept alteration example</a:t>
            </a:r>
          </a:p>
        </p:txBody>
      </p:sp>
    </p:spTree>
    <p:extLst>
      <p:ext uri="{BB962C8B-B14F-4D97-AF65-F5344CB8AC3E}">
        <p14:creationId xmlns:p14="http://schemas.microsoft.com/office/powerpoint/2010/main" val="3728506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360355-5385-4971-B503-1345142516B9}"/>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Periodontal Classification System Project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BE8842A-FF1C-45AE-8A7A-60C3D1AB2CC2}"/>
              </a:ext>
            </a:extLst>
          </p:cNvPr>
          <p:cNvSpPr>
            <a:spLocks noGrp="1"/>
          </p:cNvSpPr>
          <p:nvPr>
            <p:ph idx="1"/>
          </p:nvPr>
        </p:nvSpPr>
        <p:spPr>
          <a:xfrm>
            <a:off x="4447308" y="591344"/>
            <a:ext cx="6906491" cy="5585619"/>
          </a:xfrm>
        </p:spPr>
        <p:txBody>
          <a:bodyPr anchor="t">
            <a:normAutofit lnSpcReduction="10000"/>
          </a:bodyPr>
          <a:lstStyle/>
          <a:p>
            <a:r>
              <a:rPr lang="en-US" sz="2600" dirty="0"/>
              <a:t>European Federation of Periodontology(EFP) requested input into project</a:t>
            </a:r>
          </a:p>
          <a:p>
            <a:r>
              <a:rPr lang="en-US" sz="2600" dirty="0"/>
              <a:t>Broader global input is always encouraged by SNOMED </a:t>
            </a:r>
          </a:p>
          <a:p>
            <a:r>
              <a:rPr lang="en-US" sz="2600" dirty="0"/>
              <a:t>EFP asking members to identify possible participants in CRG</a:t>
            </a:r>
          </a:p>
          <a:p>
            <a:r>
              <a:rPr lang="en-US" sz="2600" dirty="0"/>
              <a:t>EFP will review Periodontal Disease and </a:t>
            </a:r>
            <a:r>
              <a:rPr lang="en-US" sz="2600" dirty="0" err="1"/>
              <a:t>Gingial</a:t>
            </a:r>
            <a:r>
              <a:rPr lang="en-US" sz="2600" dirty="0"/>
              <a:t> disease concepts previously reviewed by CRG and may request alterations to those identified in spreadsheets previously.</a:t>
            </a:r>
          </a:p>
          <a:p>
            <a:r>
              <a:rPr lang="en-US" sz="2600" dirty="0"/>
              <a:t>CRG would then review and develop consensus</a:t>
            </a:r>
          </a:p>
          <a:p>
            <a:r>
              <a:rPr lang="en-US" sz="2600" dirty="0"/>
              <a:t>EFP and AAP discussing possible collaboration agreement with SNOMED rather than use agreement for Classification system.  Common process within SNOMED.</a:t>
            </a:r>
          </a:p>
          <a:p>
            <a:endParaRPr lang="en-US" sz="2600" dirty="0"/>
          </a:p>
        </p:txBody>
      </p:sp>
    </p:spTree>
    <p:extLst>
      <p:ext uri="{BB962C8B-B14F-4D97-AF65-F5344CB8AC3E}">
        <p14:creationId xmlns:p14="http://schemas.microsoft.com/office/powerpoint/2010/main" val="40062525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5360355-5385-4971-B503-1345142516B9}"/>
              </a:ext>
            </a:extLst>
          </p:cNvPr>
          <p:cNvSpPr>
            <a:spLocks noGrp="1"/>
          </p:cNvSpPr>
          <p:nvPr>
            <p:ph type="title"/>
          </p:nvPr>
        </p:nvSpPr>
        <p:spPr>
          <a:xfrm>
            <a:off x="686834" y="1153572"/>
            <a:ext cx="3200400" cy="4461163"/>
          </a:xfrm>
        </p:spPr>
        <p:txBody>
          <a:bodyPr>
            <a:normAutofit/>
          </a:bodyPr>
          <a:lstStyle/>
          <a:p>
            <a:r>
              <a:rPr lang="en-US" dirty="0">
                <a:solidFill>
                  <a:srgbClr val="FFFFFF"/>
                </a:solidFill>
              </a:rPr>
              <a:t>Periodontal Classification System Project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EBE8842A-FF1C-45AE-8A7A-60C3D1AB2CC2}"/>
              </a:ext>
            </a:extLst>
          </p:cNvPr>
          <p:cNvSpPr>
            <a:spLocks noGrp="1"/>
          </p:cNvSpPr>
          <p:nvPr>
            <p:ph idx="1"/>
          </p:nvPr>
        </p:nvSpPr>
        <p:spPr>
          <a:xfrm>
            <a:off x="4447308" y="591344"/>
            <a:ext cx="6906491" cy="5585619"/>
          </a:xfrm>
        </p:spPr>
        <p:txBody>
          <a:bodyPr anchor="t">
            <a:normAutofit/>
          </a:bodyPr>
          <a:lstStyle/>
          <a:p>
            <a:r>
              <a:rPr lang="en-US" sz="2600" dirty="0"/>
              <a:t> EFP review and consensus development within CRG for Periodontal disease concepts and gingival disease concepts.</a:t>
            </a:r>
          </a:p>
          <a:p>
            <a:r>
              <a:rPr lang="en-US" sz="2600" dirty="0"/>
              <a:t>Review of Implant related concepts within Classification System</a:t>
            </a:r>
          </a:p>
          <a:p>
            <a:r>
              <a:rPr lang="en-US" sz="2600" dirty="0"/>
              <a:t>Review of any remaining concepts not previously evaluated within Classification System</a:t>
            </a:r>
          </a:p>
          <a:p>
            <a:r>
              <a:rPr lang="en-US" sz="2600" dirty="0"/>
              <a:t>Ongoing process of developing an agreement between SNOMED and AAP/EFP.  All will </a:t>
            </a:r>
            <a:r>
              <a:rPr lang="en-US" sz="2600" dirty="0" err="1"/>
              <a:t>bekept</a:t>
            </a:r>
            <a:r>
              <a:rPr lang="en-US" sz="2600" dirty="0"/>
              <a:t> updated on status of project.</a:t>
            </a:r>
          </a:p>
          <a:p>
            <a:endParaRPr lang="en-US" sz="2600" dirty="0"/>
          </a:p>
        </p:txBody>
      </p:sp>
    </p:spTree>
    <p:extLst>
      <p:ext uri="{BB962C8B-B14F-4D97-AF65-F5344CB8AC3E}">
        <p14:creationId xmlns:p14="http://schemas.microsoft.com/office/powerpoint/2010/main" val="3446226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146B23B-F532-45C7-9AEB-E54E715E09AD}"/>
              </a:ext>
            </a:extLst>
          </p:cNvPr>
          <p:cNvSpPr>
            <a:spLocks noGrp="1"/>
          </p:cNvSpPr>
          <p:nvPr>
            <p:ph type="title"/>
          </p:nvPr>
        </p:nvSpPr>
        <p:spPr>
          <a:xfrm>
            <a:off x="686834" y="1153572"/>
            <a:ext cx="3200400" cy="4461163"/>
          </a:xfrm>
        </p:spPr>
        <p:txBody>
          <a:bodyPr>
            <a:normAutofit/>
          </a:bodyPr>
          <a:lstStyle/>
          <a:p>
            <a:r>
              <a:rPr lang="en-US" sz="4100">
                <a:solidFill>
                  <a:srgbClr val="FFFFFF"/>
                </a:solidFill>
              </a:rPr>
              <a:t>2021 Work Plan Development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14B66B7-C765-464F-9B03-36E1BAD71952}"/>
              </a:ext>
            </a:extLst>
          </p:cNvPr>
          <p:cNvSpPr>
            <a:spLocks noGrp="1"/>
          </p:cNvSpPr>
          <p:nvPr>
            <p:ph idx="1"/>
          </p:nvPr>
        </p:nvSpPr>
        <p:spPr>
          <a:xfrm>
            <a:off x="4447308" y="591344"/>
            <a:ext cx="6906491" cy="5585619"/>
          </a:xfrm>
        </p:spPr>
        <p:txBody>
          <a:bodyPr anchor="ctr">
            <a:normAutofit/>
          </a:bodyPr>
          <a:lstStyle/>
          <a:p>
            <a:r>
              <a:rPr lang="en-US" dirty="0"/>
              <a:t>Purpose:  Guide our work for the next year</a:t>
            </a:r>
          </a:p>
          <a:p>
            <a:r>
              <a:rPr lang="en-US" dirty="0"/>
              <a:t>SNOMED International needs this to estimate and prioritize editor time commitments.</a:t>
            </a:r>
          </a:p>
          <a:p>
            <a:r>
              <a:rPr lang="en-US" dirty="0"/>
              <a:t>Goal today is simple and twofold:</a:t>
            </a:r>
          </a:p>
          <a:p>
            <a:pPr lvl="1"/>
            <a:r>
              <a:rPr lang="en-US" dirty="0"/>
              <a:t>Prioritize what we wish to work on.  This does not limit us from other areas but may limit amount of editorial support we can expect.</a:t>
            </a:r>
          </a:p>
          <a:p>
            <a:pPr lvl="1"/>
            <a:r>
              <a:rPr lang="en-US" dirty="0"/>
              <a:t>Propose any ideas (including problems with what is currently in SNOMED) you may have on how to approach a specific issue in our list. </a:t>
            </a:r>
          </a:p>
        </p:txBody>
      </p:sp>
    </p:spTree>
    <p:extLst>
      <p:ext uri="{BB962C8B-B14F-4D97-AF65-F5344CB8AC3E}">
        <p14:creationId xmlns:p14="http://schemas.microsoft.com/office/powerpoint/2010/main" val="18565993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ED245D-BB3E-4973-90A6-AEA13ECB8C28}"/>
              </a:ext>
            </a:extLst>
          </p:cNvPr>
          <p:cNvSpPr>
            <a:spLocks noGrp="1"/>
          </p:cNvSpPr>
          <p:nvPr>
            <p:ph type="title"/>
          </p:nvPr>
        </p:nvSpPr>
        <p:spPr>
          <a:xfrm>
            <a:off x="686834" y="1153572"/>
            <a:ext cx="3200400" cy="4461163"/>
          </a:xfrm>
        </p:spPr>
        <p:txBody>
          <a:bodyPr>
            <a:normAutofit/>
          </a:bodyPr>
          <a:lstStyle/>
          <a:p>
            <a:r>
              <a:rPr lang="en-US" sz="4100">
                <a:solidFill>
                  <a:srgbClr val="FFFFFF"/>
                </a:solidFill>
              </a:rPr>
              <a:t>2021 Work Plan Development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1AFF43D-5EF5-4CE5-AC58-22E9245A3941}"/>
              </a:ext>
            </a:extLst>
          </p:cNvPr>
          <p:cNvSpPr>
            <a:spLocks noGrp="1"/>
          </p:cNvSpPr>
          <p:nvPr>
            <p:ph idx="1"/>
          </p:nvPr>
        </p:nvSpPr>
        <p:spPr>
          <a:xfrm>
            <a:off x="4447308" y="591344"/>
            <a:ext cx="6906491" cy="5585619"/>
          </a:xfrm>
        </p:spPr>
        <p:txBody>
          <a:bodyPr anchor="t">
            <a:normAutofit fontScale="92500" lnSpcReduction="20000"/>
          </a:bodyPr>
          <a:lstStyle/>
          <a:p>
            <a:r>
              <a:rPr lang="en-US" dirty="0"/>
              <a:t>Prioritized 2021 Work Plan per October Meeting:</a:t>
            </a:r>
          </a:p>
          <a:p>
            <a:pPr lvl="1"/>
            <a:r>
              <a:rPr lang="en-US" dirty="0"/>
              <a:t>Completion of necessary concepts for Periodontal Classification System</a:t>
            </a:r>
          </a:p>
          <a:p>
            <a:pPr lvl="1"/>
            <a:r>
              <a:rPr lang="en-US" dirty="0"/>
              <a:t>Review and development of Dental Procedures</a:t>
            </a:r>
          </a:p>
          <a:p>
            <a:pPr lvl="2"/>
            <a:r>
              <a:rPr lang="en-US" dirty="0"/>
              <a:t>Additional granularity</a:t>
            </a:r>
          </a:p>
          <a:p>
            <a:pPr lvl="2"/>
            <a:r>
              <a:rPr lang="en-US" dirty="0"/>
              <a:t>Regimes/therapies versus procedures</a:t>
            </a:r>
          </a:p>
          <a:p>
            <a:pPr lvl="2"/>
            <a:r>
              <a:rPr lang="en-US" dirty="0"/>
              <a:t>Potential issues related to current dental anatomy and substances. (SNOMED requesting a use case and/or examples on the need to evaluate dental substances in order to assign editor time and include in any work plan)</a:t>
            </a:r>
          </a:p>
          <a:p>
            <a:pPr lvl="1"/>
            <a:r>
              <a:rPr lang="en-US" dirty="0"/>
              <a:t>Supernumerary tooth disorders model development and remodeling of existing concepts</a:t>
            </a:r>
          </a:p>
          <a:p>
            <a:pPr lvl="1"/>
            <a:r>
              <a:rPr lang="en-US" dirty="0"/>
              <a:t>Dental anatomy review of issues brought </a:t>
            </a:r>
            <a:r>
              <a:rPr lang="en-US" dirty="0" err="1"/>
              <a:t>forther</a:t>
            </a:r>
            <a:r>
              <a:rPr lang="en-US" dirty="0"/>
              <a:t> by Jorn Andre Jorgensen:</a:t>
            </a:r>
          </a:p>
          <a:p>
            <a:pPr lvl="2"/>
            <a:r>
              <a:rPr lang="en-US" dirty="0"/>
              <a:t>Examples: relationship of dental arch to tooth; “soft” tissues of tooth (pulp, etc.) and model deficiencies currently</a:t>
            </a:r>
          </a:p>
          <a:p>
            <a:pPr lvl="1"/>
            <a:r>
              <a:rPr lang="en-US" dirty="0"/>
              <a:t>Observables as discussed at our August meeting with Daniel Karlsen.  Likely longer term rather than 2021.</a:t>
            </a:r>
          </a:p>
        </p:txBody>
      </p:sp>
    </p:spTree>
    <p:extLst>
      <p:ext uri="{BB962C8B-B14F-4D97-AF65-F5344CB8AC3E}">
        <p14:creationId xmlns:p14="http://schemas.microsoft.com/office/powerpoint/2010/main" val="3394856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0ED245D-BB3E-4973-90A6-AEA13ECB8C28}"/>
              </a:ext>
            </a:extLst>
          </p:cNvPr>
          <p:cNvSpPr>
            <a:spLocks noGrp="1"/>
          </p:cNvSpPr>
          <p:nvPr>
            <p:ph type="title"/>
          </p:nvPr>
        </p:nvSpPr>
        <p:spPr>
          <a:xfrm>
            <a:off x="686834" y="1153572"/>
            <a:ext cx="3200400" cy="4461163"/>
          </a:xfrm>
        </p:spPr>
        <p:txBody>
          <a:bodyPr>
            <a:normAutofit/>
          </a:bodyPr>
          <a:lstStyle/>
          <a:p>
            <a:r>
              <a:rPr lang="en-US" sz="4100">
                <a:solidFill>
                  <a:srgbClr val="FFFFFF"/>
                </a:solidFill>
              </a:rPr>
              <a:t>2021 Work Plan Development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01AFF43D-5EF5-4CE5-AC58-22E9245A3941}"/>
              </a:ext>
            </a:extLst>
          </p:cNvPr>
          <p:cNvSpPr>
            <a:spLocks noGrp="1"/>
          </p:cNvSpPr>
          <p:nvPr>
            <p:ph idx="1"/>
          </p:nvPr>
        </p:nvSpPr>
        <p:spPr>
          <a:xfrm>
            <a:off x="4447308" y="591344"/>
            <a:ext cx="6906491" cy="5585619"/>
          </a:xfrm>
        </p:spPr>
        <p:txBody>
          <a:bodyPr anchor="t">
            <a:normAutofit/>
          </a:bodyPr>
          <a:lstStyle/>
          <a:p>
            <a:r>
              <a:rPr lang="en-US" dirty="0"/>
              <a:t> Provide examples for SNOMED International so they can better estimate and prioritize editor time commitments.</a:t>
            </a:r>
          </a:p>
          <a:p>
            <a:r>
              <a:rPr lang="en-US" dirty="0"/>
              <a:t>Potential anatomy issues</a:t>
            </a:r>
          </a:p>
          <a:p>
            <a:pPr lvl="1"/>
            <a:r>
              <a:rPr lang="en-US" dirty="0"/>
              <a:t>Example:  Tooth relationship to jaw</a:t>
            </a:r>
          </a:p>
          <a:p>
            <a:pPr lvl="1"/>
            <a:r>
              <a:rPr lang="en-US" dirty="0"/>
              <a:t>Example:  pulpal tissues relationship to tooth and dentin</a:t>
            </a:r>
          </a:p>
          <a:p>
            <a:r>
              <a:rPr lang="en-US" dirty="0"/>
              <a:t>Potential substance/material confusion</a:t>
            </a:r>
          </a:p>
          <a:p>
            <a:pPr lvl="1"/>
            <a:r>
              <a:rPr lang="en-US" dirty="0"/>
              <a:t>Concepts with brand specific materials</a:t>
            </a:r>
          </a:p>
          <a:p>
            <a:pPr lvl="1"/>
            <a:r>
              <a:rPr lang="en-US" dirty="0"/>
              <a:t>Classifying dental substances</a:t>
            </a:r>
          </a:p>
        </p:txBody>
      </p:sp>
    </p:spTree>
    <p:extLst>
      <p:ext uri="{BB962C8B-B14F-4D97-AF65-F5344CB8AC3E}">
        <p14:creationId xmlns:p14="http://schemas.microsoft.com/office/powerpoint/2010/main" val="3503939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B577FF9-3543-4875-815D-3D87BD8A20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D3F95934-544A-4862-A9C3-B3FF6EBD38F5}"/>
              </a:ext>
            </a:extLst>
          </p:cNvPr>
          <p:cNvSpPr>
            <a:spLocks noGrp="1"/>
          </p:cNvSpPr>
          <p:nvPr>
            <p:ph type="title"/>
          </p:nvPr>
        </p:nvSpPr>
        <p:spPr>
          <a:xfrm>
            <a:off x="874815" y="798703"/>
            <a:ext cx="5221185" cy="3072015"/>
          </a:xfrm>
        </p:spPr>
        <p:txBody>
          <a:bodyPr vert="horz" lIns="91440" tIns="45720" rIns="91440" bIns="45720" rtlCol="0" anchor="b">
            <a:normAutofit fontScale="90000"/>
          </a:bodyPr>
          <a:lstStyle/>
          <a:p>
            <a:pPr algn="ctr"/>
            <a:r>
              <a:rPr lang="en-US" sz="4000" kern="1200" dirty="0">
                <a:solidFill>
                  <a:schemeClr val="tx1"/>
                </a:solidFill>
                <a:latin typeface="+mj-lt"/>
                <a:ea typeface="+mj-ea"/>
                <a:cs typeface="+mj-cs"/>
              </a:rPr>
              <a:t>Procedures </a:t>
            </a:r>
            <a:br>
              <a:rPr lang="en-US" sz="4000" kern="1200" dirty="0">
                <a:solidFill>
                  <a:schemeClr val="tx1"/>
                </a:solidFill>
                <a:latin typeface="+mj-lt"/>
                <a:ea typeface="+mj-ea"/>
                <a:cs typeface="+mj-cs"/>
              </a:rPr>
            </a:br>
            <a:r>
              <a:rPr lang="en-US" sz="4000" kern="1200" dirty="0">
                <a:solidFill>
                  <a:schemeClr val="tx1"/>
                </a:solidFill>
                <a:latin typeface="+mj-lt"/>
                <a:ea typeface="+mj-ea"/>
                <a:cs typeface="+mj-cs"/>
              </a:rPr>
              <a:t>Work Plan</a:t>
            </a:r>
            <a:br>
              <a:rPr lang="en-US" sz="4000" kern="1200" dirty="0">
                <a:solidFill>
                  <a:schemeClr val="tx1"/>
                </a:solidFill>
                <a:latin typeface="+mj-lt"/>
                <a:ea typeface="+mj-ea"/>
                <a:cs typeface="+mj-cs"/>
              </a:rPr>
            </a:br>
            <a:r>
              <a:rPr lang="en-US" sz="4000" kern="1200" dirty="0">
                <a:solidFill>
                  <a:schemeClr val="tx1"/>
                </a:solidFill>
                <a:latin typeface="+mj-lt"/>
                <a:ea typeface="+mj-ea"/>
                <a:cs typeface="+mj-cs"/>
              </a:rPr>
              <a:t>Development</a:t>
            </a:r>
            <a:br>
              <a:rPr lang="en-US" sz="4000" kern="1200" dirty="0">
                <a:solidFill>
                  <a:schemeClr val="tx1"/>
                </a:solidFill>
                <a:latin typeface="+mj-lt"/>
                <a:ea typeface="+mj-ea"/>
                <a:cs typeface="+mj-cs"/>
              </a:rPr>
            </a:br>
            <a:r>
              <a:rPr lang="en-US" sz="4000" kern="1200" dirty="0">
                <a:solidFill>
                  <a:schemeClr val="tx1"/>
                </a:solidFill>
                <a:latin typeface="+mj-lt"/>
                <a:ea typeface="+mj-ea"/>
                <a:cs typeface="+mj-cs"/>
              </a:rPr>
              <a:t>(Malaysia, UK, Norway have all had varying requests)</a:t>
            </a:r>
          </a:p>
        </p:txBody>
      </p:sp>
      <p:sp>
        <p:nvSpPr>
          <p:cNvPr id="12" name="Freeform: Shape 11">
            <a:extLst>
              <a:ext uri="{FF2B5EF4-FFF2-40B4-BE49-F238E27FC236}">
                <a16:creationId xmlns:a16="http://schemas.microsoft.com/office/drawing/2014/main" id="{F5569EEC-E12F-4856-B407-02B2813A4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04059" y="0"/>
            <a:ext cx="1737401" cy="959536"/>
          </a:xfrm>
          <a:custGeom>
            <a:avLst/>
            <a:gdLst>
              <a:gd name="connsiteX0" fmla="*/ 0 w 1737401"/>
              <a:gd name="connsiteY0" fmla="*/ 0 h 959536"/>
              <a:gd name="connsiteX1" fmla="*/ 123825 w 1737401"/>
              <a:gd name="connsiteY1" fmla="*/ 0 h 959536"/>
              <a:gd name="connsiteX2" fmla="*/ 123825 w 1737401"/>
              <a:gd name="connsiteY2" fmla="*/ 790277 h 959536"/>
              <a:gd name="connsiteX3" fmla="*/ 1490095 w 1737401"/>
              <a:gd name="connsiteY3" fmla="*/ 0 h 959536"/>
              <a:gd name="connsiteX4" fmla="*/ 1737401 w 1737401"/>
              <a:gd name="connsiteY4" fmla="*/ 0 h 959536"/>
              <a:gd name="connsiteX5" fmla="*/ 92869 w 1737401"/>
              <a:gd name="connsiteY5" fmla="*/ 951249 h 959536"/>
              <a:gd name="connsiteX6" fmla="*/ 61913 w 1737401"/>
              <a:gd name="connsiteY6" fmla="*/ 959536 h 959536"/>
              <a:gd name="connsiteX7" fmla="*/ 0 w 1737401"/>
              <a:gd name="connsiteY7" fmla="*/ 897624 h 959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37401" h="959536">
                <a:moveTo>
                  <a:pt x="0" y="0"/>
                </a:moveTo>
                <a:lnTo>
                  <a:pt x="123825" y="0"/>
                </a:lnTo>
                <a:lnTo>
                  <a:pt x="123825" y="790277"/>
                </a:lnTo>
                <a:lnTo>
                  <a:pt x="1490095" y="0"/>
                </a:lnTo>
                <a:lnTo>
                  <a:pt x="1737401" y="0"/>
                </a:lnTo>
                <a:lnTo>
                  <a:pt x="92869" y="951249"/>
                </a:lnTo>
                <a:cubicBezTo>
                  <a:pt x="83458" y="956688"/>
                  <a:pt x="72780" y="959546"/>
                  <a:pt x="61913" y="959536"/>
                </a:cubicBezTo>
                <a:cubicBezTo>
                  <a:pt x="27719" y="959536"/>
                  <a:pt x="0" y="931818"/>
                  <a:pt x="0" y="897624"/>
                </a:cubicBezTo>
                <a:close/>
              </a:path>
            </a:pathLst>
          </a:custGeom>
          <a:solidFill>
            <a:schemeClr val="accent6"/>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CF860788-3A6A-45A3-B3F1-06F1596656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567336" y="1"/>
            <a:ext cx="1155142" cy="591009"/>
          </a:xfrm>
          <a:custGeom>
            <a:avLst/>
            <a:gdLst>
              <a:gd name="connsiteX0" fmla="*/ 1355 w 1155142"/>
              <a:gd name="connsiteY0" fmla="*/ 0 h 591009"/>
              <a:gd name="connsiteX1" fmla="*/ 1153787 w 1155142"/>
              <a:gd name="connsiteY1" fmla="*/ 0 h 591009"/>
              <a:gd name="connsiteX2" fmla="*/ 1155142 w 1155142"/>
              <a:gd name="connsiteY2" fmla="*/ 13438 h 591009"/>
              <a:gd name="connsiteX3" fmla="*/ 577571 w 1155142"/>
              <a:gd name="connsiteY3" fmla="*/ 591009 h 591009"/>
              <a:gd name="connsiteX4" fmla="*/ 0 w 1155142"/>
              <a:gd name="connsiteY4" fmla="*/ 13438 h 5910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142" h="591009">
                <a:moveTo>
                  <a:pt x="1355" y="0"/>
                </a:moveTo>
                <a:lnTo>
                  <a:pt x="1153787" y="0"/>
                </a:lnTo>
                <a:lnTo>
                  <a:pt x="1155142" y="13438"/>
                </a:lnTo>
                <a:cubicBezTo>
                  <a:pt x="1155142" y="332422"/>
                  <a:pt x="896555" y="591009"/>
                  <a:pt x="577571" y="591009"/>
                </a:cubicBezTo>
                <a:cubicBezTo>
                  <a:pt x="258587" y="591009"/>
                  <a:pt x="0" y="332422"/>
                  <a:pt x="0" y="13438"/>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DF1E3393-B852-4883-B778-ED3525112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032259" y="2916245"/>
            <a:ext cx="159741" cy="552996"/>
          </a:xfrm>
          <a:custGeom>
            <a:avLst/>
            <a:gdLst>
              <a:gd name="connsiteX0" fmla="*/ 159741 w 159741"/>
              <a:gd name="connsiteY0" fmla="*/ 0 h 552996"/>
              <a:gd name="connsiteX1" fmla="*/ 159741 w 159741"/>
              <a:gd name="connsiteY1" fmla="*/ 552996 h 552996"/>
              <a:gd name="connsiteX2" fmla="*/ 141849 w 159741"/>
              <a:gd name="connsiteY2" fmla="*/ 543285 h 552996"/>
              <a:gd name="connsiteX3" fmla="*/ 0 w 159741"/>
              <a:gd name="connsiteY3" fmla="*/ 276498 h 552996"/>
              <a:gd name="connsiteX4" fmla="*/ 141849 w 159741"/>
              <a:gd name="connsiteY4" fmla="*/ 9711 h 5529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741" h="552996">
                <a:moveTo>
                  <a:pt x="159741" y="0"/>
                </a:moveTo>
                <a:lnTo>
                  <a:pt x="159741" y="552996"/>
                </a:lnTo>
                <a:lnTo>
                  <a:pt x="141849" y="543285"/>
                </a:lnTo>
                <a:cubicBezTo>
                  <a:pt x="56268" y="485467"/>
                  <a:pt x="0" y="387554"/>
                  <a:pt x="0" y="276498"/>
                </a:cubicBezTo>
                <a:cubicBezTo>
                  <a:pt x="0" y="165443"/>
                  <a:pt x="56268" y="67529"/>
                  <a:pt x="141849" y="9711"/>
                </a:cubicBezTo>
                <a:close/>
              </a:path>
            </a:pathLst>
          </a:custGeom>
          <a:solidFill>
            <a:schemeClr val="accent2"/>
          </a:solidFill>
          <a:ln w="127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39853D09-4205-4CC7-83EB-288E886AC9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8440" y="5717906"/>
            <a:ext cx="1771609" cy="1140095"/>
          </a:xfrm>
          <a:custGeom>
            <a:avLst/>
            <a:gdLst>
              <a:gd name="connsiteX0" fmla="*/ 1561721 w 1771609"/>
              <a:gd name="connsiteY0" fmla="*/ 763041 h 1140095"/>
              <a:gd name="connsiteX1" fmla="*/ 1623024 w 1771609"/>
              <a:gd name="connsiteY1" fmla="*/ 792810 h 1140095"/>
              <a:gd name="connsiteX2" fmla="*/ 1711735 w 1771609"/>
              <a:gd name="connsiteY2" fmla="*/ 970132 h 1140095"/>
              <a:gd name="connsiteX3" fmla="*/ 1771609 w 1771609"/>
              <a:gd name="connsiteY3" fmla="*/ 1140095 h 1140095"/>
              <a:gd name="connsiteX4" fmla="*/ 1637225 w 1771609"/>
              <a:gd name="connsiteY4" fmla="*/ 1140095 h 1140095"/>
              <a:gd name="connsiteX5" fmla="*/ 1594820 w 1771609"/>
              <a:gd name="connsiteY5" fmla="*/ 1019711 h 1140095"/>
              <a:gd name="connsiteX6" fmla="*/ 1513200 w 1771609"/>
              <a:gd name="connsiteY6" fmla="*/ 856627 h 1140095"/>
              <a:gd name="connsiteX7" fmla="*/ 1538499 w 1771609"/>
              <a:gd name="connsiteY7" fmla="*/ 770415 h 1140095"/>
              <a:gd name="connsiteX8" fmla="*/ 1561721 w 1771609"/>
              <a:gd name="connsiteY8" fmla="*/ 763041 h 1140095"/>
              <a:gd name="connsiteX9" fmla="*/ 933455 w 1771609"/>
              <a:gd name="connsiteY9" fmla="*/ 161309 h 1140095"/>
              <a:gd name="connsiteX10" fmla="*/ 957797 w 1771609"/>
              <a:gd name="connsiteY10" fmla="*/ 167970 h 1140095"/>
              <a:gd name="connsiteX11" fmla="*/ 1286982 w 1771609"/>
              <a:gd name="connsiteY11" fmla="*/ 387616 h 1140095"/>
              <a:gd name="connsiteX12" fmla="*/ 1293725 w 1771609"/>
              <a:gd name="connsiteY12" fmla="*/ 477075 h 1140095"/>
              <a:gd name="connsiteX13" fmla="*/ 1245453 w 1771609"/>
              <a:gd name="connsiteY13" fmla="*/ 499154 h 1140095"/>
              <a:gd name="connsiteX14" fmla="*/ 1245167 w 1771609"/>
              <a:gd name="connsiteY14" fmla="*/ 499154 h 1140095"/>
              <a:gd name="connsiteX15" fmla="*/ 1203638 w 1771609"/>
              <a:gd name="connsiteY15" fmla="*/ 484104 h 1140095"/>
              <a:gd name="connsiteX16" fmla="*/ 900647 w 1771609"/>
              <a:gd name="connsiteY16" fmla="*/ 281508 h 1140095"/>
              <a:gd name="connsiteX17" fmla="*/ 872454 w 1771609"/>
              <a:gd name="connsiteY17" fmla="*/ 196164 h 1140095"/>
              <a:gd name="connsiteX18" fmla="*/ 933455 w 1771609"/>
              <a:gd name="connsiteY18" fmla="*/ 161309 h 1140095"/>
              <a:gd name="connsiteX19" fmla="*/ 256260 w 1771609"/>
              <a:gd name="connsiteY19" fmla="*/ 29 h 1140095"/>
              <a:gd name="connsiteX20" fmla="*/ 454020 w 1771609"/>
              <a:gd name="connsiteY20" fmla="*/ 13474 h 1140095"/>
              <a:gd name="connsiteX21" fmla="*/ 509236 w 1771609"/>
              <a:gd name="connsiteY21" fmla="*/ 84182 h 1140095"/>
              <a:gd name="connsiteX22" fmla="*/ 445829 w 1771609"/>
              <a:gd name="connsiteY22" fmla="*/ 139871 h 1140095"/>
              <a:gd name="connsiteX23" fmla="*/ 437447 w 1771609"/>
              <a:gd name="connsiteY23" fmla="*/ 139395 h 1140095"/>
              <a:gd name="connsiteX24" fmla="*/ 73211 w 1771609"/>
              <a:gd name="connsiteY24" fmla="*/ 137204 h 1140095"/>
              <a:gd name="connsiteX25" fmla="*/ 749 w 1771609"/>
              <a:gd name="connsiteY25" fmla="*/ 84082 h 1140095"/>
              <a:gd name="connsiteX26" fmla="*/ 53871 w 1771609"/>
              <a:gd name="connsiteY26" fmla="*/ 11621 h 1140095"/>
              <a:gd name="connsiteX27" fmla="*/ 58352 w 1771609"/>
              <a:gd name="connsiteY27" fmla="*/ 11093 h 1140095"/>
              <a:gd name="connsiteX28" fmla="*/ 256260 w 1771609"/>
              <a:gd name="connsiteY28" fmla="*/ 29 h 1140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771609" h="1140095">
                <a:moveTo>
                  <a:pt x="1561721" y="763041"/>
                </a:moveTo>
                <a:cubicBezTo>
                  <a:pt x="1585506" y="760324"/>
                  <a:pt x="1609722" y="771249"/>
                  <a:pt x="1623024" y="792810"/>
                </a:cubicBezTo>
                <a:cubicBezTo>
                  <a:pt x="1656300" y="850065"/>
                  <a:pt x="1685920" y="909291"/>
                  <a:pt x="1711735" y="970132"/>
                </a:cubicBezTo>
                <a:lnTo>
                  <a:pt x="1771609" y="1140095"/>
                </a:lnTo>
                <a:lnTo>
                  <a:pt x="1637225" y="1140095"/>
                </a:lnTo>
                <a:lnTo>
                  <a:pt x="1594820" y="1019711"/>
                </a:lnTo>
                <a:cubicBezTo>
                  <a:pt x="1571072" y="963753"/>
                  <a:pt x="1543818" y="909282"/>
                  <a:pt x="1513200" y="856627"/>
                </a:cubicBezTo>
                <a:cubicBezTo>
                  <a:pt x="1496379" y="825834"/>
                  <a:pt x="1507704" y="787236"/>
                  <a:pt x="1538499" y="770415"/>
                </a:cubicBezTo>
                <a:cubicBezTo>
                  <a:pt x="1545912" y="766367"/>
                  <a:pt x="1553792" y="763946"/>
                  <a:pt x="1561721" y="763041"/>
                </a:cubicBezTo>
                <a:close/>
                <a:moveTo>
                  <a:pt x="933455" y="161309"/>
                </a:moveTo>
                <a:cubicBezTo>
                  <a:pt x="941693" y="161855"/>
                  <a:pt x="949959" y="164025"/>
                  <a:pt x="957797" y="167970"/>
                </a:cubicBezTo>
                <a:cubicBezTo>
                  <a:pt x="1076184" y="227289"/>
                  <a:pt x="1186759" y="301068"/>
                  <a:pt x="1286982" y="387616"/>
                </a:cubicBezTo>
                <a:cubicBezTo>
                  <a:pt x="1313547" y="410457"/>
                  <a:pt x="1316566" y="450510"/>
                  <a:pt x="1293725" y="477075"/>
                </a:cubicBezTo>
                <a:cubicBezTo>
                  <a:pt x="1281638" y="491137"/>
                  <a:pt x="1263998" y="499204"/>
                  <a:pt x="1245453" y="499154"/>
                </a:cubicBezTo>
                <a:lnTo>
                  <a:pt x="1245167" y="499154"/>
                </a:lnTo>
                <a:cubicBezTo>
                  <a:pt x="1229965" y="499301"/>
                  <a:pt x="1215220" y="493956"/>
                  <a:pt x="1203638" y="484104"/>
                </a:cubicBezTo>
                <a:cubicBezTo>
                  <a:pt x="1111407" y="404300"/>
                  <a:pt x="1009633" y="336248"/>
                  <a:pt x="900647" y="281508"/>
                </a:cubicBezTo>
                <a:cubicBezTo>
                  <a:pt x="869295" y="265726"/>
                  <a:pt x="856672" y="227516"/>
                  <a:pt x="872454" y="196164"/>
                </a:cubicBezTo>
                <a:cubicBezTo>
                  <a:pt x="884290" y="172650"/>
                  <a:pt x="908742" y="159670"/>
                  <a:pt x="933455" y="161309"/>
                </a:cubicBezTo>
                <a:close/>
                <a:moveTo>
                  <a:pt x="256260" y="29"/>
                </a:moveTo>
                <a:cubicBezTo>
                  <a:pt x="322331" y="427"/>
                  <a:pt x="388378" y="4909"/>
                  <a:pt x="454020" y="13474"/>
                </a:cubicBezTo>
                <a:cubicBezTo>
                  <a:pt x="488793" y="17752"/>
                  <a:pt x="513514" y="49409"/>
                  <a:pt x="509236" y="84182"/>
                </a:cubicBezTo>
                <a:cubicBezTo>
                  <a:pt x="505303" y="116151"/>
                  <a:pt x="478038" y="140098"/>
                  <a:pt x="445829" y="139871"/>
                </a:cubicBezTo>
                <a:cubicBezTo>
                  <a:pt x="443027" y="139899"/>
                  <a:pt x="440227" y="139740"/>
                  <a:pt x="437447" y="139395"/>
                </a:cubicBezTo>
                <a:cubicBezTo>
                  <a:pt x="316592" y="123615"/>
                  <a:pt x="194247" y="122878"/>
                  <a:pt x="73211" y="137204"/>
                </a:cubicBezTo>
                <a:cubicBezTo>
                  <a:pt x="38532" y="142545"/>
                  <a:pt x="6090" y="118762"/>
                  <a:pt x="749" y="84082"/>
                </a:cubicBezTo>
                <a:cubicBezTo>
                  <a:pt x="-4591" y="49403"/>
                  <a:pt x="19192" y="16961"/>
                  <a:pt x="53871" y="11621"/>
                </a:cubicBezTo>
                <a:cubicBezTo>
                  <a:pt x="55358" y="11392"/>
                  <a:pt x="56852" y="11216"/>
                  <a:pt x="58352" y="11093"/>
                </a:cubicBezTo>
                <a:cubicBezTo>
                  <a:pt x="124093" y="3319"/>
                  <a:pt x="190189" y="-369"/>
                  <a:pt x="256260" y="29"/>
                </a:cubicBezTo>
                <a:close/>
              </a:path>
            </a:pathLst>
          </a:custGeom>
          <a:solidFill>
            <a:schemeClr val="accent4"/>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0D040B79-3E73-4A31-840D-D6B9C9FDFC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47511" y="6258756"/>
            <a:ext cx="1565940" cy="599245"/>
          </a:xfrm>
          <a:custGeom>
            <a:avLst/>
            <a:gdLst>
              <a:gd name="connsiteX0" fmla="*/ 782970 w 1565940"/>
              <a:gd name="connsiteY0" fmla="*/ 0 h 599245"/>
              <a:gd name="connsiteX1" fmla="*/ 1528042 w 1565940"/>
              <a:gd name="connsiteY1" fmla="*/ 480469 h 599245"/>
              <a:gd name="connsiteX2" fmla="*/ 1565940 w 1565940"/>
              <a:gd name="connsiteY2" fmla="*/ 599245 h 599245"/>
              <a:gd name="connsiteX3" fmla="*/ 0 w 1565940"/>
              <a:gd name="connsiteY3" fmla="*/ 599245 h 599245"/>
              <a:gd name="connsiteX4" fmla="*/ 37898 w 1565940"/>
              <a:gd name="connsiteY4" fmla="*/ 480469 h 599245"/>
              <a:gd name="connsiteX5" fmla="*/ 782970 w 1565940"/>
              <a:gd name="connsiteY5" fmla="*/ 0 h 599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65940" h="599245">
                <a:moveTo>
                  <a:pt x="782970" y="0"/>
                </a:moveTo>
                <a:cubicBezTo>
                  <a:pt x="1117910" y="0"/>
                  <a:pt x="1405287" y="198118"/>
                  <a:pt x="1528042" y="480469"/>
                </a:cubicBezTo>
                <a:lnTo>
                  <a:pt x="1565940" y="599245"/>
                </a:lnTo>
                <a:lnTo>
                  <a:pt x="0" y="599245"/>
                </a:lnTo>
                <a:lnTo>
                  <a:pt x="37898" y="480469"/>
                </a:lnTo>
                <a:cubicBezTo>
                  <a:pt x="160653" y="198118"/>
                  <a:pt x="448030" y="0"/>
                  <a:pt x="782970"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Freeform: Shape 21">
            <a:extLst>
              <a:ext uri="{FF2B5EF4-FFF2-40B4-BE49-F238E27FC236}">
                <a16:creationId xmlns:a16="http://schemas.microsoft.com/office/drawing/2014/main" id="{156C6AE5-3F8B-42AC-9EA4-1B686A11E9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43820" y="5835650"/>
            <a:ext cx="1548180" cy="1022351"/>
          </a:xfrm>
          <a:custGeom>
            <a:avLst/>
            <a:gdLst>
              <a:gd name="connsiteX0" fmla="*/ 61913 w 1548180"/>
              <a:gd name="connsiteY0" fmla="*/ 0 h 1022351"/>
              <a:gd name="connsiteX1" fmla="*/ 1548180 w 1548180"/>
              <a:gd name="connsiteY1" fmla="*/ 0 h 1022351"/>
              <a:gd name="connsiteX2" fmla="*/ 1548180 w 1548180"/>
              <a:gd name="connsiteY2" fmla="*/ 123825 h 1022351"/>
              <a:gd name="connsiteX3" fmla="*/ 123825 w 1548180"/>
              <a:gd name="connsiteY3" fmla="*/ 123825 h 1022351"/>
              <a:gd name="connsiteX4" fmla="*/ 123825 w 1548180"/>
              <a:gd name="connsiteY4" fmla="*/ 1022351 h 1022351"/>
              <a:gd name="connsiteX5" fmla="*/ 0 w 1548180"/>
              <a:gd name="connsiteY5" fmla="*/ 1022351 h 1022351"/>
              <a:gd name="connsiteX6" fmla="*/ 0 w 1548180"/>
              <a:gd name="connsiteY6" fmla="*/ 61913 h 1022351"/>
              <a:gd name="connsiteX7" fmla="*/ 61913 w 1548180"/>
              <a:gd name="connsiteY7" fmla="*/ 0 h 1022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48180" h="1022351">
                <a:moveTo>
                  <a:pt x="61913" y="0"/>
                </a:moveTo>
                <a:lnTo>
                  <a:pt x="1548180" y="0"/>
                </a:lnTo>
                <a:lnTo>
                  <a:pt x="1548180" y="123825"/>
                </a:lnTo>
                <a:lnTo>
                  <a:pt x="123825" y="123825"/>
                </a:lnTo>
                <a:lnTo>
                  <a:pt x="123825" y="1022351"/>
                </a:lnTo>
                <a:lnTo>
                  <a:pt x="0" y="1022351"/>
                </a:ln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sp>
        <p:nvSpPr>
          <p:cNvPr id="5" name="TextBox 4">
            <a:extLst>
              <a:ext uri="{FF2B5EF4-FFF2-40B4-BE49-F238E27FC236}">
                <a16:creationId xmlns:a16="http://schemas.microsoft.com/office/drawing/2014/main" id="{73D5C2A2-9676-47AE-96CA-6E7ED9810573}"/>
              </a:ext>
            </a:extLst>
          </p:cNvPr>
          <p:cNvSpPr txBox="1"/>
          <p:nvPr/>
        </p:nvSpPr>
        <p:spPr>
          <a:xfrm>
            <a:off x="8112868" y="5787957"/>
            <a:ext cx="2007141" cy="261610"/>
          </a:xfrm>
          <a:prstGeom prst="rect">
            <a:avLst/>
          </a:prstGeom>
          <a:noFill/>
        </p:spPr>
        <p:txBody>
          <a:bodyPr wrap="square" rtlCol="0">
            <a:spAutoFit/>
          </a:bodyPr>
          <a:lstStyle/>
          <a:p>
            <a:pPr>
              <a:spcAft>
                <a:spcPts val="600"/>
              </a:spcAft>
            </a:pPr>
            <a:r>
              <a:rPr lang="en-US" sz="1100" dirty="0"/>
              <a:t>Borneo Post  11-1-2019</a:t>
            </a:r>
            <a:endParaRPr lang="en-US" sz="1100"/>
          </a:p>
        </p:txBody>
      </p:sp>
      <p:sp>
        <p:nvSpPr>
          <p:cNvPr id="6" name="Content Placeholder 5">
            <a:extLst>
              <a:ext uri="{FF2B5EF4-FFF2-40B4-BE49-F238E27FC236}">
                <a16:creationId xmlns:a16="http://schemas.microsoft.com/office/drawing/2014/main" id="{4B57B864-019C-4C32-AA04-AA6D2B6C9A8E}"/>
              </a:ext>
            </a:extLst>
          </p:cNvPr>
          <p:cNvSpPr>
            <a:spLocks noGrp="1"/>
          </p:cNvSpPr>
          <p:nvPr>
            <p:ph idx="1"/>
          </p:nvPr>
        </p:nvSpPr>
        <p:spPr>
          <a:xfrm>
            <a:off x="6091793" y="998042"/>
            <a:ext cx="5326117" cy="4351338"/>
          </a:xfrm>
        </p:spPr>
        <p:txBody>
          <a:bodyPr/>
          <a:lstStyle/>
          <a:p>
            <a:r>
              <a:rPr lang="en-US" dirty="0"/>
              <a:t>May involve several areas:</a:t>
            </a:r>
          </a:p>
          <a:p>
            <a:r>
              <a:rPr lang="en-US" dirty="0"/>
              <a:t>1) Additional procedures desired</a:t>
            </a:r>
          </a:p>
          <a:p>
            <a:r>
              <a:rPr lang="en-US" dirty="0"/>
              <a:t>2) Additional refinement of current procedures</a:t>
            </a:r>
          </a:p>
          <a:p>
            <a:r>
              <a:rPr lang="en-US" dirty="0"/>
              <a:t>3) Interim steps of procedures (i.e. crown preparation, impression, crown placement)</a:t>
            </a:r>
          </a:p>
          <a:p>
            <a:r>
              <a:rPr lang="en-US" dirty="0"/>
              <a:t>Other factors to complete request?</a:t>
            </a:r>
          </a:p>
        </p:txBody>
      </p:sp>
    </p:spTree>
    <p:extLst>
      <p:ext uri="{BB962C8B-B14F-4D97-AF65-F5344CB8AC3E}">
        <p14:creationId xmlns:p14="http://schemas.microsoft.com/office/powerpoint/2010/main" val="11465607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TotalTime>
  <Words>989</Words>
  <Application>Microsoft Office PowerPoint</Application>
  <PresentationFormat>Widescreen</PresentationFormat>
  <Paragraphs>106</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Calibri</vt:lpstr>
      <vt:lpstr>Calibri Light</vt:lpstr>
      <vt:lpstr>Office Theme</vt:lpstr>
      <vt:lpstr>Dentistry CRG</vt:lpstr>
      <vt:lpstr>Agenda</vt:lpstr>
      <vt:lpstr>Editors Report</vt:lpstr>
      <vt:lpstr>Periodontal Classification System Project</vt:lpstr>
      <vt:lpstr>Periodontal Classification System Project</vt:lpstr>
      <vt:lpstr>2021 Work Plan Development</vt:lpstr>
      <vt:lpstr>2021 Work Plan Development</vt:lpstr>
      <vt:lpstr>2021 Work Plan Development</vt:lpstr>
      <vt:lpstr>Procedures  Work Plan Development (Malaysia, UK, Norway have all had varying requests)</vt:lpstr>
      <vt:lpstr>Procedures Work Plan Development</vt:lpstr>
      <vt:lpstr>PowerPoint Presentation</vt:lpstr>
      <vt:lpstr> The procedure (amalgam restoration)</vt:lpstr>
      <vt:lpstr>PowerPoint Presentation</vt:lpstr>
      <vt:lpstr>PowerPoint Presentation</vt:lpstr>
      <vt:lpstr>Process or Procedure (or both?)</vt:lpstr>
      <vt:lpstr>Substances and Procedures</vt:lpstr>
      <vt:lpstr>2021 Work Plan Development</vt:lpstr>
      <vt:lpstr>Other Business and Meeting Updates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Dentistry CRG</dc:title>
  <dc:creator>mark jurkovich</dc:creator>
  <cp:lastModifiedBy>mark jurkovich</cp:lastModifiedBy>
  <cp:revision>6</cp:revision>
  <dcterms:created xsi:type="dcterms:W3CDTF">2020-11-27T18:22:06Z</dcterms:created>
  <dcterms:modified xsi:type="dcterms:W3CDTF">2020-11-27T19:25:25Z</dcterms:modified>
</cp:coreProperties>
</file>