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31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72385" autoAdjust="0"/>
  </p:normalViewPr>
  <p:slideViewPr>
    <p:cSldViewPr snapToGrid="0" snapToObjects="1">
      <p:cViewPr varScale="1">
        <p:scale>
          <a:sx n="83" d="100"/>
          <a:sy n="83" d="100"/>
        </p:scale>
        <p:origin x="16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4612A-613E-4F5C-BDCE-C3C5429DAC3F}" type="datetimeFigureOut">
              <a:rPr lang="en-CH" smtClean="0"/>
              <a:t>09/17/2020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FC1FB-81D4-4E77-ABA4-37BF4C9003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5809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FC1FB-81D4-4E77-ABA4-37BF4C90036C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9652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FC1FB-81D4-4E77-ABA4-37BF4C90036C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8091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6AE9E-C78D-2048-B9D3-E27CC534BF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637973-32DC-3043-9FF8-57985E5CBE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A1C23-1978-AC47-9C8A-77CA5B19E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20349-5E87-0A46-9C68-778A6F4C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6463A-1F04-1D48-94F2-C53E413F4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62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A91D1-F97B-E543-B750-C76465B8A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F8F37C-6476-4F40-B3DD-C578CA9E25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B4332-64B3-A445-81EF-AC8573DD1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322BF-93AD-4B4F-B69D-C3774D09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FCBBB-D8D7-144F-95F4-CC6506E5F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4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E38D52-E0A2-B74D-9B26-DA4A880D19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EFC73B-CE45-334A-8B70-F8E3249B78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86E38-E2CF-C140-AEB6-541ECB640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9A41B-A480-FC4A-8F4D-D47AAE36E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3D348-C5C7-FD41-8581-2640BEE5B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87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AB435-4076-0143-909D-0107867D2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55607-AC27-0D4F-9F12-CD2A58F4A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BC8CB-602A-B748-B372-6323E0B2A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8ACA0-D626-284B-A2E0-74716D1C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289D2-43B6-FC40-A8F1-2632B10C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8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98EDE-A9AA-8242-A0A8-CFC7EA917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21A3A-05EA-5841-A6B9-6D96B8DC2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1368E-5B60-5449-8CDA-605ECC684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4CC4A-4137-F942-B9C1-6075E0500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02B5A-96B5-F445-8867-BBA97F517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2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EDCF3-3693-B142-A48B-91E917211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DD1F4-8ABA-7447-9501-D86D8C0D9A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9058E4-2E35-5946-B6DB-4819D26A36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44C5BF-6984-C341-9FC3-D6DEE69BF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A0A1F0-AC5F-7F41-93E5-D051A4133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75D460-5210-E449-835C-C762B28A0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22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009D4-99C3-7940-8DB4-DDF627930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E8D116-DC32-8F4F-84E5-325E53712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BDA16E-4F1D-9F4B-8CAD-BA0D7323C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F4F94F-DA14-B742-99C0-8848904A50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B2221C-675F-8A49-AA24-07C8902C1E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9A9588-13EC-B042-B7CD-45DCB278C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F58D32-9FB3-4148-AF4C-8A61798B2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E30137-C4DB-C84E-8102-D77F35F08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7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34DE7-6C07-0249-A2F7-273D480F0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9D612-E9B1-5F4A-9D95-83F579E61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E79C6-B4D9-9847-9450-DE5B3B1E8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CA5CD8-1924-EE41-A85D-16165723C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14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5C2EA1-8345-534F-8582-ACE040428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6F1B77-E8D1-0D48-9E3F-96007235A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C5B3C-C692-D54C-8F2E-969DEA250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3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08FF9-0E3F-9545-9AFC-415B0887A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31912-A649-6C4E-A980-423DA16D8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185E2F-EC99-634C-AAC3-C87F6DE5D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25C9C-BBD8-0841-803C-1CA3C0385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9403D2-9346-DE44-99A7-71F5B5C35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957A8F-E5AA-1E49-8AE5-CEEC04673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7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70A8B-7121-9C44-A54B-C7B1C4391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A40D5D-B38F-4842-9117-0E783B8BD9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BFEEC8-7AB6-D14E-835F-821AFC4CB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684B6-C5F6-524F-855F-4A4469A56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4E18A-F401-554F-B87B-F733C5B3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00B66B-403B-CB49-813B-30D76429D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46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977FBA-7694-1447-A532-C1F09EFA1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812B75-AA49-C547-9849-22C991B9F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2492E-5F28-5A4A-BC6B-11CF67142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E5244-66CE-A248-B976-2A81642CC2A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67EC8-7B6F-284D-82C9-A76E10CF26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56FE4-75FB-974B-B8EB-1F63365EC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CD409-703F-A142-B928-4D3F2D547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.png"/><Relationship Id="rId7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D0A7B482-E34A-294E-A503-FE33133BF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296" y="280676"/>
            <a:ext cx="1264745" cy="126790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3885712-FFDB-2542-B50A-88DB75DA82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351" y="1558925"/>
            <a:ext cx="9144000" cy="2387600"/>
          </a:xfrm>
        </p:spPr>
        <p:txBody>
          <a:bodyPr>
            <a:normAutofit/>
          </a:bodyPr>
          <a:lstStyle/>
          <a:p>
            <a:r>
              <a:rPr lang="en-AU" sz="4400" b="1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SNOMED CT and ICNP –</a:t>
            </a:r>
            <a:br>
              <a:rPr lang="en-AU" sz="4400" b="1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4400" b="1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next in supporting nursing practice globally</a:t>
            </a:r>
            <a:endParaRPr lang="en-GB" sz="4400" dirty="0">
              <a:solidFill>
                <a:srgbClr val="1631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C29F5C7F-A3BB-AF48-9B52-57FFA33FE2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1751" y="4430486"/>
            <a:ext cx="9144000" cy="2189162"/>
          </a:xfrm>
        </p:spPr>
        <p:txBody>
          <a:bodyPr>
            <a:normAutofit/>
          </a:bodyPr>
          <a:lstStyle/>
          <a:p>
            <a:pPr algn="l"/>
            <a:r>
              <a:rPr lang="en-AU" sz="2000" b="1" dirty="0">
                <a:latin typeface="Arial" panose="020B0604020202020204" pitchFamily="34" charset="0"/>
                <a:cs typeface="Arial" panose="020B0604020202020204" pitchFamily="34" charset="0"/>
              </a:rPr>
              <a:t>Nick Hardiker </a:t>
            </a:r>
          </a:p>
          <a:p>
            <a:pPr algn="l"/>
            <a:r>
              <a:rPr lang="en-AU" sz="2000" b="1" dirty="0">
                <a:latin typeface="Arial" panose="020B0604020202020204" pitchFamily="34" charset="0"/>
                <a:cs typeface="Arial" panose="020B0604020202020204" pitchFamily="34" charset="0"/>
              </a:rPr>
              <a:t>ICNP Director, International Council of Nurses</a:t>
            </a:r>
          </a:p>
          <a:p>
            <a:pPr algn="l"/>
            <a:endParaRPr lang="en-A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AU" sz="2000" b="1" dirty="0">
                <a:latin typeface="Arial" panose="020B0604020202020204" pitchFamily="34" charset="0"/>
                <a:cs typeface="Arial" panose="020B0604020202020204" pitchFamily="34" charset="0"/>
              </a:rPr>
              <a:t>Jane Millar </a:t>
            </a:r>
          </a:p>
          <a:p>
            <a:pPr algn="l"/>
            <a:r>
              <a:rPr lang="en-AU" sz="2000" b="1" dirty="0">
                <a:latin typeface="Arial" panose="020B0604020202020204" pitchFamily="34" charset="0"/>
                <a:cs typeface="Arial" panose="020B0604020202020204" pitchFamily="34" charset="0"/>
              </a:rPr>
              <a:t>Collaboration Lead, SNOMED International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ECD846A-6980-D747-8D63-33B03CAC0090}"/>
              </a:ext>
            </a:extLst>
          </p:cNvPr>
          <p:cNvGrpSpPr/>
          <p:nvPr/>
        </p:nvGrpSpPr>
        <p:grpSpPr>
          <a:xfrm>
            <a:off x="179443" y="178810"/>
            <a:ext cx="11831996" cy="6500380"/>
            <a:chOff x="179443" y="178810"/>
            <a:chExt cx="11831996" cy="650038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2F43474-BB1F-074C-B4CF-DE74DEA70120}"/>
                </a:ext>
              </a:extLst>
            </p:cNvPr>
            <p:cNvCxnSpPr>
              <a:cxnSpLocks/>
            </p:cNvCxnSpPr>
            <p:nvPr/>
          </p:nvCxnSpPr>
          <p:spPr>
            <a:xfrm>
              <a:off x="179443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ABFF49C-6EDF-7F4E-AA15-E5950B2B8537}"/>
                </a:ext>
              </a:extLst>
            </p:cNvPr>
            <p:cNvCxnSpPr>
              <a:cxnSpLocks/>
            </p:cNvCxnSpPr>
            <p:nvPr/>
          </p:nvCxnSpPr>
          <p:spPr>
            <a:xfrm>
              <a:off x="12010322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18AA47F-C716-B543-B992-0D11920D5BBA}"/>
                </a:ext>
              </a:extLst>
            </p:cNvPr>
            <p:cNvCxnSpPr/>
            <p:nvPr/>
          </p:nvCxnSpPr>
          <p:spPr>
            <a:xfrm>
              <a:off x="179443" y="17881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8C3854A-2067-474F-8268-8FC95D06D85E}"/>
                </a:ext>
              </a:extLst>
            </p:cNvPr>
            <p:cNvCxnSpPr/>
            <p:nvPr/>
          </p:nvCxnSpPr>
          <p:spPr>
            <a:xfrm>
              <a:off x="180560" y="667919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6AFFC-B609-4D4A-A64F-66AE67232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751" y="287002"/>
            <a:ext cx="2870660" cy="127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50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A3B2173-F293-D245-B694-D026CB40B673}"/>
              </a:ext>
            </a:extLst>
          </p:cNvPr>
          <p:cNvGrpSpPr/>
          <p:nvPr/>
        </p:nvGrpSpPr>
        <p:grpSpPr>
          <a:xfrm>
            <a:off x="179443" y="178810"/>
            <a:ext cx="11831996" cy="6500380"/>
            <a:chOff x="179443" y="178810"/>
            <a:chExt cx="11831996" cy="650038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D3D958B-A260-DF41-9CA1-2D61DFFE950D}"/>
                </a:ext>
              </a:extLst>
            </p:cNvPr>
            <p:cNvCxnSpPr>
              <a:cxnSpLocks/>
            </p:cNvCxnSpPr>
            <p:nvPr/>
          </p:nvCxnSpPr>
          <p:spPr>
            <a:xfrm>
              <a:off x="179443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D1BA723-D487-704F-8F12-5F9E969DF3FE}"/>
                </a:ext>
              </a:extLst>
            </p:cNvPr>
            <p:cNvCxnSpPr>
              <a:cxnSpLocks/>
            </p:cNvCxnSpPr>
            <p:nvPr/>
          </p:nvCxnSpPr>
          <p:spPr>
            <a:xfrm>
              <a:off x="12010322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FCC7CF5-7ADD-3642-9372-31A06A8FFD3F}"/>
                </a:ext>
              </a:extLst>
            </p:cNvPr>
            <p:cNvCxnSpPr/>
            <p:nvPr/>
          </p:nvCxnSpPr>
          <p:spPr>
            <a:xfrm>
              <a:off x="179443" y="17881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233A596-D9CE-5948-BB99-2766DB30F860}"/>
                </a:ext>
              </a:extLst>
            </p:cNvPr>
            <p:cNvCxnSpPr/>
            <p:nvPr/>
          </p:nvCxnSpPr>
          <p:spPr>
            <a:xfrm>
              <a:off x="180560" y="667919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187CC250-E209-2F48-87E9-1550210D5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CH" sz="4000" dirty="0">
              <a:solidFill>
                <a:srgbClr val="1631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5273FED-8F3B-234E-832C-71A64FDD8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Challenges that drive the enhanced need for nursing data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WHO’s State of the World’s Nursing report 2020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COVID-19 ICN Call to Action</a:t>
            </a:r>
          </a:p>
          <a:p>
            <a:pPr marL="4572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Responding to the demand for nursing data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Partnership between ICN and SNOMED International </a:t>
            </a:r>
          </a:p>
          <a:p>
            <a:pPr marL="457200" lvl="1" indent="0">
              <a:buNone/>
            </a:pP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A736069-0F87-FA4A-AEDB-A8E6A1D77105}"/>
              </a:ext>
            </a:extLst>
          </p:cNvPr>
          <p:cNvGrpSpPr/>
          <p:nvPr/>
        </p:nvGrpSpPr>
        <p:grpSpPr>
          <a:xfrm>
            <a:off x="10342006" y="406095"/>
            <a:ext cx="1509969" cy="425707"/>
            <a:chOff x="10556120" y="99405"/>
            <a:chExt cx="1509969" cy="425707"/>
          </a:xfrm>
        </p:grpSpPr>
        <p:pic>
          <p:nvPicPr>
            <p:cNvPr id="9" name="Picture 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4CAFA87D-A1DB-DC44-844D-337D540DC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56120" y="99406"/>
              <a:ext cx="424645" cy="425706"/>
            </a:xfrm>
            <a:prstGeom prst="rect">
              <a:avLst/>
            </a:prstGeom>
          </p:spPr>
        </p:pic>
        <p:pic>
          <p:nvPicPr>
            <p:cNvPr id="10" name="Picture 2" descr="Cover">
              <a:extLst>
                <a:ext uri="{FF2B5EF4-FFF2-40B4-BE49-F238E27FC236}">
                  <a16:creationId xmlns:a16="http://schemas.microsoft.com/office/drawing/2014/main" id="{9E0AC0EF-F32B-EC48-8648-1537443D87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15" t="17143" r="31486" b="17143"/>
            <a:stretch/>
          </p:blipFill>
          <p:spPr bwMode="auto">
            <a:xfrm>
              <a:off x="11096991" y="99405"/>
              <a:ext cx="969098" cy="42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1605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0AA706-2054-EA47-AC52-911F904C4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1572"/>
            <a:ext cx="11058939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WHO’s State of the World’s Nursing report 2020</a:t>
            </a:r>
            <a:endParaRPr lang="en-GB" sz="4000" dirty="0">
              <a:solidFill>
                <a:srgbClr val="1631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D61644-4578-B642-B55E-F47EB44AEE8D}"/>
              </a:ext>
            </a:extLst>
          </p:cNvPr>
          <p:cNvGrpSpPr/>
          <p:nvPr/>
        </p:nvGrpSpPr>
        <p:grpSpPr>
          <a:xfrm>
            <a:off x="179443" y="178810"/>
            <a:ext cx="11831996" cy="6500380"/>
            <a:chOff x="179443" y="178810"/>
            <a:chExt cx="11831996" cy="650038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ADA4A51-4953-0A46-9E0F-68DA42BDE8AB}"/>
                </a:ext>
              </a:extLst>
            </p:cNvPr>
            <p:cNvCxnSpPr>
              <a:cxnSpLocks/>
            </p:cNvCxnSpPr>
            <p:nvPr/>
          </p:nvCxnSpPr>
          <p:spPr>
            <a:xfrm>
              <a:off x="179443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9181387-C654-DC4A-9679-189612115795}"/>
                </a:ext>
              </a:extLst>
            </p:cNvPr>
            <p:cNvCxnSpPr>
              <a:cxnSpLocks/>
            </p:cNvCxnSpPr>
            <p:nvPr/>
          </p:nvCxnSpPr>
          <p:spPr>
            <a:xfrm>
              <a:off x="12010322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53C2433-B098-B743-A33A-35F585972E6B}"/>
                </a:ext>
              </a:extLst>
            </p:cNvPr>
            <p:cNvCxnSpPr/>
            <p:nvPr/>
          </p:nvCxnSpPr>
          <p:spPr>
            <a:xfrm>
              <a:off x="179443" y="17881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DF5DB91-1D06-4741-A120-AA3A8E17CF09}"/>
                </a:ext>
              </a:extLst>
            </p:cNvPr>
            <p:cNvCxnSpPr/>
            <p:nvPr/>
          </p:nvCxnSpPr>
          <p:spPr>
            <a:xfrm>
              <a:off x="180560" y="667919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FEC6DA37-E48B-6641-9C01-767C6FC11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3283" y="1803905"/>
            <a:ext cx="2440298" cy="34290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3A3C752-A8A6-E441-B0FB-2C2F801BC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Provides current evidence about, and policy options for,</a:t>
            </a: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global nursing workforce, covering: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Good clinical practice and patient care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Investment decisions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Supporting leadership and governance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Facilitating collaboration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65D05BB-6840-E14C-BECE-6B9924DACCA1}"/>
              </a:ext>
            </a:extLst>
          </p:cNvPr>
          <p:cNvGrpSpPr/>
          <p:nvPr/>
        </p:nvGrpSpPr>
        <p:grpSpPr>
          <a:xfrm>
            <a:off x="10225780" y="384375"/>
            <a:ext cx="1509969" cy="425707"/>
            <a:chOff x="10556120" y="99405"/>
            <a:chExt cx="1509969" cy="425707"/>
          </a:xfrm>
        </p:grpSpPr>
        <p:pic>
          <p:nvPicPr>
            <p:cNvPr id="17" name="Picture 16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EE54835C-3E46-B24E-AF7D-9BC13BAAC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56120" y="99406"/>
              <a:ext cx="424645" cy="425706"/>
            </a:xfrm>
            <a:prstGeom prst="rect">
              <a:avLst/>
            </a:prstGeom>
          </p:spPr>
        </p:pic>
        <p:pic>
          <p:nvPicPr>
            <p:cNvPr id="18" name="Picture 2" descr="Cover">
              <a:extLst>
                <a:ext uri="{FF2B5EF4-FFF2-40B4-BE49-F238E27FC236}">
                  <a16:creationId xmlns:a16="http://schemas.microsoft.com/office/drawing/2014/main" id="{B4123163-B7FC-6046-9612-8FFC63F7B8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15" t="17143" r="31486" b="17143"/>
            <a:stretch/>
          </p:blipFill>
          <p:spPr bwMode="auto">
            <a:xfrm>
              <a:off x="11096991" y="99405"/>
              <a:ext cx="969098" cy="42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10004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42F01E7-629F-A14A-8A3A-02629FD69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083" y="21748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COVID-19 ICN Call to Action</a:t>
            </a:r>
            <a:br>
              <a:rPr lang="en-US" sz="4000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Data, essential for success!</a:t>
            </a:r>
            <a:endParaRPr lang="en-GB" sz="4000" dirty="0">
              <a:solidFill>
                <a:srgbClr val="1631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50EB29C-5DE2-DA4C-93F8-80C7B7CD7F26}"/>
              </a:ext>
            </a:extLst>
          </p:cNvPr>
          <p:cNvGrpSpPr/>
          <p:nvPr/>
        </p:nvGrpSpPr>
        <p:grpSpPr>
          <a:xfrm>
            <a:off x="179443" y="178810"/>
            <a:ext cx="11831996" cy="6500380"/>
            <a:chOff x="179443" y="178810"/>
            <a:chExt cx="11831996" cy="650038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EB7C79B-EC54-7346-8C40-E1D0CF80C0A1}"/>
                </a:ext>
              </a:extLst>
            </p:cNvPr>
            <p:cNvCxnSpPr>
              <a:cxnSpLocks/>
            </p:cNvCxnSpPr>
            <p:nvPr/>
          </p:nvCxnSpPr>
          <p:spPr>
            <a:xfrm>
              <a:off x="179443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5AFF696-BAB3-3F47-8C62-AF13DDF81342}"/>
                </a:ext>
              </a:extLst>
            </p:cNvPr>
            <p:cNvCxnSpPr>
              <a:cxnSpLocks/>
            </p:cNvCxnSpPr>
            <p:nvPr/>
          </p:nvCxnSpPr>
          <p:spPr>
            <a:xfrm>
              <a:off x="12010322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A8BEDD7-0EC4-084B-88DD-2312B15823FD}"/>
                </a:ext>
              </a:extLst>
            </p:cNvPr>
            <p:cNvCxnSpPr/>
            <p:nvPr/>
          </p:nvCxnSpPr>
          <p:spPr>
            <a:xfrm>
              <a:off x="179443" y="17881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8F29FAF-B8D0-1B4A-A7D1-9EEBFA1B9F45}"/>
                </a:ext>
              </a:extLst>
            </p:cNvPr>
            <p:cNvCxnSpPr/>
            <p:nvPr/>
          </p:nvCxnSpPr>
          <p:spPr>
            <a:xfrm>
              <a:off x="180560" y="667919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ACBDBA8-5318-4710-BCAD-EBCECCF1B085}"/>
              </a:ext>
            </a:extLst>
          </p:cNvPr>
          <p:cNvGrpSpPr/>
          <p:nvPr/>
        </p:nvGrpSpPr>
        <p:grpSpPr>
          <a:xfrm>
            <a:off x="224611" y="2167359"/>
            <a:ext cx="11695767" cy="3370930"/>
            <a:chOff x="265945" y="3308261"/>
            <a:chExt cx="11695767" cy="3370930"/>
          </a:xfrm>
        </p:grpSpPr>
        <p:pic>
          <p:nvPicPr>
            <p:cNvPr id="3" name="Picture 2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65872493-BC40-664A-8A8B-2B14F53765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9591"/>
            <a:stretch/>
          </p:blipFill>
          <p:spPr>
            <a:xfrm>
              <a:off x="265945" y="3308261"/>
              <a:ext cx="2629959" cy="3370930"/>
            </a:xfrm>
            <a:prstGeom prst="rect">
              <a:avLst/>
            </a:prstGeom>
          </p:spPr>
        </p:pic>
        <p:pic>
          <p:nvPicPr>
            <p:cNvPr id="12" name="Picture 11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5AD9D338-BB89-3C4C-851B-F69EE54333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1358" r="4101" b="9591"/>
            <a:stretch/>
          </p:blipFill>
          <p:spPr>
            <a:xfrm>
              <a:off x="3182288" y="3731741"/>
              <a:ext cx="2531226" cy="2947449"/>
            </a:xfrm>
            <a:prstGeom prst="rect">
              <a:avLst/>
            </a:prstGeom>
          </p:spPr>
        </p:pic>
        <p:pic>
          <p:nvPicPr>
            <p:cNvPr id="14" name="Picture 13" descr="A screenshot of a social media post&#10;&#10;Description automatically generated">
              <a:extLst>
                <a:ext uri="{FF2B5EF4-FFF2-40B4-BE49-F238E27FC236}">
                  <a16:creationId xmlns:a16="http://schemas.microsoft.com/office/drawing/2014/main" id="{3B6DFCB7-BBD3-6C40-BDD3-3A42E16C14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8911" b="8813"/>
            <a:stretch/>
          </p:blipFill>
          <p:spPr>
            <a:xfrm>
              <a:off x="5999898" y="3503509"/>
              <a:ext cx="2721045" cy="3175681"/>
            </a:xfrm>
            <a:prstGeom prst="rect">
              <a:avLst/>
            </a:prstGeom>
          </p:spPr>
        </p:pic>
        <p:pic>
          <p:nvPicPr>
            <p:cNvPr id="16" name="Picture 15" descr="A screenshot of a social media post&#10;&#10;Description automatically generated">
              <a:extLst>
                <a:ext uri="{FF2B5EF4-FFF2-40B4-BE49-F238E27FC236}">
                  <a16:creationId xmlns:a16="http://schemas.microsoft.com/office/drawing/2014/main" id="{EFF11474-D5E1-BD43-9145-F8E2B1D37D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9902" b="16290"/>
            <a:stretch/>
          </p:blipFill>
          <p:spPr>
            <a:xfrm>
              <a:off x="9008194" y="3503509"/>
              <a:ext cx="2953518" cy="3082636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F9850C-D900-BA48-9D76-ECCF437E21B7}"/>
              </a:ext>
            </a:extLst>
          </p:cNvPr>
          <p:cNvGrpSpPr/>
          <p:nvPr/>
        </p:nvGrpSpPr>
        <p:grpSpPr>
          <a:xfrm>
            <a:off x="10455381" y="375736"/>
            <a:ext cx="1509969" cy="425707"/>
            <a:chOff x="10556120" y="99405"/>
            <a:chExt cx="1509969" cy="425707"/>
          </a:xfrm>
        </p:grpSpPr>
        <p:pic>
          <p:nvPicPr>
            <p:cNvPr id="18" name="Picture 17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A1F6379E-2152-7043-A96E-E81B709E5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556120" y="99406"/>
              <a:ext cx="424645" cy="425706"/>
            </a:xfrm>
            <a:prstGeom prst="rect">
              <a:avLst/>
            </a:prstGeom>
          </p:spPr>
        </p:pic>
        <p:pic>
          <p:nvPicPr>
            <p:cNvPr id="19" name="Picture 2" descr="Cover">
              <a:extLst>
                <a:ext uri="{FF2B5EF4-FFF2-40B4-BE49-F238E27FC236}">
                  <a16:creationId xmlns:a16="http://schemas.microsoft.com/office/drawing/2014/main" id="{8CE3E96E-B906-A140-AB65-B52CD986C0B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15" t="17143" r="31486" b="17143"/>
            <a:stretch/>
          </p:blipFill>
          <p:spPr bwMode="auto">
            <a:xfrm>
              <a:off x="11096991" y="99405"/>
              <a:ext cx="969098" cy="42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61133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E309D66-CEE0-434C-8694-F90131CC2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Responding to the demand for nursing data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C51C3F3-9F09-FC49-8E15-F13F076D6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Strengthened partnership between ICN and SNOMED International</a:t>
            </a:r>
          </a:p>
          <a:p>
            <a:pPr marL="228600" lvl="1">
              <a:spcBef>
                <a:spcPts val="1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ICNP incorporated into SNOMED CT</a:t>
            </a:r>
          </a:p>
          <a:p>
            <a:pPr marL="228600" lvl="1">
              <a:spcBef>
                <a:spcPts val="1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</a:p>
          <a:p>
            <a:pPr marL="685800" lvl="2">
              <a:spcBef>
                <a:spcPts val="10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ICN to retain ownership of ICNP – SNOMED International to retain ownership of SNOMED CT</a:t>
            </a:r>
          </a:p>
          <a:p>
            <a:pPr marL="685800" lvl="2">
              <a:spcBef>
                <a:spcPts val="1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Content relevant to nurses not confined to ICNP</a:t>
            </a:r>
          </a:p>
          <a:p>
            <a:pPr marL="685800" lvl="2">
              <a:spcBef>
                <a:spcPts val="10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ICN to continue to lead on ICNP development over time and its quality assurance through ICN governance processes</a:t>
            </a:r>
          </a:p>
          <a:p>
            <a:pPr marL="685800" lvl="2">
              <a:spcBef>
                <a:spcPts val="10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SNOMED International to maintain and distribute</a:t>
            </a:r>
          </a:p>
          <a:p>
            <a:pPr marL="685800" lvl="2">
              <a:spcBef>
                <a:spcPts val="10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Non-commercial agreement</a:t>
            </a:r>
          </a:p>
          <a:p>
            <a:pPr marL="685800" lvl="2">
              <a:spcBef>
                <a:spcPts val="1000"/>
              </a:spcBef>
            </a:pPr>
            <a:endParaRPr lang="en-GB" dirty="0"/>
          </a:p>
          <a:p>
            <a:pPr marL="685800" lvl="2">
              <a:spcBef>
                <a:spcPts val="1000"/>
              </a:spcBef>
            </a:pPr>
            <a:endParaRPr lang="en-GB" dirty="0"/>
          </a:p>
          <a:p>
            <a:pPr marL="685800" lvl="2">
              <a:spcBef>
                <a:spcPts val="1000"/>
              </a:spcBef>
            </a:pPr>
            <a:endParaRPr lang="en-GB" dirty="0"/>
          </a:p>
          <a:p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C0CFE9-0E09-2B4B-851C-4C5DF9F15C68}"/>
              </a:ext>
            </a:extLst>
          </p:cNvPr>
          <p:cNvGrpSpPr/>
          <p:nvPr/>
        </p:nvGrpSpPr>
        <p:grpSpPr>
          <a:xfrm>
            <a:off x="179443" y="178810"/>
            <a:ext cx="11831996" cy="6500380"/>
            <a:chOff x="179443" y="178810"/>
            <a:chExt cx="11831996" cy="650038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492E001-71F0-D944-8FAA-B25CE72E31DE}"/>
                </a:ext>
              </a:extLst>
            </p:cNvPr>
            <p:cNvCxnSpPr>
              <a:cxnSpLocks/>
            </p:cNvCxnSpPr>
            <p:nvPr/>
          </p:nvCxnSpPr>
          <p:spPr>
            <a:xfrm>
              <a:off x="179443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3E5F184-ECFE-B34B-9B2F-4CEBB0ABD8CA}"/>
                </a:ext>
              </a:extLst>
            </p:cNvPr>
            <p:cNvCxnSpPr>
              <a:cxnSpLocks/>
            </p:cNvCxnSpPr>
            <p:nvPr/>
          </p:nvCxnSpPr>
          <p:spPr>
            <a:xfrm>
              <a:off x="12010322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2F73694-A76B-9E49-828B-66D540BDC566}"/>
                </a:ext>
              </a:extLst>
            </p:cNvPr>
            <p:cNvCxnSpPr/>
            <p:nvPr/>
          </p:nvCxnSpPr>
          <p:spPr>
            <a:xfrm>
              <a:off x="179443" y="17881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474B9B6-E964-1A4B-B0A2-3F4EFA07139E}"/>
                </a:ext>
              </a:extLst>
            </p:cNvPr>
            <p:cNvCxnSpPr/>
            <p:nvPr/>
          </p:nvCxnSpPr>
          <p:spPr>
            <a:xfrm>
              <a:off x="180560" y="667919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13AC33C-B1D7-3E40-A515-6188B5F83EE5}"/>
              </a:ext>
            </a:extLst>
          </p:cNvPr>
          <p:cNvGrpSpPr/>
          <p:nvPr/>
        </p:nvGrpSpPr>
        <p:grpSpPr>
          <a:xfrm>
            <a:off x="10172092" y="338904"/>
            <a:ext cx="1509969" cy="425707"/>
            <a:chOff x="10556120" y="99405"/>
            <a:chExt cx="1509969" cy="425707"/>
          </a:xfrm>
        </p:grpSpPr>
        <p:pic>
          <p:nvPicPr>
            <p:cNvPr id="12" name="Picture 11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F80E5403-DCFC-1448-93E8-ECEA234E4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56120" y="99406"/>
              <a:ext cx="424645" cy="425706"/>
            </a:xfrm>
            <a:prstGeom prst="rect">
              <a:avLst/>
            </a:prstGeom>
          </p:spPr>
        </p:pic>
        <p:pic>
          <p:nvPicPr>
            <p:cNvPr id="13" name="Picture 2" descr="Cover">
              <a:extLst>
                <a:ext uri="{FF2B5EF4-FFF2-40B4-BE49-F238E27FC236}">
                  <a16:creationId xmlns:a16="http://schemas.microsoft.com/office/drawing/2014/main" id="{0B55ED59-495F-FC4E-A29F-31FE91E3B48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15" t="17143" r="31486" b="17143"/>
            <a:stretch/>
          </p:blipFill>
          <p:spPr bwMode="auto">
            <a:xfrm>
              <a:off x="11096991" y="99405"/>
              <a:ext cx="969098" cy="42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3297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E333EA0-468F-D444-851A-24EF83F43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Operationalising the agreement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57264B7-3733-8F4E-83CE-827124156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Reviewing and including new content in line with ICNP 2019</a:t>
            </a:r>
          </a:p>
          <a:p>
            <a:pPr marL="228600" lvl="1">
              <a:spcBef>
                <a:spcPts val="1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Released as the ICNP reference set</a:t>
            </a:r>
          </a:p>
          <a:p>
            <a:pPr marL="228600" lvl="1">
              <a:spcBef>
                <a:spcPts val="1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Free for use in SNOMED International member countries and licensed by ICN in non-member countries</a:t>
            </a:r>
          </a:p>
          <a:p>
            <a:pPr marL="228600" lvl="1">
              <a:spcBef>
                <a:spcPts val="1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Sense checking by the international Nursing Clinical Reference Group at SNOMED International, working with ICN</a:t>
            </a:r>
          </a:p>
          <a:p>
            <a:pPr marL="228600" lvl="1">
              <a:spcBef>
                <a:spcPts val="10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Timelines</a:t>
            </a:r>
          </a:p>
          <a:p>
            <a:pPr marL="685800" lvl="2">
              <a:spcBef>
                <a:spcPts val="10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First release September 2021</a:t>
            </a:r>
          </a:p>
          <a:p>
            <a:pPr marL="685800" lvl="2">
              <a:spcBef>
                <a:spcPts val="10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Annual release thereafter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13FB45D-69F4-3542-8752-347229778802}"/>
              </a:ext>
            </a:extLst>
          </p:cNvPr>
          <p:cNvGrpSpPr/>
          <p:nvPr/>
        </p:nvGrpSpPr>
        <p:grpSpPr>
          <a:xfrm>
            <a:off x="179443" y="178810"/>
            <a:ext cx="11831996" cy="6500380"/>
            <a:chOff x="179443" y="178810"/>
            <a:chExt cx="11831996" cy="650038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D586040-08CD-4043-A314-6B801C66FAA7}"/>
                </a:ext>
              </a:extLst>
            </p:cNvPr>
            <p:cNvCxnSpPr>
              <a:cxnSpLocks/>
            </p:cNvCxnSpPr>
            <p:nvPr/>
          </p:nvCxnSpPr>
          <p:spPr>
            <a:xfrm>
              <a:off x="179443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4E471B3-EB66-CD4C-99D7-BE99CFDC3870}"/>
                </a:ext>
              </a:extLst>
            </p:cNvPr>
            <p:cNvCxnSpPr>
              <a:cxnSpLocks/>
            </p:cNvCxnSpPr>
            <p:nvPr/>
          </p:nvCxnSpPr>
          <p:spPr>
            <a:xfrm>
              <a:off x="12010322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9A82608-9F8F-4944-A799-8F6AF4C80C9B}"/>
                </a:ext>
              </a:extLst>
            </p:cNvPr>
            <p:cNvCxnSpPr/>
            <p:nvPr/>
          </p:nvCxnSpPr>
          <p:spPr>
            <a:xfrm>
              <a:off x="179443" y="17881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4BCCFD5-E956-A845-9002-B9F1E9C4810A}"/>
                </a:ext>
              </a:extLst>
            </p:cNvPr>
            <p:cNvCxnSpPr/>
            <p:nvPr/>
          </p:nvCxnSpPr>
          <p:spPr>
            <a:xfrm>
              <a:off x="180560" y="667919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B9C25B3-3ED5-804E-A576-02216A1753A6}"/>
              </a:ext>
            </a:extLst>
          </p:cNvPr>
          <p:cNvGrpSpPr/>
          <p:nvPr/>
        </p:nvGrpSpPr>
        <p:grpSpPr>
          <a:xfrm>
            <a:off x="10172092" y="462869"/>
            <a:ext cx="1509969" cy="425707"/>
            <a:chOff x="10556120" y="99405"/>
            <a:chExt cx="1509969" cy="425707"/>
          </a:xfrm>
        </p:grpSpPr>
        <p:pic>
          <p:nvPicPr>
            <p:cNvPr id="12" name="Picture 11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9B1183C7-DEF0-4041-A79B-79C594C06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56120" y="99406"/>
              <a:ext cx="424645" cy="425706"/>
            </a:xfrm>
            <a:prstGeom prst="rect">
              <a:avLst/>
            </a:prstGeom>
          </p:spPr>
        </p:pic>
        <p:pic>
          <p:nvPicPr>
            <p:cNvPr id="13" name="Picture 2" descr="Cover">
              <a:extLst>
                <a:ext uri="{FF2B5EF4-FFF2-40B4-BE49-F238E27FC236}">
                  <a16:creationId xmlns:a16="http://schemas.microsoft.com/office/drawing/2014/main" id="{65B83327-3E50-FD42-BD47-1B28A8E8F3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15" t="17143" r="31486" b="17143"/>
            <a:stretch/>
          </p:blipFill>
          <p:spPr bwMode="auto">
            <a:xfrm>
              <a:off x="11096991" y="99405"/>
              <a:ext cx="969098" cy="42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6806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E1FDD46-0041-0C48-9028-7CCC16D4C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of partnership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CCD844-1A57-4B46-BBBE-C159C9095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>
            <a:norm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Increased nursing usage of agreed terminologies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Enhanced reach of ICNP as an integrated part of a global healthcare terminology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Reinforcing SNOMED CT support for nursing content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Enhanced quality for both ICNP and SNOMED CT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Avoiding duplication and delivering an integrated resource that supports implementation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More responsive to changes in practice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Making visible the nursing contribution to collaborative patient care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C8828C4-24B8-4347-807A-E49CC4365E7B}"/>
              </a:ext>
            </a:extLst>
          </p:cNvPr>
          <p:cNvGrpSpPr/>
          <p:nvPr/>
        </p:nvGrpSpPr>
        <p:grpSpPr>
          <a:xfrm>
            <a:off x="179443" y="178810"/>
            <a:ext cx="11831996" cy="6500380"/>
            <a:chOff x="179443" y="178810"/>
            <a:chExt cx="11831996" cy="650038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C67FAE-88FC-7746-8C2D-9D0B69B1804B}"/>
                </a:ext>
              </a:extLst>
            </p:cNvPr>
            <p:cNvCxnSpPr>
              <a:cxnSpLocks/>
            </p:cNvCxnSpPr>
            <p:nvPr/>
          </p:nvCxnSpPr>
          <p:spPr>
            <a:xfrm>
              <a:off x="179443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2E68D0-4B35-D741-B465-B890B4428887}"/>
                </a:ext>
              </a:extLst>
            </p:cNvPr>
            <p:cNvCxnSpPr>
              <a:cxnSpLocks/>
            </p:cNvCxnSpPr>
            <p:nvPr/>
          </p:nvCxnSpPr>
          <p:spPr>
            <a:xfrm>
              <a:off x="12010322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39FB4E8-514A-704D-BF4D-A0AB51D72E7E}"/>
                </a:ext>
              </a:extLst>
            </p:cNvPr>
            <p:cNvCxnSpPr/>
            <p:nvPr/>
          </p:nvCxnSpPr>
          <p:spPr>
            <a:xfrm>
              <a:off x="179443" y="17881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C8B092C-8176-BD42-ACD1-282F440A17F7}"/>
                </a:ext>
              </a:extLst>
            </p:cNvPr>
            <p:cNvCxnSpPr/>
            <p:nvPr/>
          </p:nvCxnSpPr>
          <p:spPr>
            <a:xfrm>
              <a:off x="180560" y="667919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3C200D-5142-9B40-BEF5-E20C5E55BC8A}"/>
              </a:ext>
            </a:extLst>
          </p:cNvPr>
          <p:cNvGrpSpPr/>
          <p:nvPr/>
        </p:nvGrpSpPr>
        <p:grpSpPr>
          <a:xfrm>
            <a:off x="10225780" y="441132"/>
            <a:ext cx="1509969" cy="425707"/>
            <a:chOff x="10556120" y="99405"/>
            <a:chExt cx="1509969" cy="425707"/>
          </a:xfrm>
        </p:grpSpPr>
        <p:pic>
          <p:nvPicPr>
            <p:cNvPr id="12" name="Picture 11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B1ACE953-64CB-0D4A-9E6B-8EFDE2890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56120" y="99406"/>
              <a:ext cx="424645" cy="425706"/>
            </a:xfrm>
            <a:prstGeom prst="rect">
              <a:avLst/>
            </a:prstGeom>
          </p:spPr>
        </p:pic>
        <p:pic>
          <p:nvPicPr>
            <p:cNvPr id="13" name="Picture 2" descr="Cover">
              <a:extLst>
                <a:ext uri="{FF2B5EF4-FFF2-40B4-BE49-F238E27FC236}">
                  <a16:creationId xmlns:a16="http://schemas.microsoft.com/office/drawing/2014/main" id="{648EA7A7-E867-4340-ADEB-E94CBAA2A71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15" t="17143" r="31486" b="17143"/>
            <a:stretch/>
          </p:blipFill>
          <p:spPr bwMode="auto">
            <a:xfrm>
              <a:off x="11096991" y="99405"/>
              <a:ext cx="969098" cy="42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51087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244CA9F-D6A7-CD42-B462-E7A7F861A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2939" y="270311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1631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&amp; DISCUSSION</a:t>
            </a:r>
            <a:endParaRPr lang="en-CH" sz="4000" dirty="0">
              <a:solidFill>
                <a:srgbClr val="1631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0D9345C-1E70-5C44-9E90-87B8BE65938D}"/>
              </a:ext>
            </a:extLst>
          </p:cNvPr>
          <p:cNvGrpSpPr/>
          <p:nvPr/>
        </p:nvGrpSpPr>
        <p:grpSpPr>
          <a:xfrm>
            <a:off x="179443" y="178810"/>
            <a:ext cx="11831996" cy="6500380"/>
            <a:chOff x="179443" y="178810"/>
            <a:chExt cx="11831996" cy="650038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C4EAC69-43A4-DB4B-92CD-F99C7486CC40}"/>
                </a:ext>
              </a:extLst>
            </p:cNvPr>
            <p:cNvCxnSpPr>
              <a:cxnSpLocks/>
            </p:cNvCxnSpPr>
            <p:nvPr/>
          </p:nvCxnSpPr>
          <p:spPr>
            <a:xfrm>
              <a:off x="179443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88E31CC-B9A7-FF47-9A10-B710E60A2346}"/>
                </a:ext>
              </a:extLst>
            </p:cNvPr>
            <p:cNvCxnSpPr>
              <a:cxnSpLocks/>
            </p:cNvCxnSpPr>
            <p:nvPr/>
          </p:nvCxnSpPr>
          <p:spPr>
            <a:xfrm>
              <a:off x="12010322" y="178810"/>
              <a:ext cx="0" cy="650038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DD00B6C-D94B-F54B-A7B0-AACAD853D3E8}"/>
                </a:ext>
              </a:extLst>
            </p:cNvPr>
            <p:cNvCxnSpPr/>
            <p:nvPr/>
          </p:nvCxnSpPr>
          <p:spPr>
            <a:xfrm>
              <a:off x="179443" y="17881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225A5BF-4349-AA4A-9192-A7FD63D416B0}"/>
                </a:ext>
              </a:extLst>
            </p:cNvPr>
            <p:cNvCxnSpPr/>
            <p:nvPr/>
          </p:nvCxnSpPr>
          <p:spPr>
            <a:xfrm>
              <a:off x="180560" y="6679190"/>
              <a:ext cx="11830879" cy="0"/>
            </a:xfrm>
            <a:prstGeom prst="line">
              <a:avLst/>
            </a:prstGeom>
            <a:ln w="12700">
              <a:solidFill>
                <a:srgbClr val="1631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DFBEE350-C5F5-794E-BECF-4438EE622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201" y="529092"/>
            <a:ext cx="1618214" cy="1622258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70C14E5-886E-1C4F-A872-7B9261BB0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712" y="522096"/>
            <a:ext cx="3692927" cy="163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67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Widescreen</PresentationFormat>
  <Paragraphs>52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SNOMED CT and ICNP – what next in supporting nursing practice globally</vt:lpstr>
      <vt:lpstr>Overview</vt:lpstr>
      <vt:lpstr>WHO’s State of the World’s Nursing report 2020</vt:lpstr>
      <vt:lpstr>COVID-19 ICN Call to Action Data, essential for success!</vt:lpstr>
      <vt:lpstr>Responding to the demand for nursing data</vt:lpstr>
      <vt:lpstr>Operationalising the agreement</vt:lpstr>
      <vt:lpstr>Benefits of partnership</vt:lpstr>
      <vt:lpstr>QUESTIONS &amp;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and ICNP – what next in supporting nursing practice globally</dc:title>
  <dc:creator>Violaine BOBOT</dc:creator>
  <cp:lastModifiedBy>Nick Hardiker</cp:lastModifiedBy>
  <cp:revision>11</cp:revision>
  <cp:lastPrinted>2020-09-16T08:02:39Z</cp:lastPrinted>
  <dcterms:created xsi:type="dcterms:W3CDTF">2020-09-16T05:33:28Z</dcterms:created>
  <dcterms:modified xsi:type="dcterms:W3CDTF">2020-09-17T11:37:15Z</dcterms:modified>
</cp:coreProperties>
</file>