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269" r:id="rId3"/>
    <p:sldId id="273" r:id="rId4"/>
    <p:sldId id="274" r:id="rId5"/>
    <p:sldId id="272" r:id="rId6"/>
    <p:sldId id="275" r:id="rId7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uce J. Goldberg" initials="BJG" lastIdx="2" clrIdx="0">
    <p:extLst>
      <p:ext uri="{19B8F6BF-5375-455C-9EA6-DF929625EA0E}">
        <p15:presenceInfo xmlns:p15="http://schemas.microsoft.com/office/powerpoint/2012/main" userId="Bruce J. Goldber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5" autoAdjust="0"/>
    <p:restoredTop sz="85828" autoAdjust="0"/>
  </p:normalViewPr>
  <p:slideViewPr>
    <p:cSldViewPr snapToGrid="0" snapToObjects="1">
      <p:cViewPr>
        <p:scale>
          <a:sx n="110" d="100"/>
          <a:sy n="110" d="100"/>
        </p:scale>
        <p:origin x="1072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11/7/20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11/7/20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11/7/20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11/7/20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07.11.2020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21903" y="6572272"/>
            <a:ext cx="526692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07.11.2020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07.11.2020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11/7/20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11/7/20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11/7/20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11/7/20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11/7/20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11/7/20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da-DK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11/7/20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11/7/20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/>
              <a:t>Klik for at redigere teksttypografierne i masteren</a:t>
            </a:r>
          </a:p>
          <a:p>
            <a:pPr lvl="1"/>
            <a:r>
              <a:rPr lang="da-DK" noProof="0" dirty="0"/>
              <a:t>Andet niveau</a:t>
            </a:r>
          </a:p>
          <a:p>
            <a:pPr lvl="2"/>
            <a:r>
              <a:rPr lang="da-DK" noProof="0" dirty="0"/>
              <a:t>Tredje niveau</a:t>
            </a:r>
          </a:p>
          <a:p>
            <a:pPr lvl="3"/>
            <a:r>
              <a:rPr lang="da-DK" noProof="0" dirty="0"/>
              <a:t>Fjerde niveau</a:t>
            </a:r>
          </a:p>
          <a:p>
            <a:pPr lvl="4"/>
            <a:r>
              <a:rPr lang="da-DK" noProof="0" dirty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  <p:sldLayoutId id="2147483660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/>
              <a:t>Implementation Guidance for Use of SNOMED CT in Allergy Records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b="1" dirty="0">
                <a:latin typeface="Calibri"/>
                <a:cs typeface="Calibri"/>
              </a:rPr>
              <a:t>On behalf of</a:t>
            </a:r>
          </a:p>
          <a:p>
            <a:r>
              <a:rPr lang="en-US" sz="3200" b="1" dirty="0">
                <a:latin typeface="Calibri"/>
                <a:cs typeface="Calibri"/>
              </a:rPr>
              <a:t>Allergy/Intolerance Clinical</a:t>
            </a:r>
            <a:r>
              <a:rPr lang="en-US" sz="32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sz="3200" b="1" dirty="0">
                <a:latin typeface="Calibri"/>
                <a:cs typeface="Calibri"/>
              </a:rPr>
              <a:t>Reference Group</a:t>
            </a:r>
          </a:p>
          <a:p>
            <a:r>
              <a:rPr lang="en-US" sz="3200" b="1" dirty="0">
                <a:latin typeface="Calibri"/>
                <a:cs typeface="Calibri"/>
              </a:rPr>
              <a:t>(First proposed 2015)</a:t>
            </a: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  <a:p>
            <a:endParaRPr lang="en-US" sz="3200" b="1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Purpose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8998" y="1449508"/>
            <a:ext cx="844780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Request for approval to add the topic below to the 2020-2021 workplan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 complete development an implementation guide 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Extend and refine definitions of adverse sensitivity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Identify and organize interoperability standards for reporting of allergy testing results and related clinical findings between EHRs.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r>
              <a:rPr lang="en-US" dirty="0"/>
              <a:t> </a:t>
            </a:r>
          </a:p>
          <a:p>
            <a:r>
              <a:rPr lang="en-US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455949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Interoperable deployment of SNOMED CT content in support of adverse sensitivity data is inconsistent and confused across IHTSDO member realms.</a:t>
            </a:r>
          </a:p>
          <a:p>
            <a:r>
              <a:rPr lang="en-US" sz="1800" dirty="0">
                <a:solidFill>
                  <a:schemeClr val="tx1"/>
                </a:solidFill>
              </a:rPr>
              <a:t>This arises due to confusion regarding: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scope and definition of adverse sensitivity data and its evolution in SNOMED CT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Uncertainty regarding proper application of the SNOMED concept model and related reference data models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Inconsistency in the value sets relevant to the interoperable definition of these data.</a:t>
            </a:r>
          </a:p>
          <a:p>
            <a:pPr marL="457200" lvl="1" indent="0">
              <a:buNone/>
            </a:pP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66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42EAD-9928-1A45-9398-8C357D08D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FD0C1-163E-6A42-9FBD-439461DCD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Extensive discussion and dialogue on these issues 2014-2016 resulted in the preparation of an implementation guide but without supplementing </a:t>
            </a:r>
            <a:r>
              <a:rPr lang="en-US" dirty="0" err="1">
                <a:solidFill>
                  <a:schemeClr val="tx1"/>
                </a:solidFill>
              </a:rPr>
              <a:t>valuesets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refsets</a:t>
            </a:r>
            <a:r>
              <a:rPr lang="en-US" dirty="0">
                <a:solidFill>
                  <a:schemeClr val="tx1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Authorization was never provided to proceed to </a:t>
            </a:r>
            <a:r>
              <a:rPr lang="en-US" dirty="0" err="1">
                <a:solidFill>
                  <a:schemeClr val="tx1"/>
                </a:solidFill>
              </a:rPr>
              <a:t>refset</a:t>
            </a:r>
            <a:r>
              <a:rPr lang="en-US" dirty="0">
                <a:solidFill>
                  <a:schemeClr val="tx1"/>
                </a:solidFill>
              </a:rPr>
              <a:t> development and the guide was never published.</a:t>
            </a:r>
          </a:p>
          <a:p>
            <a:r>
              <a:rPr lang="en-US" dirty="0">
                <a:solidFill>
                  <a:schemeClr val="tx1"/>
                </a:solidFill>
              </a:rPr>
              <a:t>This guide has recently been resurrected on the Allergy/Intolerance CRG agenda at the request of IHTSDO staff but now awaits agreement on the value of this work and resource allocation by the member forum.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64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Requests - 1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Support from the member forum for the Allergy CRG to revise and complete voluntary work on the adverse sensitivity implementation guide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Agreement to continue to support collaboration with the HL7 patient care and FHIR working groups, </a:t>
            </a:r>
            <a:r>
              <a:rPr lang="en-US" dirty="0" err="1"/>
              <a:t>epSOS</a:t>
            </a:r>
            <a:r>
              <a:rPr lang="en-US" dirty="0"/>
              <a:t> and </a:t>
            </a:r>
            <a:r>
              <a:rPr lang="en-US" dirty="0" err="1"/>
              <a:t>openEHR</a:t>
            </a:r>
            <a:r>
              <a:rPr lang="en-US" dirty="0"/>
              <a:t> in order to update and finalize content relevant to interoperation with their reference standards.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316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Requests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2201"/>
            <a:ext cx="8229600" cy="4143566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/>
              <a:t>Publish the Implementation guide as DSTU in 2021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dirty="0"/>
              <a:t>The Allergy/Intolerance CRG further asserts that supplementation of the revised guide must be accompanied by useful SNOMED CT </a:t>
            </a:r>
            <a:r>
              <a:rPr lang="en-US" dirty="0" err="1"/>
              <a:t>refsets</a:t>
            </a:r>
            <a:r>
              <a:rPr lang="en-US" dirty="0"/>
              <a:t> to support member interoperation needs as necessary part of any revival of the workplan.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125660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Ciio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Ihtsdo_Ciio_2012</Template>
  <TotalTime>646</TotalTime>
  <Words>327</Words>
  <Application>Microsoft Macintosh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Verdana</vt:lpstr>
      <vt:lpstr>Wingdings</vt:lpstr>
      <vt:lpstr>Ihtsdo_Ciio_2012</vt:lpstr>
      <vt:lpstr>Implementation Guidance for Use of SNOMED CT in Allergy Records</vt:lpstr>
      <vt:lpstr>Purpose</vt:lpstr>
      <vt:lpstr>Background</vt:lpstr>
      <vt:lpstr>Prior development</vt:lpstr>
      <vt:lpstr>Requests - 1</vt:lpstr>
      <vt:lpstr>Requests - 2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Search &amp; Data Entry</dc:title>
  <dc:creator>David Markwell</dc:creator>
  <cp:lastModifiedBy>Bruce J. Goldberg</cp:lastModifiedBy>
  <cp:revision>43</cp:revision>
  <cp:lastPrinted>2012-02-08T14:59:06Z</cp:lastPrinted>
  <dcterms:created xsi:type="dcterms:W3CDTF">2013-03-25T11:44:29Z</dcterms:created>
  <dcterms:modified xsi:type="dcterms:W3CDTF">2020-11-08T05:03:52Z</dcterms:modified>
</cp:coreProperties>
</file>