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97" r:id="rId3"/>
    <p:sldId id="298" r:id="rId4"/>
    <p:sldId id="299" r:id="rId5"/>
    <p:sldId id="304" r:id="rId6"/>
    <p:sldId id="300" r:id="rId7"/>
    <p:sldId id="302" r:id="rId8"/>
    <p:sldId id="303" r:id="rId9"/>
    <p:sldId id="30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5"/>
    <p:restoredTop sz="75038"/>
  </p:normalViewPr>
  <p:slideViewPr>
    <p:cSldViewPr snapToGrid="0" snapToObjects="1" showGuides="1">
      <p:cViewPr varScale="1">
        <p:scale>
          <a:sx n="84" d="100"/>
          <a:sy n="84" d="100"/>
        </p:scale>
        <p:origin x="57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002029" y="3271877"/>
            <a:ext cx="8016240" cy="309967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0212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3693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737601" y="6429396"/>
            <a:ext cx="28447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10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09600" y="1452309"/>
            <a:ext cx="109728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SzPct val="100000"/>
              <a:buFont typeface="Arial"/>
              <a:buChar char="▪"/>
              <a:defRPr sz="24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sz="20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sz="2000" b="0" i="0" u="none" strike="noStrike" cap="non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609600" y="714357"/>
            <a:ext cx="8789389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sz="2800" b="0" i="0" u="none" strike="noStrike" cap="non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0" y="131880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42615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8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2021498"/>
            <a:ext cx="8201100" cy="148305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lvl="0">
              <a:buClr>
                <a:schemeClr val="lt1"/>
              </a:buClr>
            </a:pPr>
            <a:r>
              <a:rPr lang="en-US" sz="4400" i="0" dirty="0"/>
              <a:t>Precision Medicine plans</a:t>
            </a:r>
            <a:br>
              <a:rPr lang="en-US" sz="4400" i="0" dirty="0"/>
            </a:br>
            <a:r>
              <a:rPr lang="en-US" sz="4400" i="0" dirty="0"/>
              <a:t>2021 - 2025</a:t>
            </a:r>
            <a:endParaRPr sz="4400" i="0" dirty="0"/>
          </a:p>
        </p:txBody>
      </p:sp>
      <p:sp>
        <p:nvSpPr>
          <p:cNvPr id="256" name="Google Shape;256;p1"/>
          <p:cNvSpPr txBox="1"/>
          <p:nvPr/>
        </p:nvSpPr>
        <p:spPr>
          <a:xfrm>
            <a:off x="4053943" y="5475408"/>
            <a:ext cx="6190500" cy="54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>
              <a:buClr>
                <a:srgbClr val="0055B0"/>
              </a:buClr>
              <a:buSzPct val="25000"/>
            </a:pPr>
            <a:r>
              <a:rPr lang="en-US" sz="1400" b="1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green, </a:t>
            </a:r>
          </a:p>
          <a:p>
            <a:pPr algn="r"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14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Executive, Europe and Clinical Engagement Lead</a:t>
            </a: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Shape 47">
            <a:extLst>
              <a:ext uri="{FF2B5EF4-FFF2-40B4-BE49-F238E27FC236}">
                <a16:creationId xmlns:a16="http://schemas.microsoft.com/office/drawing/2014/main" id="{5E179567-6C25-C343-ABC3-649CDEA9A929}"/>
              </a:ext>
            </a:extLst>
          </p:cNvPr>
          <p:cNvGrpSpPr/>
          <p:nvPr/>
        </p:nvGrpSpPr>
        <p:grpSpPr>
          <a:xfrm>
            <a:off x="1521724" y="3621616"/>
            <a:ext cx="9161396" cy="1728787"/>
            <a:chOff x="-1588" y="4221162"/>
            <a:chExt cx="9145587" cy="1728787"/>
          </a:xfrm>
        </p:grpSpPr>
        <p:pic>
          <p:nvPicPr>
            <p:cNvPr id="11" name="Shape 48" descr="MPj04388700000[1]">
              <a:extLst>
                <a:ext uri="{FF2B5EF4-FFF2-40B4-BE49-F238E27FC236}">
                  <a16:creationId xmlns:a16="http://schemas.microsoft.com/office/drawing/2014/main" id="{1EEC394C-0386-3741-88B5-EA215384E78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Shape 49" descr="MPj04222600000[1]">
              <a:extLst>
                <a:ext uri="{FF2B5EF4-FFF2-40B4-BE49-F238E27FC236}">
                  <a16:creationId xmlns:a16="http://schemas.microsoft.com/office/drawing/2014/main" id="{6635321E-290E-D44E-8EE8-D914C1ED6B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211637" y="4221162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Shape 50" descr="MPj04424370000[1]">
              <a:extLst>
                <a:ext uri="{FF2B5EF4-FFF2-40B4-BE49-F238E27FC236}">
                  <a16:creationId xmlns:a16="http://schemas.microsoft.com/office/drawing/2014/main" id="{C10A1907-17C9-A44F-A1A2-10A251163FA3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51612" y="4221162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51" descr="MPj04265570000[1]">
              <a:extLst>
                <a:ext uri="{FF2B5EF4-FFF2-40B4-BE49-F238E27FC236}">
                  <a16:creationId xmlns:a16="http://schemas.microsoft.com/office/drawing/2014/main" id="{8D33C417-97F5-E54F-9B40-CBB72B6FB5B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-1588" y="4221162"/>
              <a:ext cx="1728787" cy="172878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077201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</a:pPr>
              <a:t>2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033040" y="459741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/>
          <a:p>
            <a:pPr>
              <a:buSzPct val="25000"/>
            </a:pPr>
            <a:r>
              <a:rPr lang="en-US" dirty="0"/>
              <a:t>Overview of Genomics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0FAD67-B549-624B-BD78-FBD7890B323B}"/>
              </a:ext>
            </a:extLst>
          </p:cNvPr>
          <p:cNvSpPr/>
          <p:nvPr/>
        </p:nvSpPr>
        <p:spPr>
          <a:xfrm>
            <a:off x="1461429" y="2524016"/>
            <a:ext cx="4896544" cy="20162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PRECISION MEDICINE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BEDD9A-EC06-C64A-BBED-239F8A7932F4}"/>
              </a:ext>
            </a:extLst>
          </p:cNvPr>
          <p:cNvSpPr/>
          <p:nvPr/>
        </p:nvSpPr>
        <p:spPr>
          <a:xfrm>
            <a:off x="2037493" y="2812048"/>
            <a:ext cx="3888432" cy="43204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DIAGNOSIS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2B60B0-0220-B646-8FDC-51DE596DF975}"/>
              </a:ext>
            </a:extLst>
          </p:cNvPr>
          <p:cNvSpPr/>
          <p:nvPr/>
        </p:nvSpPr>
        <p:spPr>
          <a:xfrm>
            <a:off x="2037493" y="3820160"/>
            <a:ext cx="3888432" cy="432048"/>
          </a:xfrm>
          <a:prstGeom prst="rect">
            <a:avLst/>
          </a:prstGeom>
          <a:gradFill flip="none" rotWithShape="1">
            <a:gsLst>
              <a:gs pos="0">
                <a:srgbClr val="8585E0"/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THERAPEUTIC DECISION SUPPORT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DF09C4-317F-FA42-9187-BE6BA9278E85}"/>
              </a:ext>
            </a:extLst>
          </p:cNvPr>
          <p:cNvSpPr/>
          <p:nvPr/>
        </p:nvSpPr>
        <p:spPr>
          <a:xfrm>
            <a:off x="1948593" y="5243180"/>
            <a:ext cx="3888432" cy="432048"/>
          </a:xfrm>
          <a:prstGeom prst="rect">
            <a:avLst/>
          </a:prstGeom>
          <a:solidFill>
            <a:srgbClr val="8585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POPULATION HEALTH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8E27D94-9116-AE4C-82E9-600CEA529CAF}"/>
              </a:ext>
            </a:extLst>
          </p:cNvPr>
          <p:cNvSpPr/>
          <p:nvPr/>
        </p:nvSpPr>
        <p:spPr>
          <a:xfrm>
            <a:off x="751841" y="3312160"/>
            <a:ext cx="495300" cy="482600"/>
          </a:xfrm>
          <a:prstGeom prst="rightArrow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F0437B1E-145F-A642-A1CC-3F7DFF1CB1A2}"/>
              </a:ext>
            </a:extLst>
          </p:cNvPr>
          <p:cNvSpPr/>
          <p:nvPr/>
        </p:nvSpPr>
        <p:spPr>
          <a:xfrm rot="10800000">
            <a:off x="6504941" y="3299460"/>
            <a:ext cx="495300" cy="482600"/>
          </a:xfrm>
          <a:prstGeom prst="rightArrow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1A4D0DF-7974-284F-AC71-F2406CCF183D}"/>
              </a:ext>
            </a:extLst>
          </p:cNvPr>
          <p:cNvSpPr/>
          <p:nvPr/>
        </p:nvSpPr>
        <p:spPr>
          <a:xfrm rot="5400000">
            <a:off x="3660141" y="4671060"/>
            <a:ext cx="495300" cy="4826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-Turn Arrow 14">
            <a:extLst>
              <a:ext uri="{FF2B5EF4-FFF2-40B4-BE49-F238E27FC236}">
                <a16:creationId xmlns:a16="http://schemas.microsoft.com/office/drawing/2014/main" id="{4D9CC835-4C50-EB4B-8EE4-6EFDA50A0763}"/>
              </a:ext>
            </a:extLst>
          </p:cNvPr>
          <p:cNvSpPr/>
          <p:nvPr/>
        </p:nvSpPr>
        <p:spPr>
          <a:xfrm>
            <a:off x="345441" y="1851660"/>
            <a:ext cx="7289800" cy="622300"/>
          </a:xfrm>
          <a:prstGeom prst="uturnArrow">
            <a:avLst>
              <a:gd name="adj1" fmla="val 16837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U-Turn Arrow 15">
            <a:extLst>
              <a:ext uri="{FF2B5EF4-FFF2-40B4-BE49-F238E27FC236}">
                <a16:creationId xmlns:a16="http://schemas.microsoft.com/office/drawing/2014/main" id="{38C2C5B3-9902-6549-BB5D-115EA685FE86}"/>
              </a:ext>
            </a:extLst>
          </p:cNvPr>
          <p:cNvSpPr/>
          <p:nvPr/>
        </p:nvSpPr>
        <p:spPr>
          <a:xfrm rot="10800000">
            <a:off x="231141" y="5369560"/>
            <a:ext cx="7378700" cy="774700"/>
          </a:xfrm>
          <a:prstGeom prst="uturnArrow">
            <a:avLst>
              <a:gd name="adj1" fmla="val 135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80A26F-7AA5-7B4B-B005-7B9D37CBB55B}"/>
              </a:ext>
            </a:extLst>
          </p:cNvPr>
          <p:cNvSpPr/>
          <p:nvPr/>
        </p:nvSpPr>
        <p:spPr>
          <a:xfrm rot="16200000">
            <a:off x="5882033" y="3800552"/>
            <a:ext cx="331556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GENOMICS  (HPO, OMIM, DO)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A774C3-81CF-C845-88B8-6F4144043E01}"/>
              </a:ext>
            </a:extLst>
          </p:cNvPr>
          <p:cNvSpPr/>
          <p:nvPr/>
        </p:nvSpPr>
        <p:spPr>
          <a:xfrm rot="16200000">
            <a:off x="-1159955" y="3785756"/>
            <a:ext cx="3141960" cy="432048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SNOMED CT (EHR)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37DA5C4D-5D02-3848-8C53-9784E5F54D62}"/>
              </a:ext>
            </a:extLst>
          </p:cNvPr>
          <p:cNvSpPr/>
          <p:nvPr/>
        </p:nvSpPr>
        <p:spPr>
          <a:xfrm>
            <a:off x="6060441" y="5179060"/>
            <a:ext cx="1066800" cy="482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45364F-8641-264E-8B46-DCADC26B0009}"/>
              </a:ext>
            </a:extLst>
          </p:cNvPr>
          <p:cNvSpPr/>
          <p:nvPr/>
        </p:nvSpPr>
        <p:spPr>
          <a:xfrm>
            <a:off x="8177002" y="176784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1. Ensuring SNOMED CT content available to record required clinical data (phenotypes)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ACB589F-104A-5E47-BB5C-A4A4122466FE}"/>
              </a:ext>
            </a:extLst>
          </p:cNvPr>
          <p:cNvSpPr/>
          <p:nvPr/>
        </p:nvSpPr>
        <p:spPr>
          <a:xfrm>
            <a:off x="8205811" y="327301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2. Supporting the researchers to interrogate large scale data sets (Biobanks)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B8A26D9-C076-764A-A5FA-BC958B75A288}"/>
              </a:ext>
            </a:extLst>
          </p:cNvPr>
          <p:cNvSpPr/>
          <p:nvPr/>
        </p:nvSpPr>
        <p:spPr>
          <a:xfrm>
            <a:off x="8205811" y="488060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3. Ensuring the utility of SNOMED CT to define implementable decision support algorithms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4A5EC56-8863-874F-AC96-971C0BCA2F04}"/>
              </a:ext>
            </a:extLst>
          </p:cNvPr>
          <p:cNvSpPr/>
          <p:nvPr/>
        </p:nvSpPr>
        <p:spPr>
          <a:xfrm rot="5400000">
            <a:off x="9009828" y="3723572"/>
            <a:ext cx="4416049" cy="50458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SNOMED maps to Genomics Terminologies</a:t>
            </a:r>
          </a:p>
        </p:txBody>
      </p:sp>
    </p:spTree>
    <p:extLst>
      <p:ext uri="{BB962C8B-B14F-4D97-AF65-F5344CB8AC3E}">
        <p14:creationId xmlns:p14="http://schemas.microsoft.com/office/powerpoint/2010/main" val="7727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89AA19-742E-2B4F-8D19-C2750C2927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36600" indent="-457200">
              <a:buFont typeface="+mj-lt"/>
              <a:buAutoNum type="arabicPeriod"/>
            </a:pPr>
            <a:r>
              <a:rPr lang="en-US" dirty="0"/>
              <a:t>Precision medicine promises to redefine the way healthcare is delivered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Improving quality of clinical care through optimization of treatments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Controlling healthcare costs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Optimizing the wealth of information being generated globally for direct patient care, not just research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Developments of new treatments driven by Omics knowledge</a:t>
            </a:r>
          </a:p>
          <a:p>
            <a:pPr marL="27940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97E693-AE88-AF45-954B-14A7E5F6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focus on precision medicine ?</a:t>
            </a:r>
          </a:p>
        </p:txBody>
      </p:sp>
    </p:spTree>
    <p:extLst>
      <p:ext uri="{BB962C8B-B14F-4D97-AF65-F5344CB8AC3E}">
        <p14:creationId xmlns:p14="http://schemas.microsoft.com/office/powerpoint/2010/main" val="371220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E23C37-96C8-5141-A468-02EE13F4C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720" y="1452309"/>
            <a:ext cx="11109960" cy="46580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  Precision medicine requires input into all three areas: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Ensuring SNOMED CT content available to record required clinical data (phenotypes)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Supporting the researchers to interrogate large scale data sets (Biobanks)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Ensuring the utility of SNOMED CT to define implementable decision support algorithms</a:t>
            </a:r>
          </a:p>
          <a:p>
            <a:pPr marL="1143000" lvl="1" indent="-457200">
              <a:buFont typeface="+mj-lt"/>
              <a:buAutoNum type="arabicPeriod"/>
            </a:pPr>
            <a:endParaRPr lang="en-US" dirty="0"/>
          </a:p>
          <a:p>
            <a:pPr marL="628650" indent="-342900"/>
            <a:r>
              <a:rPr lang="en-US" dirty="0"/>
              <a:t>Starting point is the development of an overview document (white paper) describing SNOMED CTs “fit” into precision medicine</a:t>
            </a:r>
          </a:p>
          <a:p>
            <a:pPr marL="285750" indent="0">
              <a:buNone/>
            </a:pPr>
            <a:endParaRPr lang="en-US" dirty="0"/>
          </a:p>
          <a:p>
            <a:pPr marL="628650" indent="-342900"/>
            <a:r>
              <a:rPr lang="en-US" dirty="0"/>
              <a:t>Following on, there will be individual genomics pilots addressing each of the following 3 areas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Development of phenotypic findings, to be published in Community area in March 2021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Development of a SNOMED CT pilot based around biobanks (2021)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Precision medicine/decision support pilot (to be defined)</a:t>
            </a:r>
          </a:p>
          <a:p>
            <a:pPr marL="628650" indent="-342900"/>
            <a:endParaRPr lang="en-US" dirty="0"/>
          </a:p>
          <a:p>
            <a:pPr marL="628650" indent="-342900"/>
            <a:r>
              <a:rPr lang="en-US" dirty="0"/>
              <a:t>Developing SNOMED linkage derivatives to genomic terminologies</a:t>
            </a:r>
          </a:p>
          <a:p>
            <a:pPr marL="1028700" lvl="1" indent="-342900"/>
            <a:r>
              <a:rPr lang="en-US" dirty="0"/>
              <a:t>Initial focus SNOMED/HPO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F3DB30-5EAC-154A-B3E1-C588CCDD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Immediate plans</a:t>
            </a:r>
          </a:p>
        </p:txBody>
      </p:sp>
    </p:spTree>
    <p:extLst>
      <p:ext uri="{BB962C8B-B14F-4D97-AF65-F5344CB8AC3E}">
        <p14:creationId xmlns:p14="http://schemas.microsoft.com/office/powerpoint/2010/main" val="390440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F251DA-74C2-A04F-A162-1D200D88A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 Introduction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Precision and personalised Medicine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SNOMED CT (overview of characteristics0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Use case evaluation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 Accessing the clinical record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 Specification of treatment algorithms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SNOMED CTs ability to meet precision medicine requirements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 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222796-A344-AB4E-BC0B-4E7B647CC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Precision Medicine document</a:t>
            </a:r>
          </a:p>
        </p:txBody>
      </p:sp>
    </p:spTree>
    <p:extLst>
      <p:ext uri="{BB962C8B-B14F-4D97-AF65-F5344CB8AC3E}">
        <p14:creationId xmlns:p14="http://schemas.microsoft.com/office/powerpoint/2010/main" val="240616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AA91D3-9B1F-E248-A874-B9BE26FA4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52309"/>
            <a:ext cx="7567402" cy="4658007"/>
          </a:xfrm>
        </p:spPr>
        <p:txBody>
          <a:bodyPr/>
          <a:lstStyle/>
          <a:p>
            <a:r>
              <a:rPr lang="en-US" dirty="0"/>
              <a:t> Quality improvement of content to ensure fully defined concepts (support analytics use case)</a:t>
            </a:r>
          </a:p>
          <a:p>
            <a:r>
              <a:rPr lang="en-US" dirty="0"/>
              <a:t> Map creation</a:t>
            </a:r>
          </a:p>
          <a:p>
            <a:pPr lvl="1"/>
            <a:r>
              <a:rPr lang="en-US" dirty="0"/>
              <a:t> SNOMED/HPO map (in progress)</a:t>
            </a:r>
          </a:p>
          <a:p>
            <a:pPr lvl="1"/>
            <a:r>
              <a:rPr lang="en-US" dirty="0"/>
              <a:t> SNOMED/OMIM map/linkage table</a:t>
            </a:r>
          </a:p>
          <a:p>
            <a:pPr lvl="1"/>
            <a:r>
              <a:rPr lang="en-US" dirty="0"/>
              <a:t> SNOMED/</a:t>
            </a:r>
            <a:r>
              <a:rPr lang="en-US" dirty="0" err="1"/>
              <a:t>Orphanet</a:t>
            </a:r>
            <a:r>
              <a:rPr lang="en-US" dirty="0"/>
              <a:t> linkage table (in </a:t>
            </a:r>
            <a:r>
              <a:rPr lang="en-US" dirty="0" err="1"/>
              <a:t>proigress</a:t>
            </a:r>
            <a:r>
              <a:rPr lang="en-US" dirty="0"/>
              <a:t>)</a:t>
            </a:r>
          </a:p>
          <a:p>
            <a:r>
              <a:rPr lang="en-US" dirty="0"/>
              <a:t> Development of extension to SNOMED CT concept model to include links to gene types (Gene Ontology)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04BD73-24DD-2B42-90F1-4CD1C9BAB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Longer term plans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B6CDF2E-B2C2-BE40-9F18-B7004C754CAB}"/>
              </a:ext>
            </a:extLst>
          </p:cNvPr>
          <p:cNvSpPr/>
          <p:nvPr/>
        </p:nvSpPr>
        <p:spPr>
          <a:xfrm>
            <a:off x="8177002" y="176784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1. Ensuring SNOMED CT content available to record required clinical data (phenotypes)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F8451C3-6627-E745-B869-15EF0CFF7B3E}"/>
              </a:ext>
            </a:extLst>
          </p:cNvPr>
          <p:cNvSpPr/>
          <p:nvPr/>
        </p:nvSpPr>
        <p:spPr>
          <a:xfrm>
            <a:off x="8205811" y="327301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2. Supporting the researchers to interrogate large scale data sets (Biobanks)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E610B5D-F8DD-234C-8120-D8FB4041DB30}"/>
              </a:ext>
            </a:extLst>
          </p:cNvPr>
          <p:cNvSpPr/>
          <p:nvPr/>
        </p:nvSpPr>
        <p:spPr>
          <a:xfrm>
            <a:off x="8205811" y="488060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3. Ensuring the utility of SNOMED CT to define implementable decision support algorithms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522E5A1-C2B5-0E48-A0D0-C8FDC742CBFC}"/>
              </a:ext>
            </a:extLst>
          </p:cNvPr>
          <p:cNvSpPr/>
          <p:nvPr/>
        </p:nvSpPr>
        <p:spPr>
          <a:xfrm rot="5400000">
            <a:off x="9009828" y="3723572"/>
            <a:ext cx="4416049" cy="50458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SNOMED maps to Genomics Terminologies</a:t>
            </a:r>
          </a:p>
        </p:txBody>
      </p:sp>
    </p:spTree>
    <p:extLst>
      <p:ext uri="{BB962C8B-B14F-4D97-AF65-F5344CB8AC3E}">
        <p14:creationId xmlns:p14="http://schemas.microsoft.com/office/powerpoint/2010/main" val="3209730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1723E0-A730-5B48-88D0-A7EDF807E1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CRG is important to share information within the community, but also to advise SNOMED International</a:t>
            </a:r>
          </a:p>
          <a:p>
            <a:r>
              <a:rPr lang="en-US" dirty="0"/>
              <a:t> CRG members will review white paper prior to submission to Management Board</a:t>
            </a:r>
          </a:p>
          <a:p>
            <a:r>
              <a:rPr lang="en-US" dirty="0"/>
              <a:t> Need to identify chair(s) of the group</a:t>
            </a:r>
          </a:p>
          <a:p>
            <a:pPr lvl="1"/>
            <a:r>
              <a:rPr lang="en-US" dirty="0"/>
              <a:t> All CRGs are chaired by external individuals</a:t>
            </a:r>
          </a:p>
          <a:p>
            <a:r>
              <a:rPr lang="en-US" dirty="0"/>
              <a:t> Need to agree meeting frequency</a:t>
            </a:r>
          </a:p>
          <a:p>
            <a:r>
              <a:rPr lang="en-US" dirty="0"/>
              <a:t> Need to agree scope and focus of group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BAEFD0-E317-054B-B91D-81E8C3AE0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Moving forwards with the clinical reference group</a:t>
            </a:r>
          </a:p>
        </p:txBody>
      </p:sp>
    </p:spTree>
    <p:extLst>
      <p:ext uri="{BB962C8B-B14F-4D97-AF65-F5344CB8AC3E}">
        <p14:creationId xmlns:p14="http://schemas.microsoft.com/office/powerpoint/2010/main" val="1659300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E8B544-71D1-1342-97C5-E19E2B7B9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Discussion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4A02F-D255-1B46-9937-121F17B08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990" y="1934348"/>
            <a:ext cx="4982210" cy="37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7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2021498"/>
            <a:ext cx="8201100" cy="148305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lvl="0">
              <a:buClr>
                <a:schemeClr val="lt1"/>
              </a:buClr>
            </a:pPr>
            <a:r>
              <a:rPr lang="en-US" sz="4400" i="0" dirty="0"/>
              <a:t>Precision Medicine plans</a:t>
            </a:r>
            <a:br>
              <a:rPr lang="en-US" sz="4400" i="0" dirty="0"/>
            </a:br>
            <a:r>
              <a:rPr lang="en-US" sz="4400" i="0" dirty="0"/>
              <a:t>2021 - 2025</a:t>
            </a:r>
            <a:endParaRPr sz="4400" i="0" dirty="0"/>
          </a:p>
        </p:txBody>
      </p:sp>
      <p:sp>
        <p:nvSpPr>
          <p:cNvPr id="256" name="Google Shape;256;p1"/>
          <p:cNvSpPr txBox="1"/>
          <p:nvPr/>
        </p:nvSpPr>
        <p:spPr>
          <a:xfrm>
            <a:off x="4053943" y="5475408"/>
            <a:ext cx="6190500" cy="54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>
              <a:buClr>
                <a:srgbClr val="0055B0"/>
              </a:buClr>
              <a:buSzPct val="25000"/>
            </a:pPr>
            <a:r>
              <a:rPr lang="en-US" sz="1400" b="1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green, </a:t>
            </a:r>
          </a:p>
          <a:p>
            <a:pPr algn="r"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14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Executive, Europe and Clinical Engagement Lead</a:t>
            </a: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Shape 47">
            <a:extLst>
              <a:ext uri="{FF2B5EF4-FFF2-40B4-BE49-F238E27FC236}">
                <a16:creationId xmlns:a16="http://schemas.microsoft.com/office/drawing/2014/main" id="{5E179567-6C25-C343-ABC3-649CDEA9A929}"/>
              </a:ext>
            </a:extLst>
          </p:cNvPr>
          <p:cNvGrpSpPr/>
          <p:nvPr/>
        </p:nvGrpSpPr>
        <p:grpSpPr>
          <a:xfrm>
            <a:off x="1521724" y="3621616"/>
            <a:ext cx="9161396" cy="1728787"/>
            <a:chOff x="-1588" y="4221162"/>
            <a:chExt cx="9145587" cy="1728787"/>
          </a:xfrm>
        </p:grpSpPr>
        <p:pic>
          <p:nvPicPr>
            <p:cNvPr id="11" name="Shape 48" descr="MPj04388700000[1]">
              <a:extLst>
                <a:ext uri="{FF2B5EF4-FFF2-40B4-BE49-F238E27FC236}">
                  <a16:creationId xmlns:a16="http://schemas.microsoft.com/office/drawing/2014/main" id="{1EEC394C-0386-3741-88B5-EA215384E78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Shape 49" descr="MPj04222600000[1]">
              <a:extLst>
                <a:ext uri="{FF2B5EF4-FFF2-40B4-BE49-F238E27FC236}">
                  <a16:creationId xmlns:a16="http://schemas.microsoft.com/office/drawing/2014/main" id="{6635321E-290E-D44E-8EE8-D914C1ED6B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211637" y="4221162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Shape 50" descr="MPj04424370000[1]">
              <a:extLst>
                <a:ext uri="{FF2B5EF4-FFF2-40B4-BE49-F238E27FC236}">
                  <a16:creationId xmlns:a16="http://schemas.microsoft.com/office/drawing/2014/main" id="{C10A1907-17C9-A44F-A1A2-10A251163FA3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51612" y="4221162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51" descr="MPj04265570000[1]">
              <a:extLst>
                <a:ext uri="{FF2B5EF4-FFF2-40B4-BE49-F238E27FC236}">
                  <a16:creationId xmlns:a16="http://schemas.microsoft.com/office/drawing/2014/main" id="{8D33C417-97F5-E54F-9B40-CBB72B6FB5B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-1588" y="4221162"/>
              <a:ext cx="1728787" cy="172878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6547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2548</TotalTime>
  <Words>532</Words>
  <Application>Microsoft Macintosh PowerPoint</Application>
  <PresentationFormat>Widescreen</PresentationFormat>
  <Paragraphs>74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Roboto</vt:lpstr>
      <vt:lpstr>Trebuchet MS</vt:lpstr>
      <vt:lpstr>Office Theme</vt:lpstr>
      <vt:lpstr>Precision Medicine plans 2021 - 2025</vt:lpstr>
      <vt:lpstr>Overview of Genomics</vt:lpstr>
      <vt:lpstr>Why focus on precision medicine ?</vt:lpstr>
      <vt:lpstr>Immediate plans</vt:lpstr>
      <vt:lpstr>Precision Medicine document</vt:lpstr>
      <vt:lpstr>Longer term plans</vt:lpstr>
      <vt:lpstr>Moving forwards with the clinical reference group</vt:lpstr>
      <vt:lpstr>Discussion</vt:lpstr>
      <vt:lpstr>Precision Medicine plans 2021 - 2025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32</cp:revision>
  <dcterms:created xsi:type="dcterms:W3CDTF">2020-08-12T15:12:31Z</dcterms:created>
  <dcterms:modified xsi:type="dcterms:W3CDTF">2021-01-13T11:54:00Z</dcterms:modified>
</cp:coreProperties>
</file>