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94" r:id="rId2"/>
    <p:sldId id="297" r:id="rId3"/>
    <p:sldId id="295" r:id="rId4"/>
    <p:sldId id="258" r:id="rId5"/>
    <p:sldId id="299" r:id="rId6"/>
    <p:sldId id="312" r:id="rId7"/>
    <p:sldId id="313" r:id="rId8"/>
    <p:sldId id="302" r:id="rId9"/>
    <p:sldId id="303" r:id="rId10"/>
    <p:sldId id="315" r:id="rId11"/>
    <p:sldId id="314" r:id="rId12"/>
    <p:sldId id="266" r:id="rId13"/>
    <p:sldId id="271" r:id="rId14"/>
    <p:sldId id="29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lly Kuru" initials="KK" lastIdx="5" clrIdx="0">
    <p:extLst>
      <p:ext uri="{19B8F6BF-5375-455C-9EA6-DF929625EA0E}">
        <p15:presenceInfo xmlns:p15="http://schemas.microsoft.com/office/powerpoint/2012/main" userId="cd57ccd03dfc1e0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F28F"/>
    <a:srgbClr val="DCF0F9"/>
    <a:srgbClr val="EAEEF9"/>
    <a:srgbClr val="FFFEB7"/>
    <a:srgbClr val="D1F2C4"/>
    <a:srgbClr val="EDE9A9"/>
    <a:srgbClr val="FFF9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0"/>
    <p:restoredTop sz="81735"/>
  </p:normalViewPr>
  <p:slideViewPr>
    <p:cSldViewPr snapToGrid="0" snapToObjects="1" showGuides="1">
      <p:cViewPr varScale="1">
        <p:scale>
          <a:sx n="112" d="100"/>
          <a:sy n="112" d="100"/>
        </p:scale>
        <p:origin x="1832" y="192"/>
      </p:cViewPr>
      <p:guideLst>
        <p:guide orient="horz" pos="2160"/>
        <p:guide pos="3840"/>
      </p:guideLst>
    </p:cSldViewPr>
  </p:slideViewPr>
  <p:notesTextViewPr>
    <p:cViewPr>
      <p:scale>
        <a:sx n="140" d="100"/>
        <a:sy n="14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50456-9AEC-8C42-82F2-939311626013}" type="datetimeFigureOut">
              <a:rPr lang="en-US" smtClean="0"/>
              <a:t>11/13/20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4B18D-C333-9549-B84C-3099D9AA4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15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91f2388f42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g91f2388f4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98194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AU" dirty="0">
                <a:latin typeface="Arial"/>
                <a:ea typeface="Arial"/>
                <a:cs typeface="Arial"/>
                <a:sym typeface="Arial"/>
              </a:rPr>
              <a:t>3. Reason for participating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u="none" strike="noStrike" cap="none">
                <a:solidFill>
                  <a:schemeClr val="dk1"/>
                </a:solidFill>
              </a:rPr>
              <a:t>10</a:t>
            </a:fld>
            <a:endParaRPr sz="1200" u="none" strike="noStrike" cap="none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1597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192053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719366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416878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7e4ca5b0a6_5_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6" name="Google Shape;676;g7e4ca5b0a6_5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62356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u="none" strike="noStrike" cap="none">
                <a:solidFill>
                  <a:schemeClr val="dk1"/>
                </a:solidFill>
              </a:rPr>
              <a:t>2</a:t>
            </a:fld>
            <a:endParaRPr sz="1200" u="none" strike="noStrike" cap="none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176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AU" dirty="0">
                <a:latin typeface="Arial"/>
                <a:ea typeface="Arial"/>
                <a:cs typeface="Arial"/>
                <a:sym typeface="Arial"/>
              </a:rPr>
              <a:t>Presentation – “This is what we’re doing, and these are the challenges and questions we have.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0000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AU" sz="1800" dirty="0">
                <a:latin typeface="Arial"/>
                <a:ea typeface="Arial"/>
                <a:cs typeface="Arial"/>
                <a:sym typeface="Arial"/>
              </a:rPr>
              <a:t>And to provide SNOMED International with a forum through which we can better understand how to assist implementers of the SNOMED CT drug extension model.</a:t>
            </a:r>
            <a:endParaRPr sz="18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79748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8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146042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AU" sz="1800" dirty="0">
                <a:latin typeface="Arial"/>
                <a:ea typeface="Arial"/>
                <a:cs typeface="Arial"/>
                <a:sym typeface="Arial"/>
              </a:rPr>
              <a:t>Medicinal product categorized by disposition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AU" sz="1800" dirty="0">
                <a:latin typeface="Arial"/>
                <a:ea typeface="Arial"/>
                <a:cs typeface="Arial"/>
                <a:sym typeface="Arial"/>
              </a:rPr>
              <a:t>Medicinal product categorized by structure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AU" sz="1800" dirty="0">
                <a:latin typeface="Arial"/>
                <a:ea typeface="Arial"/>
                <a:cs typeface="Arial"/>
                <a:sym typeface="Arial"/>
              </a:rPr>
              <a:t>Medicinal product categorized by therapeutic role</a:t>
            </a:r>
            <a:endParaRPr sz="18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632502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8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761871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AU" dirty="0">
                <a:latin typeface="Arial"/>
                <a:ea typeface="Arial"/>
                <a:cs typeface="Arial"/>
                <a:sym typeface="Arial"/>
              </a:rPr>
              <a:t>3. Reason for participating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u="none" strike="noStrike" cap="none">
                <a:solidFill>
                  <a:schemeClr val="dk1"/>
                </a:solidFill>
              </a:rPr>
              <a:t>8</a:t>
            </a:fld>
            <a:endParaRPr sz="1200" u="none" strike="noStrike" cap="none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486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7615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6645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4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8DAE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1" name="Google Shape;51;p24"/>
          <p:cNvSpPr txBox="1">
            <a:spLocks noGrp="1"/>
          </p:cNvSpPr>
          <p:nvPr>
            <p:ph type="title"/>
          </p:nvPr>
        </p:nvSpPr>
        <p:spPr>
          <a:xfrm>
            <a:off x="3253644" y="1721347"/>
            <a:ext cx="5684712" cy="1995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Font typeface="Trebuchet MS"/>
              <a:buNone/>
              <a:defRPr sz="6000" b="1" i="1" u="none" strike="noStrike" cap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3964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 preserve="1">
  <p:cSld name="1_Generic Tex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6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6" name="Google Shape;16;p36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E19C4A-AB77-2B4B-AFC7-4C1657C951C8}"/>
              </a:ext>
            </a:extLst>
          </p:cNvPr>
          <p:cNvSpPr/>
          <p:nvPr userDrawn="1"/>
        </p:nvSpPr>
        <p:spPr>
          <a:xfrm>
            <a:off x="11430000" y="1003300"/>
            <a:ext cx="762000" cy="262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371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1_Generic Tex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7ecf017965_0_138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9" name="Google Shape;19;g7ecf017965_0_138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1" i="1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1" i="1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0" name="Google Shape;20;g7ecf017965_0_138"/>
          <p:cNvPicPr preferRelativeResize="0"/>
          <p:nvPr/>
        </p:nvPicPr>
        <p:blipFill rotWithShape="1">
          <a:blip r:embed="rId2">
            <a:alphaModFix amt="5000"/>
          </a:blip>
          <a:srcRect/>
          <a:stretch/>
        </p:blipFill>
        <p:spPr>
          <a:xfrm>
            <a:off x="104350" y="3558340"/>
            <a:ext cx="11257477" cy="312408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g7ecf017965_0_138"/>
          <p:cNvSpPr>
            <a:spLocks noGrp="1"/>
          </p:cNvSpPr>
          <p:nvPr>
            <p:ph type="pic" idx="2"/>
          </p:nvPr>
        </p:nvSpPr>
        <p:spPr>
          <a:xfrm>
            <a:off x="0" y="0"/>
            <a:ext cx="1108075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01509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_Custom Layout">
  <p:cSld name="19_Custom Layou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7"/>
          <p:cNvSpPr>
            <a:spLocks noGrp="1"/>
          </p:cNvSpPr>
          <p:nvPr>
            <p:ph type="pic" idx="2"/>
          </p:nvPr>
        </p:nvSpPr>
        <p:spPr>
          <a:xfrm>
            <a:off x="7652508" y="0"/>
            <a:ext cx="4072508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998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39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99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9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37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5" name="Google Shape;25;p37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710977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_Custom Layout">
  <p:cSld name="14_Custom Layou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1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8" name="Google Shape;48;p41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968615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3_Title Slid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43"/>
          <p:cNvSpPr>
            <a:spLocks noGrp="1"/>
          </p:cNvSpPr>
          <p:nvPr>
            <p:ph type="pic" idx="2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pic>
        <p:nvPicPr>
          <p:cNvPr id="58" name="Google Shape;58;p43"/>
          <p:cNvPicPr preferRelativeResize="0"/>
          <p:nvPr/>
        </p:nvPicPr>
        <p:blipFill rotWithShape="1">
          <a:blip r:embed="rId2">
            <a:alphaModFix amt="10000"/>
          </a:blip>
          <a:srcRect/>
          <a:stretch/>
        </p:blipFill>
        <p:spPr>
          <a:xfrm>
            <a:off x="0" y="0"/>
            <a:ext cx="81462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43"/>
          <p:cNvSpPr txBox="1"/>
          <p:nvPr/>
        </p:nvSpPr>
        <p:spPr>
          <a:xfrm>
            <a:off x="26612" y="6436200"/>
            <a:ext cx="416448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522795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0FF902-DDB7-9D45-99EB-619F5C22C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681A58-5441-2B47-9786-835DDE2951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Google Shape;11;p23">
            <a:extLst>
              <a:ext uri="{FF2B5EF4-FFF2-40B4-BE49-F238E27FC236}">
                <a16:creationId xmlns:a16="http://schemas.microsoft.com/office/drawing/2014/main" id="{D189BA68-A33F-5549-A41B-6B8C287667E6}"/>
              </a:ext>
            </a:extLst>
          </p:cNvPr>
          <p:cNvSpPr txBox="1"/>
          <p:nvPr userDrawn="1"/>
        </p:nvSpPr>
        <p:spPr>
          <a:xfrm rot="-5400000">
            <a:off x="10052818" y="4902501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100" b="0" i="0" u="none" strike="noStrike" cap="none">
                <a:solidFill>
                  <a:srgbClr val="434A55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1100" b="0" i="0" u="none" strike="noStrike" cap="none">
              <a:solidFill>
                <a:srgbClr val="434A55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" name="Google Shape;12;p23">
            <a:extLst>
              <a:ext uri="{FF2B5EF4-FFF2-40B4-BE49-F238E27FC236}">
                <a16:creationId xmlns:a16="http://schemas.microsoft.com/office/drawing/2014/main" id="{9DE9F72E-A675-1945-910D-B3D5BB1CC3FD}"/>
              </a:ext>
            </a:extLst>
          </p:cNvPr>
          <p:cNvSpPr/>
          <p:nvPr userDrawn="1"/>
        </p:nvSpPr>
        <p:spPr>
          <a:xfrm>
            <a:off x="11609968" y="1140325"/>
            <a:ext cx="20400" cy="2455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" name="Google Shape;13;p23">
            <a:extLst>
              <a:ext uri="{FF2B5EF4-FFF2-40B4-BE49-F238E27FC236}">
                <a16:creationId xmlns:a16="http://schemas.microsoft.com/office/drawing/2014/main" id="{201A53F2-7F1C-F94C-A7C4-9FDF9C3A470C}"/>
              </a:ext>
            </a:extLst>
          </p:cNvPr>
          <p:cNvPicPr preferRelativeResize="0"/>
          <p:nvPr userDrawn="1"/>
        </p:nvPicPr>
        <p:blipFill rotWithShape="1">
          <a:blip r:embed="rId9">
            <a:alphaModFix/>
          </a:blip>
          <a:srcRect/>
          <a:stretch/>
        </p:blipFill>
        <p:spPr>
          <a:xfrm>
            <a:off x="11251374" y="193798"/>
            <a:ext cx="737589" cy="7478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9746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79" r:id="rId3"/>
    <p:sldLayoutId id="2147483662" r:id="rId4"/>
    <p:sldLayoutId id="2147483663" r:id="rId5"/>
    <p:sldLayoutId id="2147483667" r:id="rId6"/>
    <p:sldLayoutId id="2147483668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50" y="0"/>
            <a:ext cx="12192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7"/>
          <p:cNvSpPr/>
          <p:nvPr/>
        </p:nvSpPr>
        <p:spPr>
          <a:xfrm>
            <a:off x="0" y="0"/>
            <a:ext cx="12201900" cy="6858000"/>
          </a:xfrm>
          <a:prstGeom prst="rect">
            <a:avLst/>
          </a:prstGeom>
          <a:solidFill>
            <a:srgbClr val="1DA8DE">
              <a:alpha val="7692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0" name="Google Shape;140;p27"/>
          <p:cNvSpPr txBox="1">
            <a:spLocks noGrp="1"/>
          </p:cNvSpPr>
          <p:nvPr>
            <p:ph type="title"/>
          </p:nvPr>
        </p:nvSpPr>
        <p:spPr>
          <a:xfrm>
            <a:off x="574800" y="1910150"/>
            <a:ext cx="11052300" cy="20955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16000" tIns="216000" rIns="216000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Helvetica Neue"/>
              <a:buNone/>
            </a:pPr>
            <a:r>
              <a:rPr lang="en-US" sz="5400" b="0" i="0" dirty="0">
                <a:solidFill>
                  <a:schemeClr val="lt1"/>
                </a:solidFill>
              </a:rPr>
              <a:t>SNOMED CT Drug Extension</a:t>
            </a:r>
            <a:br>
              <a:rPr lang="en-US" sz="5400" b="0" i="0" dirty="0">
                <a:solidFill>
                  <a:schemeClr val="lt1"/>
                </a:solidFill>
              </a:rPr>
            </a:br>
            <a:r>
              <a:rPr lang="en-US" sz="5400" b="0" i="0" dirty="0">
                <a:solidFill>
                  <a:schemeClr val="lt1"/>
                </a:solidFill>
              </a:rPr>
              <a:t>User Support Group</a:t>
            </a:r>
            <a:endParaRPr sz="5400" b="0" i="0" dirty="0">
              <a:solidFill>
                <a:schemeClr val="lt1"/>
              </a:solidFill>
            </a:endParaRPr>
          </a:p>
        </p:txBody>
      </p:sp>
      <p:sp>
        <p:nvSpPr>
          <p:cNvPr id="141" name="Google Shape;141;p27"/>
          <p:cNvSpPr txBox="1"/>
          <p:nvPr/>
        </p:nvSpPr>
        <p:spPr>
          <a:xfrm>
            <a:off x="3005700" y="5277436"/>
            <a:ext cx="61905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2000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Thursday 12</a:t>
            </a:r>
            <a:r>
              <a:rPr lang="en-US" sz="2000" baseline="30000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th</a:t>
            </a:r>
            <a:r>
              <a:rPr lang="en-US" sz="2000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 November 2020</a:t>
            </a:r>
            <a:endParaRPr sz="20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2" name="Google Shape;142;p27"/>
          <p:cNvSpPr txBox="1"/>
          <p:nvPr/>
        </p:nvSpPr>
        <p:spPr>
          <a:xfrm>
            <a:off x="1808850" y="4275371"/>
            <a:ext cx="8584200" cy="88776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108000" rIns="91425" bIns="108000" anchor="ctr" anchorCtr="0">
            <a:noAutofit/>
          </a:bodyPr>
          <a:lstStyle/>
          <a:p>
            <a:pPr marL="101600" lvl="0" indent="0" algn="ctr" rtl="0"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i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Linda Bird, SNOMED International</a:t>
            </a:r>
          </a:p>
          <a:p>
            <a:pPr marL="101600" lvl="0" indent="0" algn="ctr" rtl="0"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1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Julie James, Blue Wave Informatics</a:t>
            </a:r>
            <a:endParaRPr sz="1400" b="0" i="0" u="none" strike="noStrike" cap="none" dirty="0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44" name="Google Shape;144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17449" y="347351"/>
            <a:ext cx="2567001" cy="1140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259;p1">
            <a:extLst>
              <a:ext uri="{FF2B5EF4-FFF2-40B4-BE49-F238E27FC236}">
                <a16:creationId xmlns:a16="http://schemas.microsoft.com/office/drawing/2014/main" id="{FFD5C2C8-68E0-4E47-8909-150690CA1B4D}"/>
              </a:ext>
            </a:extLst>
          </p:cNvPr>
          <p:cNvPicPr preferRelativeResize="0"/>
          <p:nvPr/>
        </p:nvPicPr>
        <p:blipFill>
          <a:blip r:embed="rId5"/>
          <a:srcRect/>
          <a:stretch/>
        </p:blipFill>
        <p:spPr>
          <a:xfrm>
            <a:off x="2659337" y="5957226"/>
            <a:ext cx="7387350" cy="5561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01614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Google Shape;236;p7"/>
          <p:cNvPicPr preferRelativeResize="0"/>
          <p:nvPr/>
        </p:nvPicPr>
        <p:blipFill rotWithShape="1">
          <a:blip r:embed="rId3">
            <a:alphaModFix/>
          </a:blip>
          <a:srcRect l="302" t="17432" r="-302" b="42420"/>
          <a:stretch/>
        </p:blipFill>
        <p:spPr>
          <a:xfrm>
            <a:off x="479424" y="3840914"/>
            <a:ext cx="10609513" cy="2341519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7"/>
          <p:cNvSpPr/>
          <p:nvPr/>
        </p:nvSpPr>
        <p:spPr>
          <a:xfrm>
            <a:off x="479425" y="3842713"/>
            <a:ext cx="10590926" cy="2341519"/>
          </a:xfrm>
          <a:prstGeom prst="rect">
            <a:avLst/>
          </a:prstGeom>
          <a:solidFill>
            <a:schemeClr val="dk2">
              <a:alpha val="8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45" name="Google Shape;245;p7"/>
          <p:cNvSpPr/>
          <p:nvPr/>
        </p:nvSpPr>
        <p:spPr>
          <a:xfrm>
            <a:off x="776542" y="371475"/>
            <a:ext cx="10838810" cy="3159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457200" marR="0" lvl="0" indent="-457200" algn="l" rtl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/>
            </a:pPr>
            <a:r>
              <a:rPr lang="en-US" sz="2400" b="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Access to documentation</a:t>
            </a:r>
          </a:p>
          <a:p>
            <a:pPr marL="457200" marR="0" lvl="0" indent="-457200" algn="l" rtl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/>
            </a:pPr>
            <a:r>
              <a:rPr lang="en-US" sz="2400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Drug not found in SNOMED CT</a:t>
            </a:r>
          </a:p>
          <a:p>
            <a:pPr marL="457200" marR="0" lvl="0" indent="-457200" algn="l" rtl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/>
            </a:pPr>
            <a:r>
              <a:rPr lang="en-US" sz="2400" b="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Frequency of releases</a:t>
            </a:r>
          </a:p>
          <a:p>
            <a:pPr marL="457200" marR="0" lvl="0" indent="-457200" algn="l" rtl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/>
            </a:pPr>
            <a:r>
              <a:rPr lang="en-US" sz="2400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Dose form mismatches</a:t>
            </a:r>
          </a:p>
          <a:p>
            <a:pPr marL="457200" marR="0" lvl="0" indent="-457200" algn="l" rtl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/>
            </a:pPr>
            <a:r>
              <a:rPr lang="en-US" sz="2400" b="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BOSS / precise active ingredient substance mismatch</a:t>
            </a:r>
          </a:p>
          <a:p>
            <a:pPr marL="457200" marR="0" lvl="0" indent="-457200" algn="l" rtl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/>
            </a:pPr>
            <a:r>
              <a:rPr lang="en-US" sz="2400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Strength description conventions</a:t>
            </a:r>
          </a:p>
          <a:p>
            <a:pPr marL="457200" marR="0" lvl="0" indent="-457200" algn="l" rtl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/>
            </a:pPr>
            <a:r>
              <a:rPr lang="en-US" sz="2400" b="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Different strength denominators required</a:t>
            </a:r>
          </a:p>
        </p:txBody>
      </p:sp>
      <p:sp>
        <p:nvSpPr>
          <p:cNvPr id="246" name="Google Shape;246;p7"/>
          <p:cNvSpPr txBox="1"/>
          <p:nvPr/>
        </p:nvSpPr>
        <p:spPr>
          <a:xfrm>
            <a:off x="914400" y="4680000"/>
            <a:ext cx="7233557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US" sz="7200" b="1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Issues Register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47" name="Google Shape;247;p7" descr="/Users/kathycoyle/Data/SNOMED/2212 PPT Template/images/SNOMED CT rev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72413" y="5192712"/>
            <a:ext cx="2310988" cy="679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96042" y="6404701"/>
            <a:ext cx="5068833" cy="3332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6974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76;p8" descr="A person preparing food inside of it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1"/>
            <a:ext cx="11070000" cy="685134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277" name="Google Shape;277;p8"/>
          <p:cNvSpPr/>
          <p:nvPr/>
        </p:nvSpPr>
        <p:spPr>
          <a:xfrm>
            <a:off x="1" y="0"/>
            <a:ext cx="11070000" cy="6858000"/>
          </a:xfrm>
          <a:prstGeom prst="rect">
            <a:avLst/>
          </a:prstGeom>
          <a:solidFill>
            <a:schemeClr val="dk2">
              <a:alpha val="71372"/>
            </a:schemeClr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5"/>
              <a:buFont typeface="Arial"/>
              <a:buNone/>
            </a:pPr>
            <a:endParaRPr sz="2775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78" name="Google Shape;278;p8"/>
          <p:cNvSpPr txBox="1"/>
          <p:nvPr/>
        </p:nvSpPr>
        <p:spPr>
          <a:xfrm>
            <a:off x="682263" y="526474"/>
            <a:ext cx="9705473" cy="3519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5400" b="1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The “</a:t>
            </a:r>
            <a:r>
              <a:rPr lang="en-US" sz="5400" b="1" i="0" u="none" strike="noStrike" cap="none" dirty="0">
                <a:solidFill>
                  <a:schemeClr val="tx2">
                    <a:lumMod val="20000"/>
                    <a:lumOff val="80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this is what we’re doing and these are the challenges and questions we have</a:t>
            </a:r>
            <a:r>
              <a:rPr lang="en-US" sz="5400" b="1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”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5400" b="1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presentation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80" name="Google Shape;280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14400" y="6259646"/>
            <a:ext cx="5068833" cy="33321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278;p8">
            <a:extLst>
              <a:ext uri="{FF2B5EF4-FFF2-40B4-BE49-F238E27FC236}">
                <a16:creationId xmlns:a16="http://schemas.microsoft.com/office/drawing/2014/main" id="{F83BFFC1-451D-634B-8069-D6990E821C1F}"/>
              </a:ext>
            </a:extLst>
          </p:cNvPr>
          <p:cNvSpPr txBox="1"/>
          <p:nvPr/>
        </p:nvSpPr>
        <p:spPr>
          <a:xfrm>
            <a:off x="682262" y="3931920"/>
            <a:ext cx="9705473" cy="16679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4400" b="1" i="0" u="none" strike="noStrike" cap="none" dirty="0">
                <a:latin typeface="Trebuchet MS"/>
                <a:ea typeface="Trebuchet MS"/>
                <a:cs typeface="Trebuchet MS"/>
                <a:sym typeface="Trebuchet MS"/>
              </a:rPr>
              <a:t>This week: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4400" b="1" i="0" u="none" strike="noStrike" cap="none" dirty="0">
                <a:latin typeface="Trebuchet MS"/>
                <a:ea typeface="Trebuchet MS"/>
                <a:cs typeface="Trebuchet MS"/>
                <a:sym typeface="Trebuchet MS"/>
              </a:rPr>
              <a:t>Achyut Patil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4400" b="1" dirty="0" err="1">
                <a:latin typeface="Trebuchet MS"/>
                <a:ea typeface="Trebuchet MS"/>
                <a:cs typeface="Trebuchet MS"/>
                <a:sym typeface="Trebuchet MS"/>
              </a:rPr>
              <a:t>NRCeS</a:t>
            </a:r>
            <a:r>
              <a:rPr lang="en-US" sz="4400" b="1" dirty="0">
                <a:latin typeface="Trebuchet MS"/>
                <a:ea typeface="Trebuchet MS"/>
                <a:cs typeface="Trebuchet MS"/>
                <a:sym typeface="Trebuchet MS"/>
              </a:rPr>
              <a:t> India</a:t>
            </a:r>
            <a:endParaRPr lang="en-US" sz="4400" b="1" i="0" u="none" strike="noStrike" cap="none" dirty="0"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137059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76;p8" descr="A person preparing food inside of it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1"/>
            <a:ext cx="11070000" cy="685134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277" name="Google Shape;277;p8"/>
          <p:cNvSpPr/>
          <p:nvPr/>
        </p:nvSpPr>
        <p:spPr>
          <a:xfrm>
            <a:off x="1" y="0"/>
            <a:ext cx="11070000" cy="6858000"/>
          </a:xfrm>
          <a:prstGeom prst="rect">
            <a:avLst/>
          </a:prstGeom>
          <a:solidFill>
            <a:schemeClr val="dk2">
              <a:alpha val="71372"/>
            </a:schemeClr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5"/>
              <a:buFont typeface="Arial"/>
              <a:buNone/>
            </a:pPr>
            <a:endParaRPr sz="2775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78" name="Google Shape;278;p8"/>
          <p:cNvSpPr txBox="1"/>
          <p:nvPr/>
        </p:nvSpPr>
        <p:spPr>
          <a:xfrm>
            <a:off x="914401" y="2999874"/>
            <a:ext cx="5181600" cy="1694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5400" b="1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Discussion and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5400" b="1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Questions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80" name="Google Shape;280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14400" y="6259646"/>
            <a:ext cx="5068833" cy="3332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36619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Google Shape;321;p13" descr="A group of people sitting at a table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322" name="Google Shape;322;p13"/>
          <p:cNvSpPr txBox="1"/>
          <p:nvPr/>
        </p:nvSpPr>
        <p:spPr>
          <a:xfrm>
            <a:off x="2197290" y="2503622"/>
            <a:ext cx="3898710" cy="18507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360000" tIns="360000" rIns="360000" bIns="360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NEXT STEPS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23" name="Google Shape;323;p13"/>
          <p:cNvSpPr txBox="1"/>
          <p:nvPr/>
        </p:nvSpPr>
        <p:spPr>
          <a:xfrm>
            <a:off x="6614614" y="0"/>
            <a:ext cx="4743600" cy="6857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B0F0"/>
              </a:buClr>
              <a:buSzPts val="2000"/>
              <a:buFont typeface="Arial"/>
              <a:buAutoNum type="arabicPeriod"/>
            </a:pPr>
            <a:r>
              <a:rPr lang="en-AU" sz="20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Volunteers for future meetings?</a:t>
            </a: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B0F0"/>
              </a:buClr>
              <a:buSzPts val="2000"/>
              <a:buFont typeface="Arial"/>
              <a:buAutoNum type="arabicPeriod"/>
            </a:pPr>
            <a:r>
              <a:rPr lang="en-AU" sz="20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Next meeting</a:t>
            </a:r>
            <a: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: 11:00 UTC</a:t>
            </a:r>
            <a:b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Thursday 26</a:t>
            </a:r>
            <a:r>
              <a:rPr lang="en-AU" sz="2000" baseline="30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</a:t>
            </a:r>
            <a: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November 2020 Martha </a:t>
            </a:r>
            <a:r>
              <a:rPr lang="en-AU" sz="2000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Hynne</a:t>
            </a:r>
            <a:b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Norwegian Directorate of E-Health</a:t>
            </a:r>
          </a:p>
        </p:txBody>
      </p:sp>
      <p:sp>
        <p:nvSpPr>
          <p:cNvPr id="324" name="Google Shape;324;p13"/>
          <p:cNvSpPr txBox="1"/>
          <p:nvPr/>
        </p:nvSpPr>
        <p:spPr>
          <a:xfrm>
            <a:off x="98725" y="6421674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13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4648155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8" name="Google Shape;678;g7e4ca5b0a6_5_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24417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9" name="Google Shape;679;g7e4ca5b0a6_5_36"/>
          <p:cNvSpPr/>
          <p:nvPr/>
        </p:nvSpPr>
        <p:spPr>
          <a:xfrm>
            <a:off x="1" y="0"/>
            <a:ext cx="12244175" cy="6858000"/>
          </a:xfrm>
          <a:prstGeom prst="rect">
            <a:avLst/>
          </a:prstGeom>
          <a:solidFill>
            <a:schemeClr val="dk2">
              <a:alpha val="84313"/>
            </a:schemeClr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5"/>
              <a:buFont typeface="Arial"/>
              <a:buNone/>
            </a:pPr>
            <a:endParaRPr sz="2775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680" name="Google Shape;680;g7e4ca5b0a6_5_36"/>
          <p:cNvCxnSpPr/>
          <p:nvPr/>
        </p:nvCxnSpPr>
        <p:spPr>
          <a:xfrm flipH="1">
            <a:off x="3320636" y="1177890"/>
            <a:ext cx="10500" cy="193350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81" name="Google Shape;681;g7e4ca5b0a6_5_36"/>
          <p:cNvSpPr/>
          <p:nvPr/>
        </p:nvSpPr>
        <p:spPr>
          <a:xfrm>
            <a:off x="3562500" y="1104901"/>
            <a:ext cx="5105100" cy="49149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317500" sx="102000" sy="102000" algn="ctr" rotWithShape="0">
              <a:srgbClr val="7F7F7F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82" name="Google Shape;682;g7e4ca5b0a6_5_36"/>
          <p:cNvSpPr txBox="1"/>
          <p:nvPr/>
        </p:nvSpPr>
        <p:spPr>
          <a:xfrm>
            <a:off x="3821850" y="1714536"/>
            <a:ext cx="45864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4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THANK YOU</a:t>
            </a:r>
            <a:endParaRPr sz="4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683" name="Google Shape;683;g7e4ca5b0a6_5_36"/>
          <p:cNvCxnSpPr/>
          <p:nvPr/>
        </p:nvCxnSpPr>
        <p:spPr>
          <a:xfrm>
            <a:off x="5743650" y="2800294"/>
            <a:ext cx="742800" cy="0"/>
          </a:xfrm>
          <a:prstGeom prst="straightConnector1">
            <a:avLst/>
          </a:prstGeom>
          <a:noFill/>
          <a:ln w="50800" cap="flat" cmpd="sng">
            <a:solidFill>
              <a:srgbClr val="D8DAE5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84" name="Google Shape;684;g7e4ca5b0a6_5_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61550" y="3209926"/>
            <a:ext cx="1907000" cy="193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85" name="Google Shape;685;g7e4ca5b0a6_5_36"/>
          <p:cNvSpPr/>
          <p:nvPr/>
        </p:nvSpPr>
        <p:spPr>
          <a:xfrm>
            <a:off x="3562500" y="5835551"/>
            <a:ext cx="5105100" cy="232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86" name="Google Shape;686;g7e4ca5b0a6_5_36"/>
          <p:cNvSpPr txBox="1"/>
          <p:nvPr/>
        </p:nvSpPr>
        <p:spPr>
          <a:xfrm rot="-5400000">
            <a:off x="1729172" y="4421026"/>
            <a:ext cx="3134700" cy="1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1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1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687" name="Google Shape;687;g7e4ca5b0a6_5_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05820" y="6185409"/>
            <a:ext cx="5068818" cy="3332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5396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Google Shape;236;p7"/>
          <p:cNvPicPr preferRelativeResize="0"/>
          <p:nvPr/>
        </p:nvPicPr>
        <p:blipFill rotWithShape="1">
          <a:blip r:embed="rId3">
            <a:alphaModFix/>
          </a:blip>
          <a:srcRect l="302" t="17432" r="-302" b="42420"/>
          <a:stretch/>
        </p:blipFill>
        <p:spPr>
          <a:xfrm>
            <a:off x="479424" y="3840914"/>
            <a:ext cx="10609513" cy="2341519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7"/>
          <p:cNvSpPr/>
          <p:nvPr/>
        </p:nvSpPr>
        <p:spPr>
          <a:xfrm>
            <a:off x="479425" y="3842713"/>
            <a:ext cx="10590926" cy="2341519"/>
          </a:xfrm>
          <a:prstGeom prst="rect">
            <a:avLst/>
          </a:prstGeom>
          <a:solidFill>
            <a:schemeClr val="dk2">
              <a:alpha val="8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44" name="Google Shape;244;p7"/>
          <p:cNvSpPr txBox="1"/>
          <p:nvPr/>
        </p:nvSpPr>
        <p:spPr>
          <a:xfrm>
            <a:off x="685101" y="513503"/>
            <a:ext cx="10098300" cy="852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During meetings please . . .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45" name="Google Shape;245;p7"/>
          <p:cNvSpPr/>
          <p:nvPr/>
        </p:nvSpPr>
        <p:spPr>
          <a:xfrm>
            <a:off x="914398" y="1250420"/>
            <a:ext cx="10609513" cy="2409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/>
            </a:pPr>
            <a:r>
              <a:rPr lang="en-US" sz="2000" b="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Mute your microphone when others are presenting</a:t>
            </a:r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/>
            </a:pPr>
            <a:r>
              <a:rPr lang="en-US" sz="2000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Be polite and respectful to all</a:t>
            </a:r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/>
            </a:pPr>
            <a:r>
              <a:rPr lang="en-US" sz="2000" b="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Keep the conversation relevant</a:t>
            </a:r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/>
            </a:pPr>
            <a:r>
              <a:rPr lang="en-US" sz="2000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Be honest and open with your challenges and constructive with possible solutions</a:t>
            </a:r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/>
            </a:pPr>
            <a:r>
              <a:rPr lang="en-US" sz="2000" b="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Don’t be afraid to ask questions – there are no stupid ones!</a:t>
            </a:r>
            <a:endParaRPr sz="16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46" name="Google Shape;246;p7"/>
          <p:cNvSpPr txBox="1"/>
          <p:nvPr/>
        </p:nvSpPr>
        <p:spPr>
          <a:xfrm>
            <a:off x="914400" y="4680000"/>
            <a:ext cx="7233557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US" sz="7200" b="1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Meeting Rules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47" name="Google Shape;247;p7" descr="/Users/kathycoyle/Data/SNOMED/2212 PPT Template/images/SNOMED CT rev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72413" y="5192712"/>
            <a:ext cx="2310988" cy="679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96042" y="6404701"/>
            <a:ext cx="5068833" cy="3332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9447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28" descr="A picture containing gam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47593"/>
          <a:stretch/>
        </p:blipFill>
        <p:spPr>
          <a:xfrm>
            <a:off x="0" y="0"/>
            <a:ext cx="6096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8"/>
          <p:cNvSpPr txBox="1"/>
          <p:nvPr/>
        </p:nvSpPr>
        <p:spPr>
          <a:xfrm>
            <a:off x="2197290" y="2503622"/>
            <a:ext cx="3898710" cy="185075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360000" tIns="360000" rIns="360000" bIns="360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AGENDA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6614614" y="188912"/>
            <a:ext cx="4743600" cy="6480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B0F0"/>
              </a:buClr>
              <a:buSzPts val="2000"/>
              <a:buFont typeface="Arial"/>
              <a:buAutoNum type="arabicPeriod"/>
            </a:pPr>
            <a:r>
              <a:rPr lang="en-AU" sz="20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Welcome</a:t>
            </a: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B0F0"/>
              </a:buClr>
              <a:buSzPts val="2000"/>
              <a:buFont typeface="Arial"/>
              <a:buAutoNum type="arabicPeriod"/>
            </a:pPr>
            <a: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Background</a:t>
            </a: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B0F0"/>
              </a:buClr>
              <a:buSzPts val="2000"/>
              <a:buFont typeface="Arial"/>
              <a:buAutoNum type="arabicPeriod"/>
            </a:pPr>
            <a:r>
              <a:rPr lang="en-AU" sz="200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Introductions</a:t>
            </a: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B0F0"/>
              </a:buClr>
              <a:buSzPts val="2000"/>
              <a:buFont typeface="Arial"/>
              <a:buAutoNum type="arabicPeriod"/>
            </a:pPr>
            <a: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Presentation</a:t>
            </a: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B0F0"/>
              </a:buClr>
              <a:buSzPts val="2000"/>
              <a:buFont typeface="Arial"/>
              <a:buAutoNum type="arabicPeriod"/>
            </a:pPr>
            <a:r>
              <a:rPr lang="en-AU" sz="200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Discussion</a:t>
            </a: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B0F0"/>
              </a:buClr>
              <a:buSzPts val="2000"/>
              <a:buFont typeface="Arial"/>
              <a:buAutoNum type="arabicPeriod"/>
            </a:pPr>
            <a:r>
              <a:rPr lang="en-AU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Next steps</a:t>
            </a:r>
            <a:endParaRPr lang="en-US" sz="200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379707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1C6D813-9F99-9C4E-BB02-C2948BCBDA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064" r="27411"/>
          <a:stretch/>
        </p:blipFill>
        <p:spPr>
          <a:xfrm>
            <a:off x="6794422" y="0"/>
            <a:ext cx="4376035" cy="6858000"/>
          </a:xfrm>
          <a:prstGeom prst="rect">
            <a:avLst/>
          </a:prstGeom>
        </p:spPr>
      </p:pic>
      <p:sp>
        <p:nvSpPr>
          <p:cNvPr id="155" name="Google Shape;155;p4"/>
          <p:cNvSpPr/>
          <p:nvPr/>
        </p:nvSpPr>
        <p:spPr>
          <a:xfrm>
            <a:off x="513347" y="1828800"/>
            <a:ext cx="6149848" cy="45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397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</a:pPr>
            <a:r>
              <a:rPr lang="en-AU" sz="2400" b="1" i="0" u="none" strike="noStrike" cap="none" dirty="0">
                <a:solidFill>
                  <a:schemeClr val="tx2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Objectives</a:t>
            </a:r>
          </a:p>
          <a:p>
            <a:pPr marL="4826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</a:pPr>
            <a:r>
              <a:rPr lang="en-AU" sz="200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To provide implementers of the SNOMED CT drug extension model with a forum through which they can share their real world experiences, challenges and questions, with other stakeholders and SNOMED International</a:t>
            </a:r>
            <a:endParaRPr sz="2000" i="0" u="none" strike="noStrike" cap="none" dirty="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56" name="Google Shape;156;p4"/>
          <p:cNvSpPr txBox="1"/>
          <p:nvPr/>
        </p:nvSpPr>
        <p:spPr>
          <a:xfrm>
            <a:off x="513347" y="376667"/>
            <a:ext cx="5876567" cy="16150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AU" sz="3600" b="0" i="0" u="none" strike="noStrike" cap="none" dirty="0">
                <a:solidFill>
                  <a:srgbClr val="00B0F0"/>
                </a:solidFill>
                <a:latin typeface="Trebuchet MS"/>
                <a:ea typeface="Trebuchet MS"/>
                <a:cs typeface="Trebuchet MS"/>
                <a:sym typeface="Trebuchet MS"/>
              </a:rPr>
              <a:t>Drug Extension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AU" sz="3600" b="0" i="0" u="none" strike="noStrike" cap="none" dirty="0">
                <a:solidFill>
                  <a:srgbClr val="00B0F0"/>
                </a:solidFill>
                <a:latin typeface="Trebuchet MS"/>
                <a:ea typeface="Trebuchet MS"/>
                <a:cs typeface="Trebuchet MS"/>
                <a:sym typeface="Trebuchet MS"/>
              </a:rPr>
              <a:t>User Support Group</a:t>
            </a:r>
          </a:p>
        </p:txBody>
      </p:sp>
      <p:grpSp>
        <p:nvGrpSpPr>
          <p:cNvPr id="157" name="Google Shape;157;p4"/>
          <p:cNvGrpSpPr/>
          <p:nvPr/>
        </p:nvGrpSpPr>
        <p:grpSpPr>
          <a:xfrm>
            <a:off x="5922792" y="5751459"/>
            <a:ext cx="871123" cy="835794"/>
            <a:chOff x="0" y="9626600"/>
            <a:chExt cx="1393797" cy="1337270"/>
          </a:xfrm>
        </p:grpSpPr>
        <p:sp>
          <p:nvSpPr>
            <p:cNvPr id="158" name="Google Shape;158;p4"/>
            <p:cNvSpPr/>
            <p:nvPr/>
          </p:nvSpPr>
          <p:spPr>
            <a:xfrm>
              <a:off x="0" y="9626600"/>
              <a:ext cx="1393797" cy="133727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57125" tIns="28550" rIns="57125" bIns="2855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98"/>
                <a:buFont typeface="Arial"/>
                <a:buNone/>
              </a:pPr>
              <a:endParaRPr sz="1798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cxnSp>
          <p:nvCxnSpPr>
            <p:cNvPr id="159" name="Google Shape;159;p4"/>
            <p:cNvCxnSpPr/>
            <p:nvPr/>
          </p:nvCxnSpPr>
          <p:spPr>
            <a:xfrm>
              <a:off x="522795" y="10295235"/>
              <a:ext cx="348206" cy="0"/>
            </a:xfrm>
            <a:prstGeom prst="straightConnector1">
              <a:avLst/>
            </a:prstGeom>
            <a:noFill/>
            <a:ln w="381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</p:grpSp>
      <p:sp>
        <p:nvSpPr>
          <p:cNvPr id="160" name="Google Shape;160;p4"/>
          <p:cNvSpPr/>
          <p:nvPr/>
        </p:nvSpPr>
        <p:spPr>
          <a:xfrm>
            <a:off x="6793914" y="5751460"/>
            <a:ext cx="4245823" cy="835793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90000" rIns="180000" bIns="900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2400" b="1" i="0" u="none" strike="noStrike" cap="none" dirty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http://</a:t>
            </a:r>
            <a:r>
              <a:rPr lang="en-US" sz="2400" b="1" i="0" u="none" strike="noStrike" cap="none" dirty="0" err="1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snomed.org</a:t>
            </a:r>
            <a:r>
              <a:rPr lang="en-US" sz="2400" b="1" i="0" u="none" strike="noStrike" cap="none" dirty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/</a:t>
            </a:r>
            <a:r>
              <a:rPr lang="en-US" sz="2400" b="1" i="0" u="none" strike="noStrike" cap="none" dirty="0" err="1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deusg</a:t>
            </a:r>
            <a:endParaRPr sz="2800" b="1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429428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1C6D813-9F99-9C4E-BB02-C2948BCBDA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064" r="27411"/>
          <a:stretch/>
        </p:blipFill>
        <p:spPr>
          <a:xfrm>
            <a:off x="6794422" y="0"/>
            <a:ext cx="4376035" cy="6858000"/>
          </a:xfrm>
          <a:prstGeom prst="rect">
            <a:avLst/>
          </a:prstGeom>
        </p:spPr>
      </p:pic>
      <p:sp>
        <p:nvSpPr>
          <p:cNvPr id="155" name="Google Shape;155;p4"/>
          <p:cNvSpPr/>
          <p:nvPr/>
        </p:nvSpPr>
        <p:spPr>
          <a:xfrm>
            <a:off x="513347" y="1828800"/>
            <a:ext cx="6149848" cy="45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397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</a:pPr>
            <a:r>
              <a:rPr lang="en-AU" sz="2400" b="1" i="0" u="none" strike="noStrike" cap="none" dirty="0">
                <a:solidFill>
                  <a:schemeClr val="tx2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What does implementation look like?</a:t>
            </a:r>
          </a:p>
          <a:p>
            <a:pPr marL="4826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</a:pPr>
            <a:r>
              <a:rPr lang="en-AU" sz="200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Creating a SNOMED CT drug extension</a:t>
            </a:r>
          </a:p>
          <a:p>
            <a:pPr marL="4826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</a:pPr>
            <a:r>
              <a:rPr lang="en-AU" sz="200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Mapping an existing drug dictionary to the </a:t>
            </a:r>
            <a:r>
              <a:rPr lang="en-AU" sz="2000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CT drug model for interoperability</a:t>
            </a:r>
          </a:p>
          <a:p>
            <a:pPr marL="4826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</a:pPr>
            <a:r>
              <a:rPr lang="en-AU" sz="200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Integrating a SNOMED CT drug extension with other drug standards, such as ISO’s IDMP</a:t>
            </a:r>
          </a:p>
          <a:p>
            <a:pPr marL="4826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</a:pPr>
            <a:r>
              <a:rPr lang="en-AU" sz="2000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Utilising the SNOMED CT drug model to implement clinical decision support (CDS)</a:t>
            </a:r>
            <a:endParaRPr lang="en-AU" sz="2000" i="0" u="none" strike="noStrike" cap="none" dirty="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56" name="Google Shape;156;p4"/>
          <p:cNvSpPr txBox="1"/>
          <p:nvPr/>
        </p:nvSpPr>
        <p:spPr>
          <a:xfrm>
            <a:off x="513347" y="376667"/>
            <a:ext cx="5876567" cy="16150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AU" sz="3600" b="0" i="0" u="none" strike="noStrike" cap="none" dirty="0">
                <a:solidFill>
                  <a:srgbClr val="00B0F0"/>
                </a:solidFill>
                <a:latin typeface="Trebuchet MS"/>
                <a:ea typeface="Trebuchet MS"/>
                <a:cs typeface="Trebuchet MS"/>
                <a:sym typeface="Trebuchet MS"/>
              </a:rPr>
              <a:t>Drug Extension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AU" sz="3600" b="0" i="0" u="none" strike="noStrike" cap="none" dirty="0">
                <a:solidFill>
                  <a:srgbClr val="00B0F0"/>
                </a:solidFill>
                <a:latin typeface="Trebuchet MS"/>
                <a:ea typeface="Trebuchet MS"/>
                <a:cs typeface="Trebuchet MS"/>
                <a:sym typeface="Trebuchet MS"/>
              </a:rPr>
              <a:t>User Support Group</a:t>
            </a:r>
          </a:p>
        </p:txBody>
      </p:sp>
      <p:grpSp>
        <p:nvGrpSpPr>
          <p:cNvPr id="157" name="Google Shape;157;p4"/>
          <p:cNvGrpSpPr/>
          <p:nvPr/>
        </p:nvGrpSpPr>
        <p:grpSpPr>
          <a:xfrm>
            <a:off x="5922792" y="5751459"/>
            <a:ext cx="871123" cy="835794"/>
            <a:chOff x="0" y="9626600"/>
            <a:chExt cx="1393797" cy="1337270"/>
          </a:xfrm>
        </p:grpSpPr>
        <p:sp>
          <p:nvSpPr>
            <p:cNvPr id="158" name="Google Shape;158;p4"/>
            <p:cNvSpPr/>
            <p:nvPr/>
          </p:nvSpPr>
          <p:spPr>
            <a:xfrm>
              <a:off x="0" y="9626600"/>
              <a:ext cx="1393797" cy="133727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57125" tIns="28550" rIns="57125" bIns="2855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98"/>
                <a:buFont typeface="Arial"/>
                <a:buNone/>
              </a:pPr>
              <a:endParaRPr sz="1798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cxnSp>
          <p:nvCxnSpPr>
            <p:cNvPr id="159" name="Google Shape;159;p4"/>
            <p:cNvCxnSpPr/>
            <p:nvPr/>
          </p:nvCxnSpPr>
          <p:spPr>
            <a:xfrm>
              <a:off x="522795" y="10295235"/>
              <a:ext cx="348206" cy="0"/>
            </a:xfrm>
            <a:prstGeom prst="straightConnector1">
              <a:avLst/>
            </a:prstGeom>
            <a:noFill/>
            <a:ln w="381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</p:grpSp>
      <p:sp>
        <p:nvSpPr>
          <p:cNvPr id="160" name="Google Shape;160;p4"/>
          <p:cNvSpPr/>
          <p:nvPr/>
        </p:nvSpPr>
        <p:spPr>
          <a:xfrm>
            <a:off x="6793914" y="5751460"/>
            <a:ext cx="4245823" cy="835793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90000" rIns="180000" bIns="900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2400" b="1" i="0" u="none" strike="noStrike" cap="none" dirty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http://</a:t>
            </a:r>
            <a:r>
              <a:rPr lang="en-US" sz="2400" b="1" i="0" u="none" strike="noStrike" cap="none" dirty="0" err="1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snomed.org</a:t>
            </a:r>
            <a:r>
              <a:rPr lang="en-US" sz="2400" b="1" i="0" u="none" strike="noStrike" cap="none" dirty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/</a:t>
            </a:r>
            <a:r>
              <a:rPr lang="en-US" sz="2400" b="1" i="0" u="none" strike="noStrike" cap="none" dirty="0" err="1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deusg</a:t>
            </a:r>
            <a:endParaRPr sz="2800" b="1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038244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56;p4">
            <a:extLst>
              <a:ext uri="{FF2B5EF4-FFF2-40B4-BE49-F238E27FC236}">
                <a16:creationId xmlns:a16="http://schemas.microsoft.com/office/drawing/2014/main" id="{31A05DF4-237D-0149-AF52-88CAEE408BDB}"/>
              </a:ext>
            </a:extLst>
          </p:cNvPr>
          <p:cNvSpPr txBox="1"/>
          <p:nvPr/>
        </p:nvSpPr>
        <p:spPr>
          <a:xfrm>
            <a:off x="2313711" y="251075"/>
            <a:ext cx="8936175" cy="633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AU" sz="3600" b="0" i="0" u="none" strike="noStrike" cap="none" dirty="0">
                <a:solidFill>
                  <a:srgbClr val="00B0F0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National Drug Extension Model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6520587-8B4C-5842-8007-AA1E27DC7A4B}"/>
              </a:ext>
            </a:extLst>
          </p:cNvPr>
          <p:cNvSpPr/>
          <p:nvPr/>
        </p:nvSpPr>
        <p:spPr>
          <a:xfrm>
            <a:off x="2167604" y="2729955"/>
            <a:ext cx="1904347" cy="96759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Medicinal Product</a:t>
            </a:r>
          </a:p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(MP)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A821E93-280B-994E-832F-FA148D635CCC}"/>
              </a:ext>
            </a:extLst>
          </p:cNvPr>
          <p:cNvSpPr/>
          <p:nvPr/>
        </p:nvSpPr>
        <p:spPr>
          <a:xfrm>
            <a:off x="2167604" y="4175820"/>
            <a:ext cx="1904348" cy="96759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EDE9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Medicinal Product Form</a:t>
            </a: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(MPF)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42F7544-96D5-6A43-A265-F03127DFEC2F}"/>
              </a:ext>
            </a:extLst>
          </p:cNvPr>
          <p:cNvSpPr/>
          <p:nvPr/>
        </p:nvSpPr>
        <p:spPr>
          <a:xfrm>
            <a:off x="4573942" y="4171338"/>
            <a:ext cx="1693120" cy="96759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EDE9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Medicinal Product Form Only (MPF-O)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8B0A40A-FCF5-CE4F-8805-84E8E9C7C47C}"/>
              </a:ext>
            </a:extLst>
          </p:cNvPr>
          <p:cNvSpPr/>
          <p:nvPr/>
        </p:nvSpPr>
        <p:spPr>
          <a:xfrm>
            <a:off x="6805628" y="4171338"/>
            <a:ext cx="1693120" cy="96759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Clinical Drug</a:t>
            </a:r>
          </a:p>
          <a:p>
            <a:pPr algn="ctr"/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(CD-OP)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DA6E1E7-2997-A442-BFF5-55800E7A4EEF}"/>
              </a:ext>
            </a:extLst>
          </p:cNvPr>
          <p:cNvSpPr/>
          <p:nvPr/>
        </p:nvSpPr>
        <p:spPr>
          <a:xfrm>
            <a:off x="4573942" y="2725473"/>
            <a:ext cx="1693120" cy="96759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Medicinal Product Only (MP-O)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21E44F6-55C9-0E40-957E-F2D4C3E385E6}"/>
              </a:ext>
            </a:extLst>
          </p:cNvPr>
          <p:cNvSpPr/>
          <p:nvPr/>
        </p:nvSpPr>
        <p:spPr>
          <a:xfrm>
            <a:off x="6805629" y="2729944"/>
            <a:ext cx="1693120" cy="967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Medicinal Product Precise Only (MP-OP)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CAE25A8-0748-AF4A-BCAE-A9141B7281C2}"/>
              </a:ext>
            </a:extLst>
          </p:cNvPr>
          <p:cNvCxnSpPr>
            <a:cxnSpLocks/>
            <a:stCxn id="38" idx="0"/>
            <a:endCxn id="37" idx="2"/>
          </p:cNvCxnSpPr>
          <p:nvPr/>
        </p:nvCxnSpPr>
        <p:spPr>
          <a:xfrm flipV="1">
            <a:off x="3119778" y="3697545"/>
            <a:ext cx="0" cy="478275"/>
          </a:xfrm>
          <a:prstGeom prst="straightConnector1">
            <a:avLst/>
          </a:prstGeom>
          <a:ln w="635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3E321C1-F28A-1A40-894E-5717D3F8B732}"/>
              </a:ext>
            </a:extLst>
          </p:cNvPr>
          <p:cNvCxnSpPr>
            <a:cxnSpLocks/>
            <a:stCxn id="39" idx="0"/>
            <a:endCxn id="43" idx="2"/>
          </p:cNvCxnSpPr>
          <p:nvPr/>
        </p:nvCxnSpPr>
        <p:spPr>
          <a:xfrm flipV="1">
            <a:off x="5420502" y="3693063"/>
            <a:ext cx="0" cy="478275"/>
          </a:xfrm>
          <a:prstGeom prst="straightConnector1">
            <a:avLst/>
          </a:prstGeom>
          <a:ln w="635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4A9B162-9A5E-BF44-B1D1-8D89BEC9698E}"/>
              </a:ext>
            </a:extLst>
          </p:cNvPr>
          <p:cNvCxnSpPr>
            <a:cxnSpLocks/>
            <a:stCxn id="42" idx="1"/>
            <a:endCxn id="39" idx="3"/>
          </p:cNvCxnSpPr>
          <p:nvPr/>
        </p:nvCxnSpPr>
        <p:spPr>
          <a:xfrm flipH="1">
            <a:off x="6267062" y="4655133"/>
            <a:ext cx="538566" cy="0"/>
          </a:xfrm>
          <a:prstGeom prst="straightConnector1">
            <a:avLst/>
          </a:prstGeom>
          <a:ln w="635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19">
            <a:extLst>
              <a:ext uri="{FF2B5EF4-FFF2-40B4-BE49-F238E27FC236}">
                <a16:creationId xmlns:a16="http://schemas.microsoft.com/office/drawing/2014/main" id="{9E06071F-B2DF-5449-BC92-0E3E19D692C2}"/>
              </a:ext>
            </a:extLst>
          </p:cNvPr>
          <p:cNvCxnSpPr>
            <a:cxnSpLocks/>
            <a:stCxn id="39" idx="1"/>
            <a:endCxn id="38" idx="3"/>
          </p:cNvCxnSpPr>
          <p:nvPr/>
        </p:nvCxnSpPr>
        <p:spPr>
          <a:xfrm rot="10800000" flipV="1">
            <a:off x="4071952" y="4655133"/>
            <a:ext cx="501990" cy="4482"/>
          </a:xfrm>
          <a:prstGeom prst="bentConnector3">
            <a:avLst>
              <a:gd name="adj1" fmla="val 50000"/>
            </a:avLst>
          </a:prstGeom>
          <a:ln w="635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19">
            <a:extLst>
              <a:ext uri="{FF2B5EF4-FFF2-40B4-BE49-F238E27FC236}">
                <a16:creationId xmlns:a16="http://schemas.microsoft.com/office/drawing/2014/main" id="{35BBC961-6BB5-6D47-9A00-713BF5F41C2F}"/>
              </a:ext>
            </a:extLst>
          </p:cNvPr>
          <p:cNvCxnSpPr>
            <a:cxnSpLocks/>
            <a:stCxn id="44" idx="1"/>
            <a:endCxn id="43" idx="3"/>
          </p:cNvCxnSpPr>
          <p:nvPr/>
        </p:nvCxnSpPr>
        <p:spPr>
          <a:xfrm rot="10800000">
            <a:off x="6267063" y="3209269"/>
            <a:ext cx="538567" cy="4471"/>
          </a:xfrm>
          <a:prstGeom prst="bentConnector3">
            <a:avLst>
              <a:gd name="adj1" fmla="val 50000"/>
            </a:avLst>
          </a:prstGeom>
          <a:ln w="63500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19">
            <a:extLst>
              <a:ext uri="{FF2B5EF4-FFF2-40B4-BE49-F238E27FC236}">
                <a16:creationId xmlns:a16="http://schemas.microsoft.com/office/drawing/2014/main" id="{AFECF9DD-2AA6-0843-82AE-6D08C5BD8578}"/>
              </a:ext>
            </a:extLst>
          </p:cNvPr>
          <p:cNvCxnSpPr>
            <a:cxnSpLocks/>
            <a:stCxn id="43" idx="1"/>
            <a:endCxn id="37" idx="3"/>
          </p:cNvCxnSpPr>
          <p:nvPr/>
        </p:nvCxnSpPr>
        <p:spPr>
          <a:xfrm rot="10800000" flipV="1">
            <a:off x="4071952" y="3209268"/>
            <a:ext cx="501991" cy="4482"/>
          </a:xfrm>
          <a:prstGeom prst="bentConnector3">
            <a:avLst>
              <a:gd name="adj1" fmla="val 50000"/>
            </a:avLst>
          </a:prstGeom>
          <a:ln w="635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19">
            <a:extLst>
              <a:ext uri="{FF2B5EF4-FFF2-40B4-BE49-F238E27FC236}">
                <a16:creationId xmlns:a16="http://schemas.microsoft.com/office/drawing/2014/main" id="{C431D176-3DC6-D442-AB8F-FF1513AD7B99}"/>
              </a:ext>
            </a:extLst>
          </p:cNvPr>
          <p:cNvCxnSpPr>
            <a:cxnSpLocks/>
            <a:stCxn id="42" idx="0"/>
            <a:endCxn id="44" idx="2"/>
          </p:cNvCxnSpPr>
          <p:nvPr/>
        </p:nvCxnSpPr>
        <p:spPr>
          <a:xfrm rot="5400000" flipH="1" flipV="1">
            <a:off x="7415286" y="3934436"/>
            <a:ext cx="473804" cy="1"/>
          </a:xfrm>
          <a:prstGeom prst="bentConnector3">
            <a:avLst>
              <a:gd name="adj1" fmla="val 50000"/>
            </a:avLst>
          </a:prstGeom>
          <a:ln w="63500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9390A667-FF84-B240-92C8-3F63CE010D7F}"/>
              </a:ext>
            </a:extLst>
          </p:cNvPr>
          <p:cNvSpPr/>
          <p:nvPr/>
        </p:nvSpPr>
        <p:spPr>
          <a:xfrm>
            <a:off x="216820" y="408476"/>
            <a:ext cx="1672937" cy="633986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Pharmaceutical / biologic product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5A23EC1-2DC1-6847-8893-C5EA4F7FEEE2}"/>
              </a:ext>
            </a:extLst>
          </p:cNvPr>
          <p:cNvSpPr/>
          <p:nvPr/>
        </p:nvSpPr>
        <p:spPr>
          <a:xfrm>
            <a:off x="216819" y="1332265"/>
            <a:ext cx="1672937" cy="493709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Medicinal product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8A2FCAE-35F1-D54D-B3F6-330578BBA77B}"/>
              </a:ext>
            </a:extLst>
          </p:cNvPr>
          <p:cNvSpPr/>
          <p:nvPr/>
        </p:nvSpPr>
        <p:spPr>
          <a:xfrm>
            <a:off x="216819" y="2134685"/>
            <a:ext cx="1672937" cy="758335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ts val="1520"/>
              </a:lnSpc>
            </a:pPr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[[ Medicinal product </a:t>
            </a:r>
          </a:p>
          <a:p>
            <a:pPr algn="ctr">
              <a:lnSpc>
                <a:spcPts val="1520"/>
              </a:lnSpc>
            </a:pPr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category ]]</a:t>
            </a:r>
          </a:p>
        </p:txBody>
      </p:sp>
      <p:cxnSp>
        <p:nvCxnSpPr>
          <p:cNvPr id="59" name="Straight Arrow Connector 19">
            <a:extLst>
              <a:ext uri="{FF2B5EF4-FFF2-40B4-BE49-F238E27FC236}">
                <a16:creationId xmlns:a16="http://schemas.microsoft.com/office/drawing/2014/main" id="{6C8B3B19-C52C-E746-A52C-DB3BE1D39621}"/>
              </a:ext>
            </a:extLst>
          </p:cNvPr>
          <p:cNvCxnSpPr>
            <a:cxnSpLocks/>
            <a:stCxn id="37" idx="1"/>
            <a:endCxn id="58" idx="2"/>
          </p:cNvCxnSpPr>
          <p:nvPr/>
        </p:nvCxnSpPr>
        <p:spPr>
          <a:xfrm rot="10800000">
            <a:off x="1053288" y="2893020"/>
            <a:ext cx="1114316" cy="320730"/>
          </a:xfrm>
          <a:prstGeom prst="bentConnector2">
            <a:avLst/>
          </a:prstGeom>
          <a:ln w="508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FC170CC-957D-6E43-BF7E-0C3AAE440F65}"/>
              </a:ext>
            </a:extLst>
          </p:cNvPr>
          <p:cNvCxnSpPr>
            <a:cxnSpLocks/>
            <a:stCxn id="58" idx="0"/>
            <a:endCxn id="57" idx="2"/>
          </p:cNvCxnSpPr>
          <p:nvPr/>
        </p:nvCxnSpPr>
        <p:spPr>
          <a:xfrm flipV="1">
            <a:off x="1053288" y="1825974"/>
            <a:ext cx="0" cy="308711"/>
          </a:xfrm>
          <a:prstGeom prst="straightConnector1">
            <a:avLst/>
          </a:prstGeom>
          <a:ln w="508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EC284236-97D3-7C41-8D0C-DB33B7E0D536}"/>
              </a:ext>
            </a:extLst>
          </p:cNvPr>
          <p:cNvCxnSpPr>
            <a:cxnSpLocks/>
            <a:stCxn id="57" idx="0"/>
            <a:endCxn id="56" idx="2"/>
          </p:cNvCxnSpPr>
          <p:nvPr/>
        </p:nvCxnSpPr>
        <p:spPr>
          <a:xfrm flipV="1">
            <a:off x="1053288" y="1042462"/>
            <a:ext cx="1" cy="289803"/>
          </a:xfrm>
          <a:prstGeom prst="straightConnector1">
            <a:avLst/>
          </a:prstGeom>
          <a:ln w="508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19">
            <a:extLst>
              <a:ext uri="{FF2B5EF4-FFF2-40B4-BE49-F238E27FC236}">
                <a16:creationId xmlns:a16="http://schemas.microsoft.com/office/drawing/2014/main" id="{B08897D3-843E-8A47-AD38-6D7978CECDC8}"/>
              </a:ext>
            </a:extLst>
          </p:cNvPr>
          <p:cNvCxnSpPr>
            <a:cxnSpLocks/>
            <a:stCxn id="37" idx="0"/>
            <a:endCxn id="57" idx="3"/>
          </p:cNvCxnSpPr>
          <p:nvPr/>
        </p:nvCxnSpPr>
        <p:spPr>
          <a:xfrm rot="16200000" flipV="1">
            <a:off x="1929350" y="1539527"/>
            <a:ext cx="1150835" cy="1230022"/>
          </a:xfrm>
          <a:prstGeom prst="bentConnector2">
            <a:avLst/>
          </a:prstGeom>
          <a:ln w="508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78492EC5-EE25-6B4B-A8F3-B99CADB27F83}"/>
              </a:ext>
            </a:extLst>
          </p:cNvPr>
          <p:cNvSpPr/>
          <p:nvPr/>
        </p:nvSpPr>
        <p:spPr>
          <a:xfrm>
            <a:off x="9019026" y="2724949"/>
            <a:ext cx="2139416" cy="9675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Real Medicinal Product </a:t>
            </a:r>
          </a:p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(RMP-OP)</a:t>
            </a:r>
          </a:p>
        </p:txBody>
      </p:sp>
      <p:cxnSp>
        <p:nvCxnSpPr>
          <p:cNvPr id="65" name="Straight Arrow Connector 19">
            <a:extLst>
              <a:ext uri="{FF2B5EF4-FFF2-40B4-BE49-F238E27FC236}">
                <a16:creationId xmlns:a16="http://schemas.microsoft.com/office/drawing/2014/main" id="{0A09459D-DB46-3D42-B204-23E4149C72F7}"/>
              </a:ext>
            </a:extLst>
          </p:cNvPr>
          <p:cNvCxnSpPr>
            <a:cxnSpLocks/>
            <a:stCxn id="64" idx="1"/>
          </p:cNvCxnSpPr>
          <p:nvPr/>
        </p:nvCxnSpPr>
        <p:spPr>
          <a:xfrm rot="10800000">
            <a:off x="8480468" y="3204282"/>
            <a:ext cx="538559" cy="4463"/>
          </a:xfrm>
          <a:prstGeom prst="bentConnector3">
            <a:avLst>
              <a:gd name="adj1" fmla="val 50000"/>
            </a:avLst>
          </a:prstGeom>
          <a:ln w="63500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19">
            <a:extLst>
              <a:ext uri="{FF2B5EF4-FFF2-40B4-BE49-F238E27FC236}">
                <a16:creationId xmlns:a16="http://schemas.microsoft.com/office/drawing/2014/main" id="{898B2F25-8880-D24F-AEA5-ED8E5A8E9BD0}"/>
              </a:ext>
            </a:extLst>
          </p:cNvPr>
          <p:cNvCxnSpPr>
            <a:cxnSpLocks/>
          </p:cNvCxnSpPr>
          <p:nvPr/>
        </p:nvCxnSpPr>
        <p:spPr>
          <a:xfrm rot="10800000">
            <a:off x="8476816" y="4637213"/>
            <a:ext cx="538567" cy="4471"/>
          </a:xfrm>
          <a:prstGeom prst="bentConnector3">
            <a:avLst>
              <a:gd name="adj1" fmla="val 50000"/>
            </a:avLst>
          </a:prstGeom>
          <a:ln w="63500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784989D9-54BB-524F-B114-A692765552AD}"/>
              </a:ext>
            </a:extLst>
          </p:cNvPr>
          <p:cNvSpPr/>
          <p:nvPr/>
        </p:nvSpPr>
        <p:spPr>
          <a:xfrm>
            <a:off x="8966101" y="4153719"/>
            <a:ext cx="2139416" cy="967590"/>
          </a:xfrm>
          <a:prstGeom prst="rect">
            <a:avLst/>
          </a:prstGeom>
          <a:solidFill>
            <a:srgbClr val="AFF28F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Real Clinical Drug</a:t>
            </a:r>
          </a:p>
          <a:p>
            <a:pPr algn="ctr"/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(RCD-OP)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F965C71-6A3A-3E4E-8920-7FD81250B780}"/>
              </a:ext>
            </a:extLst>
          </p:cNvPr>
          <p:cNvSpPr/>
          <p:nvPr/>
        </p:nvSpPr>
        <p:spPr>
          <a:xfrm>
            <a:off x="8966101" y="5569969"/>
            <a:ext cx="2139416" cy="967590"/>
          </a:xfrm>
          <a:prstGeom prst="rect">
            <a:avLst/>
          </a:prstGeom>
          <a:solidFill>
            <a:schemeClr val="accent4"/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Real Packaged Clinical Drug</a:t>
            </a:r>
          </a:p>
          <a:p>
            <a:pPr algn="ctr"/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(RPCD-OP)</a:t>
            </a:r>
          </a:p>
        </p:txBody>
      </p:sp>
      <p:cxnSp>
        <p:nvCxnSpPr>
          <p:cNvPr id="70" name="Straight Arrow Connector 19">
            <a:extLst>
              <a:ext uri="{FF2B5EF4-FFF2-40B4-BE49-F238E27FC236}">
                <a16:creationId xmlns:a16="http://schemas.microsoft.com/office/drawing/2014/main" id="{F589D9CD-8A15-2343-AC36-4884FF173686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9604613" y="3887682"/>
            <a:ext cx="473804" cy="1"/>
          </a:xfrm>
          <a:prstGeom prst="bentConnector3">
            <a:avLst>
              <a:gd name="adj1" fmla="val 50000"/>
            </a:avLst>
          </a:prstGeom>
          <a:ln w="63500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1819066C-0CCF-584F-9AE2-169D9799F762}"/>
              </a:ext>
            </a:extLst>
          </p:cNvPr>
          <p:cNvCxnSpPr>
            <a:cxnSpLocks/>
            <a:stCxn id="67" idx="2"/>
            <a:endCxn id="69" idx="0"/>
          </p:cNvCxnSpPr>
          <p:nvPr/>
        </p:nvCxnSpPr>
        <p:spPr>
          <a:xfrm>
            <a:off x="10035809" y="5121309"/>
            <a:ext cx="0" cy="448660"/>
          </a:xfrm>
          <a:prstGeom prst="straightConnector1">
            <a:avLst/>
          </a:prstGeom>
          <a:ln w="63500">
            <a:solidFill>
              <a:srgbClr val="0070C0"/>
            </a:solidFill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FB43770C-CCB4-BF46-BB87-1485A5E1D466}"/>
              </a:ext>
            </a:extLst>
          </p:cNvPr>
          <p:cNvSpPr/>
          <p:nvPr/>
        </p:nvSpPr>
        <p:spPr>
          <a:xfrm>
            <a:off x="6793290" y="5572616"/>
            <a:ext cx="1693120" cy="96759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Packaged Clinical Drug</a:t>
            </a:r>
          </a:p>
          <a:p>
            <a:pPr algn="ctr"/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(PCD-OP)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F0DD9F2F-3EF5-7141-B80C-05CF69674424}"/>
              </a:ext>
            </a:extLst>
          </p:cNvPr>
          <p:cNvCxnSpPr>
            <a:cxnSpLocks/>
          </p:cNvCxnSpPr>
          <p:nvPr/>
        </p:nvCxnSpPr>
        <p:spPr>
          <a:xfrm>
            <a:off x="7619663" y="5138928"/>
            <a:ext cx="0" cy="448660"/>
          </a:xfrm>
          <a:prstGeom prst="straightConnector1">
            <a:avLst/>
          </a:prstGeom>
          <a:ln w="63500">
            <a:solidFill>
              <a:srgbClr val="0070C0"/>
            </a:solidFill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19">
            <a:extLst>
              <a:ext uri="{FF2B5EF4-FFF2-40B4-BE49-F238E27FC236}">
                <a16:creationId xmlns:a16="http://schemas.microsoft.com/office/drawing/2014/main" id="{F4A30677-0ECB-5641-BF47-C2BD9ED2B6C8}"/>
              </a:ext>
            </a:extLst>
          </p:cNvPr>
          <p:cNvCxnSpPr>
            <a:cxnSpLocks/>
          </p:cNvCxnSpPr>
          <p:nvPr/>
        </p:nvCxnSpPr>
        <p:spPr>
          <a:xfrm rot="10800000">
            <a:off x="8461407" y="6070153"/>
            <a:ext cx="538567" cy="4471"/>
          </a:xfrm>
          <a:prstGeom prst="bentConnector3">
            <a:avLst>
              <a:gd name="adj1" fmla="val 50000"/>
            </a:avLst>
          </a:prstGeom>
          <a:ln w="63500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2571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64" grpId="0" animBg="1"/>
      <p:bldP spid="67" grpId="0" animBg="1"/>
      <p:bldP spid="69" grpId="0" animBg="1"/>
      <p:bldP spid="7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6" name="Straight Arrow Connector 19">
            <a:extLst>
              <a:ext uri="{FF2B5EF4-FFF2-40B4-BE49-F238E27FC236}">
                <a16:creationId xmlns:a16="http://schemas.microsoft.com/office/drawing/2014/main" id="{F4A30677-0ECB-5641-BF47-C2BD9ED2B6C8}"/>
              </a:ext>
            </a:extLst>
          </p:cNvPr>
          <p:cNvCxnSpPr>
            <a:cxnSpLocks/>
          </p:cNvCxnSpPr>
          <p:nvPr/>
        </p:nvCxnSpPr>
        <p:spPr>
          <a:xfrm rot="10800000">
            <a:off x="8461407" y="6070153"/>
            <a:ext cx="538567" cy="4471"/>
          </a:xfrm>
          <a:prstGeom prst="bentConnector3">
            <a:avLst>
              <a:gd name="adj1" fmla="val 50000"/>
            </a:avLst>
          </a:prstGeom>
          <a:ln w="63500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Google Shape;156;p4">
            <a:extLst>
              <a:ext uri="{FF2B5EF4-FFF2-40B4-BE49-F238E27FC236}">
                <a16:creationId xmlns:a16="http://schemas.microsoft.com/office/drawing/2014/main" id="{31A05DF4-237D-0149-AF52-88CAEE408BDB}"/>
              </a:ext>
            </a:extLst>
          </p:cNvPr>
          <p:cNvSpPr txBox="1"/>
          <p:nvPr/>
        </p:nvSpPr>
        <p:spPr>
          <a:xfrm>
            <a:off x="2313711" y="251075"/>
            <a:ext cx="8936175" cy="633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AU" sz="3600" b="0" i="0" u="none" strike="noStrike" cap="none" dirty="0">
                <a:solidFill>
                  <a:srgbClr val="00B0F0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National Drug Extension Model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6520587-8B4C-5842-8007-AA1E27DC7A4B}"/>
              </a:ext>
            </a:extLst>
          </p:cNvPr>
          <p:cNvSpPr/>
          <p:nvPr/>
        </p:nvSpPr>
        <p:spPr>
          <a:xfrm>
            <a:off x="2164077" y="2729955"/>
            <a:ext cx="1907874" cy="96759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MP </a:t>
            </a:r>
          </a:p>
          <a:p>
            <a:pPr algn="ctr">
              <a:lnSpc>
                <a:spcPts val="1620"/>
              </a:lnSpc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Amoxicillin-containing product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A821E93-280B-994E-832F-FA148D635CCC}"/>
              </a:ext>
            </a:extLst>
          </p:cNvPr>
          <p:cNvSpPr/>
          <p:nvPr/>
        </p:nvSpPr>
        <p:spPr>
          <a:xfrm>
            <a:off x="2164076" y="4175820"/>
            <a:ext cx="1907875" cy="96759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EDE9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20"/>
              </a:lnSpc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MPF </a:t>
            </a:r>
            <a:r>
              <a:rPr lang="en-US" b="1" dirty="0">
                <a:solidFill>
                  <a:schemeClr val="tx1"/>
                </a:solidFill>
              </a:rPr>
              <a:t>Amoxicillin-containing product in oral dose form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42F7544-96D5-6A43-A265-F03127DFEC2F}"/>
              </a:ext>
            </a:extLst>
          </p:cNvPr>
          <p:cNvSpPr/>
          <p:nvPr/>
        </p:nvSpPr>
        <p:spPr>
          <a:xfrm>
            <a:off x="4573942" y="4171338"/>
            <a:ext cx="1693120" cy="96759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EDE9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MPF-O</a:t>
            </a:r>
          </a:p>
          <a:p>
            <a:pPr algn="ctr">
              <a:lnSpc>
                <a:spcPts val="1620"/>
              </a:lnSpc>
            </a:pPr>
            <a:r>
              <a:rPr lang="en-US" b="1" dirty="0">
                <a:solidFill>
                  <a:schemeClr val="tx1"/>
                </a:solidFill>
              </a:rPr>
              <a:t>Amoxicillin only product in oral dose form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DA6E1E7-2997-A442-BFF5-55800E7A4EEF}"/>
              </a:ext>
            </a:extLst>
          </p:cNvPr>
          <p:cNvSpPr/>
          <p:nvPr/>
        </p:nvSpPr>
        <p:spPr>
          <a:xfrm>
            <a:off x="4573942" y="2725473"/>
            <a:ext cx="1693120" cy="96759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MP-O</a:t>
            </a:r>
          </a:p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Amoxicillin only product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21E44F6-55C9-0E40-957E-F2D4C3E385E6}"/>
              </a:ext>
            </a:extLst>
          </p:cNvPr>
          <p:cNvSpPr/>
          <p:nvPr/>
        </p:nvSpPr>
        <p:spPr>
          <a:xfrm>
            <a:off x="6805629" y="2729944"/>
            <a:ext cx="1693120" cy="9675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MP-OP</a:t>
            </a:r>
          </a:p>
          <a:p>
            <a:pPr algn="ctr">
              <a:lnSpc>
                <a:spcPts val="1620"/>
              </a:lnSpc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Amoxicillin trihydrate only product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CAE25A8-0748-AF4A-BCAE-A9141B7281C2}"/>
              </a:ext>
            </a:extLst>
          </p:cNvPr>
          <p:cNvCxnSpPr>
            <a:cxnSpLocks/>
            <a:stCxn id="38" idx="0"/>
            <a:endCxn id="37" idx="2"/>
          </p:cNvCxnSpPr>
          <p:nvPr/>
        </p:nvCxnSpPr>
        <p:spPr>
          <a:xfrm flipV="1">
            <a:off x="3118014" y="3697545"/>
            <a:ext cx="0" cy="478275"/>
          </a:xfrm>
          <a:prstGeom prst="straightConnector1">
            <a:avLst/>
          </a:prstGeom>
          <a:ln w="635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3E321C1-F28A-1A40-894E-5717D3F8B732}"/>
              </a:ext>
            </a:extLst>
          </p:cNvPr>
          <p:cNvCxnSpPr>
            <a:cxnSpLocks/>
            <a:stCxn id="39" idx="0"/>
            <a:endCxn id="43" idx="2"/>
          </p:cNvCxnSpPr>
          <p:nvPr/>
        </p:nvCxnSpPr>
        <p:spPr>
          <a:xfrm flipV="1">
            <a:off x="5420502" y="3693063"/>
            <a:ext cx="0" cy="478275"/>
          </a:xfrm>
          <a:prstGeom prst="straightConnector1">
            <a:avLst/>
          </a:prstGeom>
          <a:ln w="635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4A9B162-9A5E-BF44-B1D1-8D89BEC9698E}"/>
              </a:ext>
            </a:extLst>
          </p:cNvPr>
          <p:cNvCxnSpPr>
            <a:cxnSpLocks/>
            <a:endCxn id="39" idx="3"/>
          </p:cNvCxnSpPr>
          <p:nvPr/>
        </p:nvCxnSpPr>
        <p:spPr>
          <a:xfrm flipH="1">
            <a:off x="6267062" y="4637213"/>
            <a:ext cx="538566" cy="17920"/>
          </a:xfrm>
          <a:prstGeom prst="straightConnector1">
            <a:avLst/>
          </a:prstGeom>
          <a:ln w="635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19">
            <a:extLst>
              <a:ext uri="{FF2B5EF4-FFF2-40B4-BE49-F238E27FC236}">
                <a16:creationId xmlns:a16="http://schemas.microsoft.com/office/drawing/2014/main" id="{9E06071F-B2DF-5449-BC92-0E3E19D692C2}"/>
              </a:ext>
            </a:extLst>
          </p:cNvPr>
          <p:cNvCxnSpPr>
            <a:cxnSpLocks/>
            <a:stCxn id="39" idx="1"/>
            <a:endCxn id="38" idx="3"/>
          </p:cNvCxnSpPr>
          <p:nvPr/>
        </p:nvCxnSpPr>
        <p:spPr>
          <a:xfrm rot="10800000" flipV="1">
            <a:off x="4071952" y="4655133"/>
            <a:ext cx="501991" cy="4482"/>
          </a:xfrm>
          <a:prstGeom prst="bentConnector3">
            <a:avLst>
              <a:gd name="adj1" fmla="val 50000"/>
            </a:avLst>
          </a:prstGeom>
          <a:ln w="635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19">
            <a:extLst>
              <a:ext uri="{FF2B5EF4-FFF2-40B4-BE49-F238E27FC236}">
                <a16:creationId xmlns:a16="http://schemas.microsoft.com/office/drawing/2014/main" id="{35BBC961-6BB5-6D47-9A00-713BF5F41C2F}"/>
              </a:ext>
            </a:extLst>
          </p:cNvPr>
          <p:cNvCxnSpPr>
            <a:cxnSpLocks/>
            <a:stCxn id="44" idx="1"/>
            <a:endCxn id="43" idx="3"/>
          </p:cNvCxnSpPr>
          <p:nvPr/>
        </p:nvCxnSpPr>
        <p:spPr>
          <a:xfrm rot="10800000">
            <a:off x="6267063" y="3209269"/>
            <a:ext cx="538567" cy="4471"/>
          </a:xfrm>
          <a:prstGeom prst="bentConnector3">
            <a:avLst>
              <a:gd name="adj1" fmla="val 50000"/>
            </a:avLst>
          </a:prstGeom>
          <a:ln w="63500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19">
            <a:extLst>
              <a:ext uri="{FF2B5EF4-FFF2-40B4-BE49-F238E27FC236}">
                <a16:creationId xmlns:a16="http://schemas.microsoft.com/office/drawing/2014/main" id="{AFECF9DD-2AA6-0843-82AE-6D08C5BD8578}"/>
              </a:ext>
            </a:extLst>
          </p:cNvPr>
          <p:cNvCxnSpPr>
            <a:cxnSpLocks/>
            <a:stCxn id="43" idx="1"/>
            <a:endCxn id="37" idx="3"/>
          </p:cNvCxnSpPr>
          <p:nvPr/>
        </p:nvCxnSpPr>
        <p:spPr>
          <a:xfrm rot="10800000" flipV="1">
            <a:off x="4071952" y="3209268"/>
            <a:ext cx="501991" cy="4482"/>
          </a:xfrm>
          <a:prstGeom prst="bentConnector3">
            <a:avLst>
              <a:gd name="adj1" fmla="val 50000"/>
            </a:avLst>
          </a:prstGeom>
          <a:ln w="635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19">
            <a:extLst>
              <a:ext uri="{FF2B5EF4-FFF2-40B4-BE49-F238E27FC236}">
                <a16:creationId xmlns:a16="http://schemas.microsoft.com/office/drawing/2014/main" id="{C431D176-3DC6-D442-AB8F-FF1513AD7B99}"/>
              </a:ext>
            </a:extLst>
          </p:cNvPr>
          <p:cNvCxnSpPr>
            <a:cxnSpLocks/>
            <a:stCxn id="42" idx="0"/>
            <a:endCxn id="44" idx="2"/>
          </p:cNvCxnSpPr>
          <p:nvPr/>
        </p:nvCxnSpPr>
        <p:spPr>
          <a:xfrm rot="5400000" flipH="1" flipV="1">
            <a:off x="7415286" y="3934436"/>
            <a:ext cx="473804" cy="1"/>
          </a:xfrm>
          <a:prstGeom prst="bentConnector3">
            <a:avLst>
              <a:gd name="adj1" fmla="val 50000"/>
            </a:avLst>
          </a:prstGeom>
          <a:ln w="63500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9390A667-FF84-B240-92C8-3F63CE010D7F}"/>
              </a:ext>
            </a:extLst>
          </p:cNvPr>
          <p:cNvSpPr/>
          <p:nvPr/>
        </p:nvSpPr>
        <p:spPr>
          <a:xfrm>
            <a:off x="216820" y="408476"/>
            <a:ext cx="1672937" cy="633986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Pharmaceutical / biologic product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5A23EC1-2DC1-6847-8893-C5EA4F7FEEE2}"/>
              </a:ext>
            </a:extLst>
          </p:cNvPr>
          <p:cNvSpPr/>
          <p:nvPr/>
        </p:nvSpPr>
        <p:spPr>
          <a:xfrm>
            <a:off x="216819" y="1332265"/>
            <a:ext cx="1672937" cy="493709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Medicinal product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8A2FCAE-35F1-D54D-B3F6-330578BBA77B}"/>
              </a:ext>
            </a:extLst>
          </p:cNvPr>
          <p:cNvSpPr/>
          <p:nvPr/>
        </p:nvSpPr>
        <p:spPr>
          <a:xfrm>
            <a:off x="216819" y="2134685"/>
            <a:ext cx="1672937" cy="758335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ts val="1520"/>
              </a:lnSpc>
            </a:pPr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[[ Medicinal product </a:t>
            </a:r>
          </a:p>
          <a:p>
            <a:pPr algn="ctr">
              <a:lnSpc>
                <a:spcPts val="1520"/>
              </a:lnSpc>
            </a:pPr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category ]]</a:t>
            </a:r>
          </a:p>
        </p:txBody>
      </p:sp>
      <p:cxnSp>
        <p:nvCxnSpPr>
          <p:cNvPr id="59" name="Straight Arrow Connector 19">
            <a:extLst>
              <a:ext uri="{FF2B5EF4-FFF2-40B4-BE49-F238E27FC236}">
                <a16:creationId xmlns:a16="http://schemas.microsoft.com/office/drawing/2014/main" id="{6C8B3B19-C52C-E746-A52C-DB3BE1D39621}"/>
              </a:ext>
            </a:extLst>
          </p:cNvPr>
          <p:cNvCxnSpPr>
            <a:cxnSpLocks/>
            <a:stCxn id="37" idx="1"/>
            <a:endCxn id="58" idx="2"/>
          </p:cNvCxnSpPr>
          <p:nvPr/>
        </p:nvCxnSpPr>
        <p:spPr>
          <a:xfrm rot="10800000">
            <a:off x="1053289" y="2893020"/>
            <a:ext cx="1110789" cy="320730"/>
          </a:xfrm>
          <a:prstGeom prst="bentConnector2">
            <a:avLst/>
          </a:prstGeom>
          <a:ln w="508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FC170CC-957D-6E43-BF7E-0C3AAE440F65}"/>
              </a:ext>
            </a:extLst>
          </p:cNvPr>
          <p:cNvCxnSpPr>
            <a:cxnSpLocks/>
            <a:stCxn id="58" idx="0"/>
            <a:endCxn id="57" idx="2"/>
          </p:cNvCxnSpPr>
          <p:nvPr/>
        </p:nvCxnSpPr>
        <p:spPr>
          <a:xfrm flipV="1">
            <a:off x="1053288" y="1825974"/>
            <a:ext cx="0" cy="308711"/>
          </a:xfrm>
          <a:prstGeom prst="straightConnector1">
            <a:avLst/>
          </a:prstGeom>
          <a:ln w="508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EC284236-97D3-7C41-8D0C-DB33B7E0D536}"/>
              </a:ext>
            </a:extLst>
          </p:cNvPr>
          <p:cNvCxnSpPr>
            <a:cxnSpLocks/>
            <a:stCxn id="57" idx="0"/>
            <a:endCxn id="56" idx="2"/>
          </p:cNvCxnSpPr>
          <p:nvPr/>
        </p:nvCxnSpPr>
        <p:spPr>
          <a:xfrm flipV="1">
            <a:off x="1053288" y="1042462"/>
            <a:ext cx="1" cy="289803"/>
          </a:xfrm>
          <a:prstGeom prst="straightConnector1">
            <a:avLst/>
          </a:prstGeom>
          <a:ln w="508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19">
            <a:extLst>
              <a:ext uri="{FF2B5EF4-FFF2-40B4-BE49-F238E27FC236}">
                <a16:creationId xmlns:a16="http://schemas.microsoft.com/office/drawing/2014/main" id="{B08897D3-843E-8A47-AD38-6D7978CECDC8}"/>
              </a:ext>
            </a:extLst>
          </p:cNvPr>
          <p:cNvCxnSpPr>
            <a:cxnSpLocks/>
            <a:stCxn id="37" idx="0"/>
            <a:endCxn id="57" idx="3"/>
          </p:cNvCxnSpPr>
          <p:nvPr/>
        </p:nvCxnSpPr>
        <p:spPr>
          <a:xfrm rot="16200000" flipV="1">
            <a:off x="1928468" y="1540409"/>
            <a:ext cx="1150835" cy="1228258"/>
          </a:xfrm>
          <a:prstGeom prst="bentConnector2">
            <a:avLst/>
          </a:prstGeom>
          <a:ln w="50800">
            <a:solidFill>
              <a:schemeClr val="bg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78492EC5-EE25-6B4B-A8F3-B99CADB27F83}"/>
              </a:ext>
            </a:extLst>
          </p:cNvPr>
          <p:cNvSpPr/>
          <p:nvPr/>
        </p:nvSpPr>
        <p:spPr>
          <a:xfrm>
            <a:off x="9019026" y="2724949"/>
            <a:ext cx="2137700" cy="9675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RMP-OP</a:t>
            </a:r>
          </a:p>
          <a:p>
            <a:pPr algn="ctr">
              <a:lnSpc>
                <a:spcPts val="1620"/>
              </a:lnSpc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AMOXIL GSK [Amoxicillin trihydrate]</a:t>
            </a:r>
          </a:p>
        </p:txBody>
      </p:sp>
      <p:cxnSp>
        <p:nvCxnSpPr>
          <p:cNvPr id="65" name="Straight Arrow Connector 19">
            <a:extLst>
              <a:ext uri="{FF2B5EF4-FFF2-40B4-BE49-F238E27FC236}">
                <a16:creationId xmlns:a16="http://schemas.microsoft.com/office/drawing/2014/main" id="{0A09459D-DB46-3D42-B204-23E4149C72F7}"/>
              </a:ext>
            </a:extLst>
          </p:cNvPr>
          <p:cNvCxnSpPr>
            <a:cxnSpLocks/>
            <a:stCxn id="64" idx="1"/>
          </p:cNvCxnSpPr>
          <p:nvPr/>
        </p:nvCxnSpPr>
        <p:spPr>
          <a:xfrm rot="10800000">
            <a:off x="8480464" y="3204278"/>
            <a:ext cx="538563" cy="4467"/>
          </a:xfrm>
          <a:prstGeom prst="bentConnector3">
            <a:avLst>
              <a:gd name="adj1" fmla="val 50000"/>
            </a:avLst>
          </a:prstGeom>
          <a:ln w="63500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19">
            <a:extLst>
              <a:ext uri="{FF2B5EF4-FFF2-40B4-BE49-F238E27FC236}">
                <a16:creationId xmlns:a16="http://schemas.microsoft.com/office/drawing/2014/main" id="{898B2F25-8880-D24F-AEA5-ED8E5A8E9BD0}"/>
              </a:ext>
            </a:extLst>
          </p:cNvPr>
          <p:cNvCxnSpPr>
            <a:cxnSpLocks/>
          </p:cNvCxnSpPr>
          <p:nvPr/>
        </p:nvCxnSpPr>
        <p:spPr>
          <a:xfrm rot="10800000">
            <a:off x="8476816" y="4637213"/>
            <a:ext cx="538567" cy="4471"/>
          </a:xfrm>
          <a:prstGeom prst="bentConnector3">
            <a:avLst>
              <a:gd name="adj1" fmla="val 50000"/>
            </a:avLst>
          </a:prstGeom>
          <a:ln w="63500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784989D9-54BB-524F-B114-A692765552AD}"/>
              </a:ext>
            </a:extLst>
          </p:cNvPr>
          <p:cNvSpPr/>
          <p:nvPr/>
        </p:nvSpPr>
        <p:spPr>
          <a:xfrm>
            <a:off x="8966101" y="4153719"/>
            <a:ext cx="2578194" cy="967590"/>
          </a:xfrm>
          <a:prstGeom prst="rect">
            <a:avLst/>
          </a:prstGeom>
          <a:solidFill>
            <a:srgbClr val="AFF28F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ctr"/>
          <a:lstStyle/>
          <a:p>
            <a:pPr algn="ctr">
              <a:lnSpc>
                <a:spcPts val="1620"/>
              </a:lnSpc>
            </a:pP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RMP-OP   </a:t>
            </a:r>
          </a:p>
          <a:p>
            <a:pPr algn="ctr">
              <a:lnSpc>
                <a:spcPts val="1620"/>
              </a:lnSpc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AMOXIL GSK [Amoxicillin (as trihydrate) 250 mg oral capsule]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F965C71-6A3A-3E4E-8920-7FD81250B780}"/>
              </a:ext>
            </a:extLst>
          </p:cNvPr>
          <p:cNvSpPr/>
          <p:nvPr/>
        </p:nvSpPr>
        <p:spPr>
          <a:xfrm>
            <a:off x="8928000" y="5569969"/>
            <a:ext cx="2667099" cy="967590"/>
          </a:xfrm>
          <a:prstGeom prst="rect">
            <a:avLst/>
          </a:prstGeom>
          <a:solidFill>
            <a:schemeClr val="accent4"/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RPCD-OP</a:t>
            </a:r>
          </a:p>
          <a:p>
            <a:pPr algn="ctr">
              <a:lnSpc>
                <a:spcPts val="1620"/>
              </a:lnSpc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AMOXIL GSK [Amoxicillin (as trihydrate) 250 mg oral capsule], 28 capsules</a:t>
            </a:r>
          </a:p>
        </p:txBody>
      </p:sp>
      <p:cxnSp>
        <p:nvCxnSpPr>
          <p:cNvPr id="70" name="Straight Arrow Connector 19">
            <a:extLst>
              <a:ext uri="{FF2B5EF4-FFF2-40B4-BE49-F238E27FC236}">
                <a16:creationId xmlns:a16="http://schemas.microsoft.com/office/drawing/2014/main" id="{F589D9CD-8A15-2343-AC36-4884FF173686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9604613" y="3887682"/>
            <a:ext cx="473804" cy="1"/>
          </a:xfrm>
          <a:prstGeom prst="bentConnector3">
            <a:avLst>
              <a:gd name="adj1" fmla="val 50000"/>
            </a:avLst>
          </a:prstGeom>
          <a:ln w="63500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1819066C-0CCF-584F-9AE2-169D9799F762}"/>
              </a:ext>
            </a:extLst>
          </p:cNvPr>
          <p:cNvCxnSpPr>
            <a:cxnSpLocks/>
            <a:stCxn id="67" idx="2"/>
            <a:endCxn id="69" idx="0"/>
          </p:cNvCxnSpPr>
          <p:nvPr/>
        </p:nvCxnSpPr>
        <p:spPr>
          <a:xfrm>
            <a:off x="10255198" y="5121309"/>
            <a:ext cx="6352" cy="448660"/>
          </a:xfrm>
          <a:prstGeom prst="straightConnector1">
            <a:avLst/>
          </a:prstGeom>
          <a:ln w="63500">
            <a:solidFill>
              <a:srgbClr val="0070C0"/>
            </a:solidFill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FB43770C-CCB4-BF46-BB87-1485A5E1D466}"/>
              </a:ext>
            </a:extLst>
          </p:cNvPr>
          <p:cNvSpPr/>
          <p:nvPr/>
        </p:nvSpPr>
        <p:spPr>
          <a:xfrm>
            <a:off x="6004560" y="5572616"/>
            <a:ext cx="2481849" cy="96759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463" algn="ctr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PCD-OP  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Amoxicillin (as trihydrate) 250 mg oral capsule, 28 capsules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F0DD9F2F-3EF5-7141-B80C-05CF69674424}"/>
              </a:ext>
            </a:extLst>
          </p:cNvPr>
          <p:cNvCxnSpPr>
            <a:cxnSpLocks/>
          </p:cNvCxnSpPr>
          <p:nvPr/>
        </p:nvCxnSpPr>
        <p:spPr>
          <a:xfrm>
            <a:off x="7619663" y="5138928"/>
            <a:ext cx="0" cy="448660"/>
          </a:xfrm>
          <a:prstGeom prst="straightConnector1">
            <a:avLst/>
          </a:prstGeom>
          <a:ln w="63500">
            <a:solidFill>
              <a:srgbClr val="0070C0"/>
            </a:solidFill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F8B0A40A-FCF5-CE4F-8805-84E8E9C7C47C}"/>
              </a:ext>
            </a:extLst>
          </p:cNvPr>
          <p:cNvSpPr/>
          <p:nvPr/>
        </p:nvSpPr>
        <p:spPr>
          <a:xfrm>
            <a:off x="6805628" y="4171338"/>
            <a:ext cx="1693120" cy="110942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CD-OP</a:t>
            </a:r>
          </a:p>
          <a:p>
            <a:pPr algn="ctr">
              <a:lnSpc>
                <a:spcPts val="1620"/>
              </a:lnSpc>
            </a:pP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Amoxicillin (as amoxicillin trihydrate) 250 mg oral capsule</a:t>
            </a:r>
          </a:p>
        </p:txBody>
      </p:sp>
    </p:spTree>
    <p:extLst>
      <p:ext uri="{BB962C8B-B14F-4D97-AF65-F5344CB8AC3E}">
        <p14:creationId xmlns:p14="http://schemas.microsoft.com/office/powerpoint/2010/main" val="2606868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Google Shape;236;p7"/>
          <p:cNvPicPr preferRelativeResize="0"/>
          <p:nvPr/>
        </p:nvPicPr>
        <p:blipFill rotWithShape="1">
          <a:blip r:embed="rId3">
            <a:alphaModFix/>
          </a:blip>
          <a:srcRect l="302" t="17432" r="-302" b="42420"/>
          <a:stretch/>
        </p:blipFill>
        <p:spPr>
          <a:xfrm>
            <a:off x="479424" y="3840914"/>
            <a:ext cx="10609513" cy="2341519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7"/>
          <p:cNvSpPr/>
          <p:nvPr/>
        </p:nvSpPr>
        <p:spPr>
          <a:xfrm>
            <a:off x="479425" y="3842713"/>
            <a:ext cx="10590926" cy="2341519"/>
          </a:xfrm>
          <a:prstGeom prst="rect">
            <a:avLst/>
          </a:prstGeom>
          <a:solidFill>
            <a:schemeClr val="dk2">
              <a:alpha val="8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44" name="Google Shape;244;p7"/>
          <p:cNvSpPr txBox="1"/>
          <p:nvPr/>
        </p:nvSpPr>
        <p:spPr>
          <a:xfrm>
            <a:off x="685101" y="513503"/>
            <a:ext cx="10098300" cy="852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Please introduce yourself …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45" name="Google Shape;245;p7"/>
          <p:cNvSpPr/>
          <p:nvPr/>
        </p:nvSpPr>
        <p:spPr>
          <a:xfrm>
            <a:off x="776542" y="1250420"/>
            <a:ext cx="10838810" cy="18657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/>
            </a:pPr>
            <a:r>
              <a:rPr lang="en-US" sz="2400" b="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Name, organization and role</a:t>
            </a:r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/>
            </a:pPr>
            <a:r>
              <a:rPr lang="en-US" sz="2400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Are you implementing (or planning to implement) the SNOMED drug model?</a:t>
            </a:r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100000"/>
              <a:buFont typeface="+mj-lt"/>
              <a:buAutoNum type="arabicPeriod"/>
            </a:pPr>
            <a:r>
              <a:rPr lang="en-US" sz="2400" b="0" i="0" u="none" strike="noStrike" cap="none" dirty="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Why are you interested in participating in this group?</a:t>
            </a:r>
          </a:p>
        </p:txBody>
      </p:sp>
      <p:sp>
        <p:nvSpPr>
          <p:cNvPr id="246" name="Google Shape;246;p7"/>
          <p:cNvSpPr txBox="1"/>
          <p:nvPr/>
        </p:nvSpPr>
        <p:spPr>
          <a:xfrm>
            <a:off x="914400" y="4680000"/>
            <a:ext cx="7233557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US" sz="7200" b="1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Introductions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47" name="Google Shape;247;p7" descr="/Users/kathycoyle/Data/SNOMED/2212 PPT Template/images/SNOMED CT rev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72413" y="5192712"/>
            <a:ext cx="2310988" cy="679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96042" y="6404701"/>
            <a:ext cx="5068833" cy="3332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7827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76;p8" descr="A person preparing food inside of it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1"/>
            <a:ext cx="11070000" cy="685134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277" name="Google Shape;277;p8"/>
          <p:cNvSpPr/>
          <p:nvPr/>
        </p:nvSpPr>
        <p:spPr>
          <a:xfrm>
            <a:off x="1" y="0"/>
            <a:ext cx="11070000" cy="6858000"/>
          </a:xfrm>
          <a:prstGeom prst="rect">
            <a:avLst/>
          </a:prstGeom>
          <a:solidFill>
            <a:schemeClr val="dk2">
              <a:alpha val="71372"/>
            </a:schemeClr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5"/>
              <a:buFont typeface="Arial"/>
              <a:buNone/>
            </a:pPr>
            <a:endParaRPr sz="2775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78" name="Google Shape;278;p8"/>
          <p:cNvSpPr txBox="1"/>
          <p:nvPr/>
        </p:nvSpPr>
        <p:spPr>
          <a:xfrm>
            <a:off x="682263" y="526474"/>
            <a:ext cx="9705473" cy="3519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5400" b="1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The “</a:t>
            </a:r>
            <a:r>
              <a:rPr lang="en-US" sz="5400" b="1" i="0" u="none" strike="noStrike" cap="none" dirty="0">
                <a:solidFill>
                  <a:schemeClr val="tx2">
                    <a:lumMod val="20000"/>
                    <a:lumOff val="80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this is what we’re doing and these are the challenges and questions we have</a:t>
            </a:r>
            <a:r>
              <a:rPr lang="en-US" sz="5400" b="1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”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5400" b="1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presentation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80" name="Google Shape;280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14400" y="6259646"/>
            <a:ext cx="5068833" cy="33321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278;p8">
            <a:extLst>
              <a:ext uri="{FF2B5EF4-FFF2-40B4-BE49-F238E27FC236}">
                <a16:creationId xmlns:a16="http://schemas.microsoft.com/office/drawing/2014/main" id="{1479A661-179F-7040-BF0E-E018E3169B5E}"/>
              </a:ext>
            </a:extLst>
          </p:cNvPr>
          <p:cNvSpPr txBox="1"/>
          <p:nvPr/>
        </p:nvSpPr>
        <p:spPr>
          <a:xfrm>
            <a:off x="682262" y="3943350"/>
            <a:ext cx="9705473" cy="23096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4400" b="1" i="0" u="none" strike="noStrike" cap="none" dirty="0">
                <a:latin typeface="Trebuchet MS"/>
                <a:ea typeface="Trebuchet MS"/>
                <a:cs typeface="Trebuchet MS"/>
                <a:sym typeface="Trebuchet MS"/>
              </a:rPr>
              <a:t>Last week: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4400" b="1" i="0" u="none" strike="noStrike" cap="none" dirty="0">
                <a:latin typeface="Trebuchet MS"/>
                <a:ea typeface="Trebuchet MS"/>
                <a:cs typeface="Trebuchet MS"/>
                <a:sym typeface="Trebuchet MS"/>
              </a:rPr>
              <a:t>Jerry O’Sullivan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4400" b="1" dirty="0">
                <a:latin typeface="Trebuchet MS"/>
                <a:ea typeface="Trebuchet MS"/>
                <a:cs typeface="Trebuchet MS"/>
                <a:sym typeface="Trebuchet MS"/>
              </a:rPr>
              <a:t>Irish Pharmacy Union</a:t>
            </a:r>
            <a:endParaRPr lang="en-US" sz="4400" b="1" i="0" u="none" strike="noStrike" cap="none" dirty="0"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83331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Custom 9">
      <a:dk1>
        <a:srgbClr val="424A55"/>
      </a:dk1>
      <a:lt1>
        <a:srgbClr val="FFFFFF"/>
      </a:lt1>
      <a:dk2>
        <a:srgbClr val="1DA8DE"/>
      </a:dk2>
      <a:lt2>
        <a:srgbClr val="F1F2F1"/>
      </a:lt2>
      <a:accent1>
        <a:srgbClr val="124E6B"/>
      </a:accent1>
      <a:accent2>
        <a:srgbClr val="27ABB8"/>
      </a:accent2>
      <a:accent3>
        <a:srgbClr val="7F71AC"/>
      </a:accent3>
      <a:accent4>
        <a:srgbClr val="F5A53B"/>
      </a:accent4>
      <a:accent5>
        <a:srgbClr val="6EBAA0"/>
      </a:accent5>
      <a:accent6>
        <a:srgbClr val="EC4B57"/>
      </a:accent6>
      <a:hlink>
        <a:srgbClr val="1DA7DD"/>
      </a:hlink>
      <a:folHlink>
        <a:srgbClr val="1DA8D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12781</TotalTime>
  <Words>603</Words>
  <Application>Microsoft Macintosh PowerPoint</Application>
  <PresentationFormat>Widescreen</PresentationFormat>
  <Paragraphs>120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Helvetica Neue</vt:lpstr>
      <vt:lpstr>Roboto</vt:lpstr>
      <vt:lpstr>Trebuchet MS</vt:lpstr>
      <vt:lpstr>Office Theme</vt:lpstr>
      <vt:lpstr>SNOMED CT Drug Extension User Support Group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2020 SNOMED International Presentation Template</dc:title>
  <dc:creator>Ashley Hickey</dc:creator>
  <cp:lastModifiedBy>Linda Bird</cp:lastModifiedBy>
  <cp:revision>120</cp:revision>
  <dcterms:created xsi:type="dcterms:W3CDTF">2020-08-12T15:12:31Z</dcterms:created>
  <dcterms:modified xsi:type="dcterms:W3CDTF">2020-11-13T12:36:33Z</dcterms:modified>
</cp:coreProperties>
</file>