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7"/>
  </p:notesMasterIdLst>
  <p:sldIdLst>
    <p:sldId id="294" r:id="rId2"/>
    <p:sldId id="297" r:id="rId3"/>
    <p:sldId id="295" r:id="rId4"/>
    <p:sldId id="258" r:id="rId5"/>
    <p:sldId id="299" r:id="rId6"/>
    <p:sldId id="298" r:id="rId7"/>
    <p:sldId id="300" r:id="rId8"/>
    <p:sldId id="302" r:id="rId9"/>
    <p:sldId id="314" r:id="rId10"/>
    <p:sldId id="304" r:id="rId11"/>
    <p:sldId id="308" r:id="rId12"/>
    <p:sldId id="307" r:id="rId13"/>
    <p:sldId id="312" r:id="rId14"/>
    <p:sldId id="313" r:id="rId15"/>
    <p:sldId id="311" r:id="rId16"/>
    <p:sldId id="303" r:id="rId17"/>
    <p:sldId id="256" r:id="rId18"/>
    <p:sldId id="315" r:id="rId19"/>
    <p:sldId id="316" r:id="rId20"/>
    <p:sldId id="334" r:id="rId21"/>
    <p:sldId id="335" r:id="rId22"/>
    <p:sldId id="336" r:id="rId23"/>
    <p:sldId id="337" r:id="rId24"/>
    <p:sldId id="338" r:id="rId25"/>
    <p:sldId id="301" r:id="rId26"/>
    <p:sldId id="339" r:id="rId27"/>
    <p:sldId id="340" r:id="rId28"/>
    <p:sldId id="263" r:id="rId29"/>
    <p:sldId id="332" r:id="rId30"/>
    <p:sldId id="341" r:id="rId31"/>
    <p:sldId id="342" r:id="rId32"/>
    <p:sldId id="305" r:id="rId33"/>
    <p:sldId id="264" r:id="rId34"/>
    <p:sldId id="265" r:id="rId35"/>
    <p:sldId id="343" r:id="rId36"/>
    <p:sldId id="326" r:id="rId37"/>
    <p:sldId id="327" r:id="rId38"/>
    <p:sldId id="328" r:id="rId39"/>
    <p:sldId id="329" r:id="rId40"/>
    <p:sldId id="344" r:id="rId41"/>
    <p:sldId id="345" r:id="rId42"/>
    <p:sldId id="346" r:id="rId43"/>
    <p:sldId id="330" r:id="rId44"/>
    <p:sldId id="331" r:id="rId45"/>
    <p:sldId id="310" r:id="rId46"/>
    <p:sldId id="333" r:id="rId47"/>
    <p:sldId id="323" r:id="rId48"/>
    <p:sldId id="320" r:id="rId49"/>
    <p:sldId id="347" r:id="rId50"/>
    <p:sldId id="348" r:id="rId51"/>
    <p:sldId id="349" r:id="rId52"/>
    <p:sldId id="350" r:id="rId53"/>
    <p:sldId id="266" r:id="rId54"/>
    <p:sldId id="271" r:id="rId55"/>
    <p:sldId id="293"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Kuru" initials="KK" lastIdx="5" clrIdx="0">
    <p:extLst>
      <p:ext uri="{19B8F6BF-5375-455C-9EA6-DF929625EA0E}">
        <p15:presenceInfo xmlns:p15="http://schemas.microsoft.com/office/powerpoint/2012/main" userId="cd57ccd03dfc1e0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F28F"/>
    <a:srgbClr val="DCF0F9"/>
    <a:srgbClr val="EAEEF9"/>
    <a:srgbClr val="FFFEB7"/>
    <a:srgbClr val="D1F2C4"/>
    <a:srgbClr val="EDE9A9"/>
    <a:srgbClr val="FFF9C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780"/>
    <p:restoredTop sz="81697"/>
  </p:normalViewPr>
  <p:slideViewPr>
    <p:cSldViewPr snapToGrid="0" snapToObjects="1" showGuides="1">
      <p:cViewPr varScale="1">
        <p:scale>
          <a:sx n="112" d="100"/>
          <a:sy n="112" d="100"/>
        </p:scale>
        <p:origin x="1552" y="200"/>
      </p:cViewPr>
      <p:guideLst>
        <p:guide orient="horz" pos="2160"/>
        <p:guide pos="3840"/>
      </p:guideLst>
    </p:cSldViewPr>
  </p:slideViewPr>
  <p:notesTextViewPr>
    <p:cViewPr>
      <p:scale>
        <a:sx n="140" d="100"/>
        <a:sy n="14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350456-9AEC-8C42-82F2-939311626013}" type="datetimeFigureOut">
              <a:rPr lang="en-US" smtClean="0"/>
              <a:t>10/29/20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4B18D-C333-9549-B84C-3099D9AA4D50}" type="slidenum">
              <a:rPr lang="en-US" smtClean="0"/>
              <a:t>‹#›</a:t>
            </a:fld>
            <a:endParaRPr lang="en-US"/>
          </a:p>
        </p:txBody>
      </p:sp>
    </p:spTree>
    <p:extLst>
      <p:ext uri="{BB962C8B-B14F-4D97-AF65-F5344CB8AC3E}">
        <p14:creationId xmlns:p14="http://schemas.microsoft.com/office/powerpoint/2010/main" val="1345915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91f2388f42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Arial"/>
              <a:ea typeface="Arial"/>
              <a:cs typeface="Arial"/>
              <a:sym typeface="Arial"/>
            </a:endParaRPr>
          </a:p>
        </p:txBody>
      </p:sp>
      <p:sp>
        <p:nvSpPr>
          <p:cNvPr id="136" name="Google Shape;136;g91f2388f4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98194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sz="1800" dirty="0">
                <a:latin typeface="Arial"/>
                <a:ea typeface="Arial"/>
                <a:cs typeface="Arial"/>
                <a:sym typeface="Arial"/>
              </a:rPr>
              <a:t>Medicinal product categorized by disposition</a:t>
            </a:r>
          </a:p>
          <a:p>
            <a:pPr marL="0" lvl="0" indent="0" algn="l" rtl="0">
              <a:lnSpc>
                <a:spcPct val="100000"/>
              </a:lnSpc>
              <a:spcBef>
                <a:spcPts val="0"/>
              </a:spcBef>
              <a:spcAft>
                <a:spcPts val="0"/>
              </a:spcAft>
              <a:buSzPts val="1400"/>
              <a:buNone/>
            </a:pPr>
            <a:r>
              <a:rPr lang="en-AU" sz="1800" dirty="0">
                <a:latin typeface="Arial"/>
                <a:ea typeface="Arial"/>
                <a:cs typeface="Arial"/>
                <a:sym typeface="Arial"/>
              </a:rPr>
              <a:t>Medicinal product categorized by structure</a:t>
            </a:r>
          </a:p>
          <a:p>
            <a:pPr marL="0" lvl="0" indent="0" algn="l" rtl="0">
              <a:lnSpc>
                <a:spcPct val="100000"/>
              </a:lnSpc>
              <a:spcBef>
                <a:spcPts val="0"/>
              </a:spcBef>
              <a:spcAft>
                <a:spcPts val="0"/>
              </a:spcAft>
              <a:buSzPts val="1400"/>
              <a:buNone/>
            </a:pPr>
            <a:r>
              <a:rPr lang="en-AU" sz="1800" dirty="0">
                <a:latin typeface="Arial"/>
                <a:ea typeface="Arial"/>
                <a:cs typeface="Arial"/>
                <a:sym typeface="Arial"/>
              </a:rPr>
              <a:t>Medicinal product categorized by therapeutic role</a:t>
            </a:r>
            <a:endParaRPr sz="1800" dirty="0">
              <a:latin typeface="Arial"/>
              <a:ea typeface="Arial"/>
              <a:cs typeface="Arial"/>
              <a:sym typeface="Arial"/>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43258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sz="1800" dirty="0">
                <a:latin typeface="Arial"/>
                <a:ea typeface="Arial"/>
                <a:cs typeface="Arial"/>
                <a:sym typeface="Arial"/>
              </a:rPr>
              <a:t>Aminopenicillin-containing product</a:t>
            </a:r>
          </a:p>
          <a:p>
            <a:pPr marL="0" lvl="0" indent="0" algn="l" rtl="0">
              <a:lnSpc>
                <a:spcPct val="100000"/>
              </a:lnSpc>
              <a:spcBef>
                <a:spcPts val="0"/>
              </a:spcBef>
              <a:spcAft>
                <a:spcPts val="0"/>
              </a:spcAft>
              <a:buSzPts val="1400"/>
              <a:buNone/>
            </a:pPr>
            <a:r>
              <a:rPr lang="en-AU" sz="1800" dirty="0">
                <a:latin typeface="Arial"/>
                <a:ea typeface="Arial"/>
                <a:cs typeface="Arial"/>
                <a:sym typeface="Arial"/>
              </a:rPr>
              <a:t>Broad spectrum penicillin-containing product</a:t>
            </a:r>
          </a:p>
          <a:p>
            <a:pPr marL="0" lvl="0" indent="0" algn="l" rtl="0">
              <a:lnSpc>
                <a:spcPct val="100000"/>
              </a:lnSpc>
              <a:spcBef>
                <a:spcPts val="0"/>
              </a:spcBef>
              <a:spcAft>
                <a:spcPts val="0"/>
              </a:spcAft>
              <a:buSzPts val="1400"/>
              <a:buNone/>
            </a:pPr>
            <a:r>
              <a:rPr lang="en-AU" sz="1800" dirty="0">
                <a:latin typeface="Arial"/>
                <a:ea typeface="Arial"/>
                <a:cs typeface="Arial"/>
                <a:sym typeface="Arial"/>
              </a:rPr>
              <a:t>Penicillin antibiotic product</a:t>
            </a:r>
          </a:p>
          <a:p>
            <a:pPr marL="0" lvl="0" indent="0" algn="l" rtl="0">
              <a:lnSpc>
                <a:spcPct val="100000"/>
              </a:lnSpc>
              <a:spcBef>
                <a:spcPts val="0"/>
              </a:spcBef>
              <a:spcAft>
                <a:spcPts val="0"/>
              </a:spcAft>
              <a:buSzPts val="1400"/>
              <a:buNone/>
            </a:pPr>
            <a:r>
              <a:rPr lang="en-AU" sz="1800" dirty="0">
                <a:latin typeface="Arial"/>
                <a:ea typeface="Arial"/>
                <a:cs typeface="Arial"/>
                <a:sym typeface="Arial"/>
              </a:rPr>
              <a:t>Beta-lactam antibiotic</a:t>
            </a:r>
          </a:p>
          <a:p>
            <a:pPr marL="0" lvl="0" indent="0" algn="l" rtl="0">
              <a:lnSpc>
                <a:spcPct val="100000"/>
              </a:lnSpc>
              <a:spcBef>
                <a:spcPts val="0"/>
              </a:spcBef>
              <a:spcAft>
                <a:spcPts val="0"/>
              </a:spcAft>
              <a:buSzPts val="1400"/>
              <a:buNone/>
            </a:pPr>
            <a:r>
              <a:rPr lang="en-AU" sz="1800" dirty="0">
                <a:latin typeface="Arial"/>
                <a:ea typeface="Arial"/>
                <a:cs typeface="Arial"/>
                <a:sym typeface="Arial"/>
              </a:rPr>
              <a:t>Product containing beta-</a:t>
            </a:r>
            <a:r>
              <a:rPr lang="en-AU" sz="1800" dirty="0" err="1">
                <a:latin typeface="Arial"/>
                <a:ea typeface="Arial"/>
                <a:cs typeface="Arial"/>
                <a:sym typeface="Arial"/>
              </a:rPr>
              <a:t>latam</a:t>
            </a:r>
            <a:r>
              <a:rPr lang="en-AU" sz="1800" dirty="0">
                <a:latin typeface="Arial"/>
                <a:ea typeface="Arial"/>
                <a:cs typeface="Arial"/>
                <a:sym typeface="Arial"/>
              </a:rPr>
              <a:t>         Product containing anti-infective           Medicinal product categorized by disposition</a:t>
            </a:r>
          </a:p>
          <a:p>
            <a:pPr marL="0" lvl="0" indent="0" algn="l" rtl="0">
              <a:lnSpc>
                <a:spcPct val="100000"/>
              </a:lnSpc>
              <a:spcBef>
                <a:spcPts val="0"/>
              </a:spcBef>
              <a:spcAft>
                <a:spcPts val="0"/>
              </a:spcAft>
              <a:buSzPts val="1400"/>
              <a:buNone/>
            </a:pPr>
            <a:r>
              <a:rPr lang="en-AU" sz="1800" dirty="0">
                <a:latin typeface="Arial"/>
                <a:ea typeface="Arial"/>
                <a:cs typeface="Arial"/>
                <a:sym typeface="Arial"/>
              </a:rPr>
              <a:t>Product containing nitrogen and nitrogen compound</a:t>
            </a:r>
          </a:p>
          <a:p>
            <a:pPr marL="0" lvl="0" indent="0" algn="l" rtl="0">
              <a:lnSpc>
                <a:spcPct val="100000"/>
              </a:lnSpc>
              <a:spcBef>
                <a:spcPts val="0"/>
              </a:spcBef>
              <a:spcAft>
                <a:spcPts val="0"/>
              </a:spcAft>
              <a:buSzPts val="1400"/>
              <a:buNone/>
            </a:pPr>
            <a:r>
              <a:rPr lang="en-AU" sz="1800" dirty="0">
                <a:latin typeface="Arial"/>
                <a:ea typeface="Arial"/>
                <a:cs typeface="Arial"/>
                <a:sym typeface="Arial"/>
              </a:rPr>
              <a:t>Medicinal product categorized by structure</a:t>
            </a:r>
            <a:endParaRPr sz="1800" dirty="0">
              <a:latin typeface="Arial"/>
              <a:ea typeface="Arial"/>
              <a:cs typeface="Arial"/>
              <a:sym typeface="Arial"/>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78307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800" dirty="0">
              <a:latin typeface="Arial"/>
              <a:ea typeface="Arial"/>
              <a:cs typeface="Arial"/>
              <a:sym typeface="Arial"/>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956622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sz="1800" dirty="0">
                <a:latin typeface="Arial"/>
                <a:ea typeface="Arial"/>
                <a:cs typeface="Arial"/>
                <a:sym typeface="Arial"/>
              </a:rPr>
              <a:t>Medicinal product categorized by disposition</a:t>
            </a:r>
          </a:p>
          <a:p>
            <a:pPr marL="0" lvl="0" indent="0" algn="l" rtl="0">
              <a:lnSpc>
                <a:spcPct val="100000"/>
              </a:lnSpc>
              <a:spcBef>
                <a:spcPts val="0"/>
              </a:spcBef>
              <a:spcAft>
                <a:spcPts val="0"/>
              </a:spcAft>
              <a:buSzPts val="1400"/>
              <a:buNone/>
            </a:pPr>
            <a:r>
              <a:rPr lang="en-AU" sz="1800" dirty="0">
                <a:latin typeface="Arial"/>
                <a:ea typeface="Arial"/>
                <a:cs typeface="Arial"/>
                <a:sym typeface="Arial"/>
              </a:rPr>
              <a:t>Medicinal product categorized by structure</a:t>
            </a:r>
          </a:p>
          <a:p>
            <a:pPr marL="0" lvl="0" indent="0" algn="l" rtl="0">
              <a:lnSpc>
                <a:spcPct val="100000"/>
              </a:lnSpc>
              <a:spcBef>
                <a:spcPts val="0"/>
              </a:spcBef>
              <a:spcAft>
                <a:spcPts val="0"/>
              </a:spcAft>
              <a:buSzPts val="1400"/>
              <a:buNone/>
            </a:pPr>
            <a:r>
              <a:rPr lang="en-AU" sz="1800" dirty="0">
                <a:latin typeface="Arial"/>
                <a:ea typeface="Arial"/>
                <a:cs typeface="Arial"/>
                <a:sym typeface="Arial"/>
              </a:rPr>
              <a:t>Medicinal product categorized by therapeutic role</a:t>
            </a:r>
            <a:endParaRPr sz="1800" dirty="0">
              <a:latin typeface="Arial"/>
              <a:ea typeface="Arial"/>
              <a:cs typeface="Arial"/>
              <a:sym typeface="Arial"/>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632502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800" dirty="0">
              <a:latin typeface="Arial"/>
              <a:ea typeface="Arial"/>
              <a:cs typeface="Arial"/>
              <a:sym typeface="Arial"/>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61871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800" dirty="0">
              <a:latin typeface="Arial"/>
              <a:ea typeface="Arial"/>
              <a:cs typeface="Arial"/>
              <a:sym typeface="Arial"/>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278772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3" name="Google Shape;273;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274" name="Google Shape;274;p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extLst>
      <p:ext uri="{BB962C8B-B14F-4D97-AF65-F5344CB8AC3E}">
        <p14:creationId xmlns:p14="http://schemas.microsoft.com/office/powerpoint/2010/main" val="3476159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t>17</a:t>
            </a:fld>
            <a:endParaRPr lang="en-IE"/>
          </a:p>
        </p:txBody>
      </p:sp>
    </p:spTree>
    <p:extLst>
      <p:ext uri="{BB962C8B-B14F-4D97-AF65-F5344CB8AC3E}">
        <p14:creationId xmlns:p14="http://schemas.microsoft.com/office/powerpoint/2010/main" val="5558546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t>18</a:t>
            </a:fld>
            <a:endParaRPr lang="en-IE"/>
          </a:p>
        </p:txBody>
      </p:sp>
    </p:spTree>
    <p:extLst>
      <p:ext uri="{BB962C8B-B14F-4D97-AF65-F5344CB8AC3E}">
        <p14:creationId xmlns:p14="http://schemas.microsoft.com/office/powerpoint/2010/main" val="6268342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t>19</a:t>
            </a:fld>
            <a:endParaRPr lang="en-IE"/>
          </a:p>
        </p:txBody>
      </p:sp>
    </p:spTree>
    <p:extLst>
      <p:ext uri="{BB962C8B-B14F-4D97-AF65-F5344CB8AC3E}">
        <p14:creationId xmlns:p14="http://schemas.microsoft.com/office/powerpoint/2010/main" val="67653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2</a:t>
            </a:fld>
            <a:endParaRPr sz="1200" u="none" strike="noStrike" cap="none">
              <a:solidFill>
                <a:schemeClr val="dk1"/>
              </a:solidFill>
            </a:endParaRPr>
          </a:p>
        </p:txBody>
      </p:sp>
    </p:spTree>
    <p:extLst>
      <p:ext uri="{BB962C8B-B14F-4D97-AF65-F5344CB8AC3E}">
        <p14:creationId xmlns:p14="http://schemas.microsoft.com/office/powerpoint/2010/main" val="9151766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4600" y="1206500"/>
            <a:ext cx="4400550" cy="3381375"/>
          </a:xfrm>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t>20</a:t>
            </a:fld>
            <a:endParaRPr lang="en-IE"/>
          </a:p>
        </p:txBody>
      </p:sp>
    </p:spTree>
    <p:extLst>
      <p:ext uri="{BB962C8B-B14F-4D97-AF65-F5344CB8AC3E}">
        <p14:creationId xmlns:p14="http://schemas.microsoft.com/office/powerpoint/2010/main" val="4378628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t>21</a:t>
            </a:fld>
            <a:endParaRPr lang="en-IE"/>
          </a:p>
        </p:txBody>
      </p:sp>
    </p:spTree>
    <p:extLst>
      <p:ext uri="{BB962C8B-B14F-4D97-AF65-F5344CB8AC3E}">
        <p14:creationId xmlns:p14="http://schemas.microsoft.com/office/powerpoint/2010/main" val="23353284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t>22</a:t>
            </a:fld>
            <a:endParaRPr lang="en-IE"/>
          </a:p>
        </p:txBody>
      </p:sp>
    </p:spTree>
    <p:extLst>
      <p:ext uri="{BB962C8B-B14F-4D97-AF65-F5344CB8AC3E}">
        <p14:creationId xmlns:p14="http://schemas.microsoft.com/office/powerpoint/2010/main" val="38189972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23</a:t>
            </a:fld>
            <a:endParaRPr lang="en-IE">
              <a:solidFill>
                <a:prstClr val="black"/>
              </a:solidFill>
            </a:endParaRPr>
          </a:p>
        </p:txBody>
      </p:sp>
    </p:spTree>
    <p:extLst>
      <p:ext uri="{BB962C8B-B14F-4D97-AF65-F5344CB8AC3E}">
        <p14:creationId xmlns:p14="http://schemas.microsoft.com/office/powerpoint/2010/main" val="39187326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24</a:t>
            </a:fld>
            <a:endParaRPr lang="en-IE">
              <a:solidFill>
                <a:prstClr val="black"/>
              </a:solidFill>
            </a:endParaRPr>
          </a:p>
        </p:txBody>
      </p:sp>
    </p:spTree>
    <p:extLst>
      <p:ext uri="{BB962C8B-B14F-4D97-AF65-F5344CB8AC3E}">
        <p14:creationId xmlns:p14="http://schemas.microsoft.com/office/powerpoint/2010/main" val="25399566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25</a:t>
            </a:fld>
            <a:endParaRPr lang="en-IE">
              <a:solidFill>
                <a:prstClr val="black"/>
              </a:solidFill>
            </a:endParaRPr>
          </a:p>
        </p:txBody>
      </p:sp>
    </p:spTree>
    <p:extLst>
      <p:ext uri="{BB962C8B-B14F-4D97-AF65-F5344CB8AC3E}">
        <p14:creationId xmlns:p14="http://schemas.microsoft.com/office/powerpoint/2010/main" val="24492695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26</a:t>
            </a:fld>
            <a:endParaRPr lang="en-IE">
              <a:solidFill>
                <a:prstClr val="black"/>
              </a:solidFill>
            </a:endParaRPr>
          </a:p>
        </p:txBody>
      </p:sp>
    </p:spTree>
    <p:extLst>
      <p:ext uri="{BB962C8B-B14F-4D97-AF65-F5344CB8AC3E}">
        <p14:creationId xmlns:p14="http://schemas.microsoft.com/office/powerpoint/2010/main" val="33189009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FA1C4D8-29B6-4750-854B-574F5F1F292E}" type="slidenum">
              <a:rPr lang="en-IE" smtClean="0"/>
              <a:t>27</a:t>
            </a:fld>
            <a:endParaRPr lang="en-IE"/>
          </a:p>
        </p:txBody>
      </p:sp>
    </p:spTree>
    <p:extLst>
      <p:ext uri="{BB962C8B-B14F-4D97-AF65-F5344CB8AC3E}">
        <p14:creationId xmlns:p14="http://schemas.microsoft.com/office/powerpoint/2010/main" val="735711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baseline="0" dirty="0"/>
          </a:p>
          <a:p>
            <a:endParaRPr lang="en-IE" baseline="0"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28</a:t>
            </a:fld>
            <a:endParaRPr lang="en-IE">
              <a:solidFill>
                <a:prstClr val="black"/>
              </a:solidFill>
            </a:endParaRPr>
          </a:p>
        </p:txBody>
      </p:sp>
    </p:spTree>
    <p:extLst>
      <p:ext uri="{BB962C8B-B14F-4D97-AF65-F5344CB8AC3E}">
        <p14:creationId xmlns:p14="http://schemas.microsoft.com/office/powerpoint/2010/main" val="16718089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29</a:t>
            </a:fld>
            <a:endParaRPr lang="en-IE">
              <a:solidFill>
                <a:prstClr val="black"/>
              </a:solidFill>
            </a:endParaRPr>
          </a:p>
        </p:txBody>
      </p:sp>
    </p:spTree>
    <p:extLst>
      <p:ext uri="{BB962C8B-B14F-4D97-AF65-F5344CB8AC3E}">
        <p14:creationId xmlns:p14="http://schemas.microsoft.com/office/powerpoint/2010/main" val="1075603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dirty="0">
                <a:latin typeface="Arial"/>
                <a:ea typeface="Arial"/>
                <a:cs typeface="Arial"/>
                <a:sym typeface="Arial"/>
              </a:rPr>
              <a:t>Presentation – “This is what we’re doing, and these are the challenges and questions we have.</a:t>
            </a:r>
            <a:endParaRPr dirty="0">
              <a:latin typeface="Arial"/>
              <a:ea typeface="Arial"/>
              <a:cs typeface="Arial"/>
              <a:sym typeface="Arial"/>
            </a:endParaRPr>
          </a:p>
        </p:txBody>
      </p:sp>
      <p:sp>
        <p:nvSpPr>
          <p:cNvPr id="147" name="Google Shape;14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00003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E"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IE"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IE" baseline="0" dirty="0"/>
          </a:p>
          <a:p>
            <a:endParaRPr lang="en-IE" baseline="0" dirty="0"/>
          </a:p>
          <a:p>
            <a:endParaRPr lang="en-IE" baseline="0" dirty="0"/>
          </a:p>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30</a:t>
            </a:fld>
            <a:endParaRPr lang="en-IE">
              <a:solidFill>
                <a:prstClr val="black"/>
              </a:solidFill>
            </a:endParaRPr>
          </a:p>
        </p:txBody>
      </p:sp>
    </p:spTree>
    <p:extLst>
      <p:ext uri="{BB962C8B-B14F-4D97-AF65-F5344CB8AC3E}">
        <p14:creationId xmlns:p14="http://schemas.microsoft.com/office/powerpoint/2010/main" val="5669529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31</a:t>
            </a:fld>
            <a:endParaRPr lang="en-IE">
              <a:solidFill>
                <a:prstClr val="black"/>
              </a:solidFill>
            </a:endParaRPr>
          </a:p>
        </p:txBody>
      </p:sp>
    </p:spTree>
    <p:extLst>
      <p:ext uri="{BB962C8B-B14F-4D97-AF65-F5344CB8AC3E}">
        <p14:creationId xmlns:p14="http://schemas.microsoft.com/office/powerpoint/2010/main" val="30813812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baseline="0" dirty="0"/>
          </a:p>
          <a:p>
            <a:endParaRPr lang="en-IE" baseline="0" dirty="0"/>
          </a:p>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32</a:t>
            </a:fld>
            <a:endParaRPr lang="en-IE">
              <a:solidFill>
                <a:prstClr val="black"/>
              </a:solidFill>
            </a:endParaRPr>
          </a:p>
        </p:txBody>
      </p:sp>
    </p:spTree>
    <p:extLst>
      <p:ext uri="{BB962C8B-B14F-4D97-AF65-F5344CB8AC3E}">
        <p14:creationId xmlns:p14="http://schemas.microsoft.com/office/powerpoint/2010/main" val="41404526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33</a:t>
            </a:fld>
            <a:endParaRPr lang="en-IE">
              <a:solidFill>
                <a:prstClr val="black"/>
              </a:solidFill>
            </a:endParaRPr>
          </a:p>
        </p:txBody>
      </p:sp>
    </p:spTree>
    <p:extLst>
      <p:ext uri="{BB962C8B-B14F-4D97-AF65-F5344CB8AC3E}">
        <p14:creationId xmlns:p14="http://schemas.microsoft.com/office/powerpoint/2010/main" val="4739535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34</a:t>
            </a:fld>
            <a:endParaRPr lang="en-IE">
              <a:solidFill>
                <a:prstClr val="black"/>
              </a:solidFill>
            </a:endParaRPr>
          </a:p>
        </p:txBody>
      </p:sp>
    </p:spTree>
    <p:extLst>
      <p:ext uri="{BB962C8B-B14F-4D97-AF65-F5344CB8AC3E}">
        <p14:creationId xmlns:p14="http://schemas.microsoft.com/office/powerpoint/2010/main" val="14555219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35</a:t>
            </a:fld>
            <a:endParaRPr lang="en-IE">
              <a:solidFill>
                <a:prstClr val="black"/>
              </a:solidFill>
            </a:endParaRPr>
          </a:p>
        </p:txBody>
      </p:sp>
    </p:spTree>
    <p:extLst>
      <p:ext uri="{BB962C8B-B14F-4D97-AF65-F5344CB8AC3E}">
        <p14:creationId xmlns:p14="http://schemas.microsoft.com/office/powerpoint/2010/main" val="9752415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36</a:t>
            </a:fld>
            <a:endParaRPr lang="en-IE">
              <a:solidFill>
                <a:prstClr val="black"/>
              </a:solidFill>
            </a:endParaRPr>
          </a:p>
        </p:txBody>
      </p:sp>
    </p:spTree>
    <p:extLst>
      <p:ext uri="{BB962C8B-B14F-4D97-AF65-F5344CB8AC3E}">
        <p14:creationId xmlns:p14="http://schemas.microsoft.com/office/powerpoint/2010/main" val="12120080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37</a:t>
            </a:fld>
            <a:endParaRPr lang="en-IE">
              <a:solidFill>
                <a:prstClr val="black"/>
              </a:solidFill>
            </a:endParaRPr>
          </a:p>
        </p:txBody>
      </p:sp>
    </p:spTree>
    <p:extLst>
      <p:ext uri="{BB962C8B-B14F-4D97-AF65-F5344CB8AC3E}">
        <p14:creationId xmlns:p14="http://schemas.microsoft.com/office/powerpoint/2010/main" val="3510140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38</a:t>
            </a:fld>
            <a:endParaRPr lang="en-IE">
              <a:solidFill>
                <a:prstClr val="black"/>
              </a:solidFill>
            </a:endParaRPr>
          </a:p>
        </p:txBody>
      </p:sp>
    </p:spTree>
    <p:extLst>
      <p:ext uri="{BB962C8B-B14F-4D97-AF65-F5344CB8AC3E}">
        <p14:creationId xmlns:p14="http://schemas.microsoft.com/office/powerpoint/2010/main" val="1530949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39</a:t>
            </a:fld>
            <a:endParaRPr lang="en-IE">
              <a:solidFill>
                <a:prstClr val="black"/>
              </a:solidFill>
            </a:endParaRPr>
          </a:p>
        </p:txBody>
      </p:sp>
    </p:spTree>
    <p:extLst>
      <p:ext uri="{BB962C8B-B14F-4D97-AF65-F5344CB8AC3E}">
        <p14:creationId xmlns:p14="http://schemas.microsoft.com/office/powerpoint/2010/main" val="13522013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sz="1800" dirty="0">
                <a:latin typeface="Arial"/>
                <a:ea typeface="Arial"/>
                <a:cs typeface="Arial"/>
                <a:sym typeface="Arial"/>
              </a:rPr>
              <a:t>And to provide SNOMED International with a forum through which we can better understand how to assist implementers of the SNOMED CT drug extension model.</a:t>
            </a:r>
            <a:endParaRPr sz="1800" dirty="0">
              <a:latin typeface="Arial"/>
              <a:ea typeface="Arial"/>
              <a:cs typeface="Arial"/>
              <a:sym typeface="Arial"/>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7974892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40</a:t>
            </a:fld>
            <a:endParaRPr lang="en-IE">
              <a:solidFill>
                <a:prstClr val="black"/>
              </a:solidFill>
            </a:endParaRPr>
          </a:p>
        </p:txBody>
      </p:sp>
    </p:spTree>
    <p:extLst>
      <p:ext uri="{BB962C8B-B14F-4D97-AF65-F5344CB8AC3E}">
        <p14:creationId xmlns:p14="http://schemas.microsoft.com/office/powerpoint/2010/main" val="13361906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41</a:t>
            </a:fld>
            <a:endParaRPr lang="en-IE">
              <a:solidFill>
                <a:prstClr val="black"/>
              </a:solidFill>
            </a:endParaRPr>
          </a:p>
        </p:txBody>
      </p:sp>
    </p:spTree>
    <p:extLst>
      <p:ext uri="{BB962C8B-B14F-4D97-AF65-F5344CB8AC3E}">
        <p14:creationId xmlns:p14="http://schemas.microsoft.com/office/powerpoint/2010/main" val="13852021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This is the issue that really annoys me. As you can see from the examples, there are differences between the representation of the VMP record compared to SNOMED. And the question has to be asked – Are these the same? </a:t>
            </a:r>
          </a:p>
          <a:p>
            <a:endParaRPr lang="en-IE" dirty="0"/>
          </a:p>
          <a:p>
            <a:r>
              <a:rPr lang="en-IE" dirty="0"/>
              <a:t>What’s the fix?</a:t>
            </a:r>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42</a:t>
            </a:fld>
            <a:endParaRPr lang="en-IE">
              <a:solidFill>
                <a:prstClr val="black"/>
              </a:solidFill>
            </a:endParaRPr>
          </a:p>
        </p:txBody>
      </p:sp>
    </p:spTree>
    <p:extLst>
      <p:ext uri="{BB962C8B-B14F-4D97-AF65-F5344CB8AC3E}">
        <p14:creationId xmlns:p14="http://schemas.microsoft.com/office/powerpoint/2010/main" val="42845443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43</a:t>
            </a:fld>
            <a:endParaRPr lang="en-IE">
              <a:solidFill>
                <a:prstClr val="black"/>
              </a:solidFill>
            </a:endParaRPr>
          </a:p>
        </p:txBody>
      </p:sp>
    </p:spTree>
    <p:extLst>
      <p:ext uri="{BB962C8B-B14F-4D97-AF65-F5344CB8AC3E}">
        <p14:creationId xmlns:p14="http://schemas.microsoft.com/office/powerpoint/2010/main" val="279912643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44</a:t>
            </a:fld>
            <a:endParaRPr lang="en-IE">
              <a:solidFill>
                <a:prstClr val="black"/>
              </a:solidFill>
            </a:endParaRPr>
          </a:p>
        </p:txBody>
      </p:sp>
    </p:spTree>
    <p:extLst>
      <p:ext uri="{BB962C8B-B14F-4D97-AF65-F5344CB8AC3E}">
        <p14:creationId xmlns:p14="http://schemas.microsoft.com/office/powerpoint/2010/main" val="62497789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45</a:t>
            </a:fld>
            <a:endParaRPr lang="en-IE">
              <a:solidFill>
                <a:prstClr val="black"/>
              </a:solidFill>
            </a:endParaRPr>
          </a:p>
        </p:txBody>
      </p:sp>
    </p:spTree>
    <p:extLst>
      <p:ext uri="{BB962C8B-B14F-4D97-AF65-F5344CB8AC3E}">
        <p14:creationId xmlns:p14="http://schemas.microsoft.com/office/powerpoint/2010/main" val="360431302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46</a:t>
            </a:fld>
            <a:endParaRPr lang="en-IE">
              <a:solidFill>
                <a:prstClr val="black"/>
              </a:solidFill>
            </a:endParaRPr>
          </a:p>
        </p:txBody>
      </p:sp>
    </p:spTree>
    <p:extLst>
      <p:ext uri="{BB962C8B-B14F-4D97-AF65-F5344CB8AC3E}">
        <p14:creationId xmlns:p14="http://schemas.microsoft.com/office/powerpoint/2010/main" val="236914583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47</a:t>
            </a:fld>
            <a:endParaRPr lang="en-IE">
              <a:solidFill>
                <a:prstClr val="black"/>
              </a:solidFill>
            </a:endParaRPr>
          </a:p>
        </p:txBody>
      </p:sp>
    </p:spTree>
    <p:extLst>
      <p:ext uri="{BB962C8B-B14F-4D97-AF65-F5344CB8AC3E}">
        <p14:creationId xmlns:p14="http://schemas.microsoft.com/office/powerpoint/2010/main" val="336544757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48</a:t>
            </a:fld>
            <a:endParaRPr lang="en-IE">
              <a:solidFill>
                <a:prstClr val="black"/>
              </a:solidFill>
            </a:endParaRPr>
          </a:p>
        </p:txBody>
      </p:sp>
    </p:spTree>
    <p:extLst>
      <p:ext uri="{BB962C8B-B14F-4D97-AF65-F5344CB8AC3E}">
        <p14:creationId xmlns:p14="http://schemas.microsoft.com/office/powerpoint/2010/main" val="372557188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baseline="0"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49</a:t>
            </a:fld>
            <a:endParaRPr lang="en-IE">
              <a:solidFill>
                <a:prstClr val="black"/>
              </a:solidFill>
            </a:endParaRPr>
          </a:p>
        </p:txBody>
      </p:sp>
    </p:spTree>
    <p:extLst>
      <p:ext uri="{BB962C8B-B14F-4D97-AF65-F5344CB8AC3E}">
        <p14:creationId xmlns:p14="http://schemas.microsoft.com/office/powerpoint/2010/main" val="20137906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800" dirty="0">
              <a:latin typeface="Arial"/>
              <a:ea typeface="Arial"/>
              <a:cs typeface="Arial"/>
              <a:sym typeface="Arial"/>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1460421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50</a:t>
            </a:fld>
            <a:endParaRPr lang="en-IE">
              <a:solidFill>
                <a:prstClr val="black"/>
              </a:solidFill>
            </a:endParaRPr>
          </a:p>
        </p:txBody>
      </p:sp>
    </p:spTree>
    <p:extLst>
      <p:ext uri="{BB962C8B-B14F-4D97-AF65-F5344CB8AC3E}">
        <p14:creationId xmlns:p14="http://schemas.microsoft.com/office/powerpoint/2010/main" val="301279756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51</a:t>
            </a:fld>
            <a:endParaRPr lang="en-IE">
              <a:solidFill>
                <a:prstClr val="black"/>
              </a:solidFill>
            </a:endParaRPr>
          </a:p>
        </p:txBody>
      </p:sp>
    </p:spTree>
    <p:extLst>
      <p:ext uri="{BB962C8B-B14F-4D97-AF65-F5344CB8AC3E}">
        <p14:creationId xmlns:p14="http://schemas.microsoft.com/office/powerpoint/2010/main" val="1271916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EFA1C4D8-29B6-4750-854B-574F5F1F292E}" type="slidenum">
              <a:rPr lang="en-IE" smtClean="0">
                <a:solidFill>
                  <a:prstClr val="black"/>
                </a:solidFill>
              </a:rPr>
              <a:pPr/>
              <a:t>52</a:t>
            </a:fld>
            <a:endParaRPr lang="en-IE">
              <a:solidFill>
                <a:prstClr val="black"/>
              </a:solidFill>
            </a:endParaRPr>
          </a:p>
        </p:txBody>
      </p:sp>
    </p:spTree>
    <p:extLst>
      <p:ext uri="{BB962C8B-B14F-4D97-AF65-F5344CB8AC3E}">
        <p14:creationId xmlns:p14="http://schemas.microsoft.com/office/powerpoint/2010/main" val="383716021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3" name="Google Shape;273;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274" name="Google Shape;274;p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53</a:t>
            </a:fld>
            <a:endParaRPr/>
          </a:p>
        </p:txBody>
      </p:sp>
    </p:spTree>
    <p:extLst>
      <p:ext uri="{BB962C8B-B14F-4D97-AF65-F5344CB8AC3E}">
        <p14:creationId xmlns:p14="http://schemas.microsoft.com/office/powerpoint/2010/main" val="187193665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Arial"/>
              <a:ea typeface="Arial"/>
              <a:cs typeface="Arial"/>
              <a:sym typeface="Arial"/>
            </a:endParaRPr>
          </a:p>
        </p:txBody>
      </p:sp>
      <p:sp>
        <p:nvSpPr>
          <p:cNvPr id="319" name="Google Shape;31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4168785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g7e4ca5b0a6_5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76" name="Google Shape;676;g7e4ca5b0a6_5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623565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800" dirty="0">
              <a:latin typeface="Arial"/>
              <a:ea typeface="Arial"/>
              <a:cs typeface="Arial"/>
              <a:sym typeface="Arial"/>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65770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800" dirty="0">
              <a:latin typeface="Arial"/>
              <a:ea typeface="Arial"/>
              <a:cs typeface="Arial"/>
              <a:sym typeface="Arial"/>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363419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8</a:t>
            </a:fld>
            <a:endParaRPr sz="1200" u="none" strike="noStrike" cap="none">
              <a:solidFill>
                <a:schemeClr val="dk1"/>
              </a:solidFill>
            </a:endParaRPr>
          </a:p>
        </p:txBody>
      </p:sp>
    </p:spTree>
    <p:extLst>
      <p:ext uri="{BB962C8B-B14F-4D97-AF65-F5344CB8AC3E}">
        <p14:creationId xmlns:p14="http://schemas.microsoft.com/office/powerpoint/2010/main" val="387848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SzPts val="1400"/>
              <a:buAutoNum type="arabicPeriod"/>
            </a:pPr>
            <a:r>
              <a:rPr lang="en-AU" sz="1800" dirty="0">
                <a:latin typeface="Arial"/>
                <a:ea typeface="Arial"/>
                <a:cs typeface="Arial"/>
                <a:sym typeface="Arial"/>
              </a:rPr>
              <a:t>National drug extension model</a:t>
            </a:r>
          </a:p>
          <a:p>
            <a:pPr marL="342900" lvl="0" indent="-342900" algn="l" rtl="0">
              <a:lnSpc>
                <a:spcPct val="100000"/>
              </a:lnSpc>
              <a:spcBef>
                <a:spcPts val="0"/>
              </a:spcBef>
              <a:spcAft>
                <a:spcPts val="0"/>
              </a:spcAft>
              <a:buSzPts val="1400"/>
              <a:buAutoNum type="arabicPeriod"/>
            </a:pPr>
            <a:r>
              <a:rPr lang="en-AU" sz="1800" dirty="0">
                <a:latin typeface="Arial"/>
                <a:ea typeface="Arial"/>
                <a:cs typeface="Arial"/>
                <a:sym typeface="Arial"/>
              </a:rPr>
              <a:t>International drug model</a:t>
            </a:r>
            <a:endParaRPr sz="1800" dirty="0">
              <a:latin typeface="Arial"/>
              <a:ea typeface="Arial"/>
              <a:cs typeface="Arial"/>
              <a:sym typeface="Arial"/>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32058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6645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49"/>
        <p:cNvGrpSpPr/>
        <p:nvPr/>
      </p:nvGrpSpPr>
      <p:grpSpPr>
        <a:xfrm>
          <a:off x="0" y="0"/>
          <a:ext cx="0" cy="0"/>
          <a:chOff x="0" y="0"/>
          <a:chExt cx="0" cy="0"/>
        </a:xfrm>
      </p:grpSpPr>
      <p:sp>
        <p:nvSpPr>
          <p:cNvPr id="50" name="Google Shape;50;p24"/>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a:p>
        </p:txBody>
      </p:sp>
      <p:sp>
        <p:nvSpPr>
          <p:cNvPr id="51" name="Google Shape;51;p24"/>
          <p:cNvSpPr txBox="1">
            <a:spLocks noGrp="1"/>
          </p:cNvSpPr>
          <p:nvPr>
            <p:ph type="title"/>
          </p:nvPr>
        </p:nvSpPr>
        <p:spPr>
          <a:xfrm>
            <a:off x="3253644" y="1721347"/>
            <a:ext cx="5684712" cy="1995938"/>
          </a:xfrm>
          <a:prstGeom prst="rect">
            <a:avLst/>
          </a:prstGeom>
          <a:noFill/>
          <a:ln>
            <a:noFill/>
          </a:ln>
        </p:spPr>
        <p:txBody>
          <a:bodyPr spcFirstLastPara="1" wrap="square" lIns="91425" tIns="45700" rIns="91425" bIns="45700" anchor="ctr" anchorCtr="0">
            <a:noAutofit/>
          </a:bodyPr>
          <a:lstStyle>
            <a:lvl1pPr marR="0" lvl="0" algn="ctr" rtl="0">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2pPr>
            <a:lvl3pPr marR="0" lvl="2"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3pPr>
            <a:lvl4pPr marR="0" lvl="3"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4pPr>
            <a:lvl5pPr marR="0" lvl="4"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5pPr>
            <a:lvl6pPr marR="0" lvl="5"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6pPr>
            <a:lvl7pPr marR="0" lvl="6"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7pPr>
            <a:lvl8pPr marR="0" lvl="7"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8pPr>
            <a:lvl9pPr marR="0" lvl="8"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9pPr>
          </a:lstStyle>
          <a:p>
            <a:endParaRPr/>
          </a:p>
        </p:txBody>
      </p:sp>
    </p:spTree>
    <p:extLst>
      <p:ext uri="{BB962C8B-B14F-4D97-AF65-F5344CB8AC3E}">
        <p14:creationId xmlns:p14="http://schemas.microsoft.com/office/powerpoint/2010/main" val="113964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reserve="1">
  <p:cSld name="1_Generic Text">
    <p:spTree>
      <p:nvGrpSpPr>
        <p:cNvPr id="1" name="Shape 14"/>
        <p:cNvGrpSpPr/>
        <p:nvPr/>
      </p:nvGrpSpPr>
      <p:grpSpPr>
        <a:xfrm>
          <a:off x="0" y="0"/>
          <a:ext cx="0" cy="0"/>
          <a:chOff x="0" y="0"/>
          <a:chExt cx="0" cy="0"/>
        </a:xfrm>
      </p:grpSpPr>
      <p:sp>
        <p:nvSpPr>
          <p:cNvPr id="15" name="Google Shape;15;p36"/>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6" name="Google Shape;16;p36"/>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
        <p:nvSpPr>
          <p:cNvPr id="2" name="Rectangle 1">
            <a:extLst>
              <a:ext uri="{FF2B5EF4-FFF2-40B4-BE49-F238E27FC236}">
                <a16:creationId xmlns:a16="http://schemas.microsoft.com/office/drawing/2014/main" id="{BFE19C4A-AB77-2B4B-AFC7-4C1657C951C8}"/>
              </a:ext>
            </a:extLst>
          </p:cNvPr>
          <p:cNvSpPr/>
          <p:nvPr userDrawn="1"/>
        </p:nvSpPr>
        <p:spPr>
          <a:xfrm>
            <a:off x="11430000" y="1003300"/>
            <a:ext cx="762000" cy="2628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1371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17"/>
        <p:cNvGrpSpPr/>
        <p:nvPr/>
      </p:nvGrpSpPr>
      <p:grpSpPr>
        <a:xfrm>
          <a:off x="0" y="0"/>
          <a:ext cx="0" cy="0"/>
          <a:chOff x="0" y="0"/>
          <a:chExt cx="0" cy="0"/>
        </a:xfrm>
      </p:grpSpPr>
      <p:sp>
        <p:nvSpPr>
          <p:cNvPr id="18" name="Google Shape;18;g7ecf017965_0_138"/>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9" name="Google Shape;19;g7ecf017965_0_138"/>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sz="1400" b="1" i="1" u="none" strike="noStrike" cap="none">
                <a:solidFill>
                  <a:schemeClr val="dk2"/>
                </a:solidFill>
                <a:latin typeface="Trebuchet MS"/>
                <a:ea typeface="Trebuchet MS"/>
                <a:cs typeface="Trebuchet MS"/>
                <a:sym typeface="Trebuchet MS"/>
              </a:rPr>
              <a:t>‹#›</a:t>
            </a:fld>
            <a:endParaRPr sz="1400" b="1" i="1" u="none" strike="noStrike" cap="none">
              <a:solidFill>
                <a:schemeClr val="dk2"/>
              </a:solidFill>
              <a:latin typeface="Trebuchet MS"/>
              <a:ea typeface="Trebuchet MS"/>
              <a:cs typeface="Trebuchet MS"/>
              <a:sym typeface="Trebuchet MS"/>
            </a:endParaRPr>
          </a:p>
        </p:txBody>
      </p:sp>
      <p:pic>
        <p:nvPicPr>
          <p:cNvPr id="20" name="Google Shape;20;g7ecf017965_0_138"/>
          <p:cNvPicPr preferRelativeResize="0"/>
          <p:nvPr/>
        </p:nvPicPr>
        <p:blipFill rotWithShape="1">
          <a:blip r:embed="rId2">
            <a:alphaModFix amt="5000"/>
          </a:blip>
          <a:srcRect/>
          <a:stretch/>
        </p:blipFill>
        <p:spPr>
          <a:xfrm>
            <a:off x="104350" y="3558340"/>
            <a:ext cx="11257477" cy="3124085"/>
          </a:xfrm>
          <a:prstGeom prst="rect">
            <a:avLst/>
          </a:prstGeom>
          <a:noFill/>
          <a:ln>
            <a:noFill/>
          </a:ln>
        </p:spPr>
      </p:pic>
      <p:sp>
        <p:nvSpPr>
          <p:cNvPr id="21" name="Google Shape;21;g7ecf017965_0_138"/>
          <p:cNvSpPr>
            <a:spLocks noGrp="1"/>
          </p:cNvSpPr>
          <p:nvPr>
            <p:ph type="pic" idx="2"/>
          </p:nvPr>
        </p:nvSpPr>
        <p:spPr>
          <a:xfrm>
            <a:off x="0" y="0"/>
            <a:ext cx="11080750" cy="6858000"/>
          </a:xfrm>
          <a:prstGeom prst="rect">
            <a:avLst/>
          </a:prstGeom>
          <a:solidFill>
            <a:schemeClr val="lt2"/>
          </a:solid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1pPr>
            <a:lvl2pPr marR="0" lvl="1"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2pPr>
            <a:lvl3pPr marR="0" lvl="2"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3pPr>
            <a:lvl4pPr marR="0" lvl="3"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4pPr>
            <a:lvl5pPr marR="0" lvl="4"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5pPr>
            <a:lvl6pPr marR="0" lvl="5"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6pPr>
            <a:lvl7pPr marR="0" lvl="6"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7pPr>
            <a:lvl8pPr marR="0" lvl="7"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8pPr>
            <a:lvl9pPr marR="0" lvl="8" algn="l" rtl="0">
              <a:lnSpc>
                <a:spcPct val="115000"/>
              </a:lnSpc>
              <a:spcBef>
                <a:spcPts val="1000"/>
              </a:spcBef>
              <a:spcAft>
                <a:spcPts val="100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9pPr>
          </a:lstStyle>
          <a:p>
            <a:endParaRPr/>
          </a:p>
        </p:txBody>
      </p:sp>
    </p:spTree>
    <p:extLst>
      <p:ext uri="{BB962C8B-B14F-4D97-AF65-F5344CB8AC3E}">
        <p14:creationId xmlns:p14="http://schemas.microsoft.com/office/powerpoint/2010/main" val="4101509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22"/>
        <p:cNvGrpSpPr/>
        <p:nvPr/>
      </p:nvGrpSpPr>
      <p:grpSpPr>
        <a:xfrm>
          <a:off x="0" y="0"/>
          <a:ext cx="0" cy="0"/>
          <a:chOff x="0" y="0"/>
          <a:chExt cx="0" cy="0"/>
        </a:xfrm>
      </p:grpSpPr>
      <p:sp>
        <p:nvSpPr>
          <p:cNvPr id="23" name="Google Shape;23;p37"/>
          <p:cNvSpPr>
            <a:spLocks noGrp="1"/>
          </p:cNvSpPr>
          <p:nvPr>
            <p:ph type="pic" idx="2"/>
          </p:nvPr>
        </p:nvSpPr>
        <p:spPr>
          <a:xfrm>
            <a:off x="7652508" y="0"/>
            <a:ext cx="4072508" cy="6858000"/>
          </a:xfrm>
          <a:prstGeom prst="rect">
            <a:avLst/>
          </a:prstGeom>
          <a:noFill/>
          <a:ln>
            <a:noFill/>
          </a:ln>
        </p:spPr>
        <p:txBody>
          <a:bodyPr spcFirstLastPara="1" wrap="square" lIns="91425" tIns="91425" rIns="91425" bIns="91425" anchor="t" anchorCtr="0">
            <a:noAutofit/>
          </a:bodyPr>
          <a:lstStyle>
            <a:lvl1pPr marR="0" lvl="0" algn="l" rtl="0">
              <a:lnSpc>
                <a:spcPct val="90000"/>
              </a:lnSpc>
              <a:spcBef>
                <a:spcPts val="998"/>
              </a:spcBef>
              <a:spcAft>
                <a:spcPts val="0"/>
              </a:spcAft>
              <a:buClr>
                <a:schemeClr val="dk1"/>
              </a:buClr>
              <a:buSzPts val="1400"/>
              <a:buFont typeface="Arial"/>
              <a:buChar char="•"/>
              <a:defRPr sz="12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499"/>
              </a:spcBef>
              <a:spcAft>
                <a:spcPts val="0"/>
              </a:spcAft>
              <a:buClr>
                <a:schemeClr val="dk1"/>
              </a:buClr>
              <a:buSzPts val="2400"/>
              <a:buFont typeface="Arial"/>
              <a:buChar char="•"/>
              <a:defRPr sz="2396" b="0" i="0" u="none" strike="noStrike" cap="none">
                <a:solidFill>
                  <a:schemeClr val="dk1"/>
                </a:solidFill>
                <a:latin typeface="Calibri"/>
                <a:ea typeface="Calibri"/>
                <a:cs typeface="Calibri"/>
                <a:sym typeface="Calibri"/>
              </a:defRPr>
            </a:lvl2pPr>
            <a:lvl3pPr marR="0" lvl="2" algn="l" rtl="0">
              <a:lnSpc>
                <a:spcPct val="90000"/>
              </a:lnSpc>
              <a:spcBef>
                <a:spcPts val="499"/>
              </a:spcBef>
              <a:spcAft>
                <a:spcPts val="0"/>
              </a:spcAft>
              <a:buClr>
                <a:schemeClr val="dk1"/>
              </a:buClr>
              <a:buSzPts val="2000"/>
              <a:buFont typeface="Arial"/>
              <a:buChar char="•"/>
              <a:defRPr sz="1995" b="0" i="0" u="none" strike="noStrike" cap="none">
                <a:solidFill>
                  <a:schemeClr val="dk1"/>
                </a:solidFill>
                <a:latin typeface="Calibri"/>
                <a:ea typeface="Calibri"/>
                <a:cs typeface="Calibri"/>
                <a:sym typeface="Calibri"/>
              </a:defRPr>
            </a:lvl3pPr>
            <a:lvl4pPr marR="0" lvl="3"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4pPr>
            <a:lvl5pPr marR="0" lvl="4"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5pPr>
            <a:lvl6pPr marR="0" lvl="5"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6pPr>
            <a:lvl7pPr marR="0" lvl="6"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7pPr>
            <a:lvl8pPr marR="0" lvl="7"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8pPr>
            <a:lvl9pPr marR="0" lvl="8"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9pPr>
          </a:lstStyle>
          <a:p>
            <a:endParaRPr/>
          </a:p>
        </p:txBody>
      </p:sp>
      <p:sp>
        <p:nvSpPr>
          <p:cNvPr id="24" name="Google Shape;24;p37"/>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25" name="Google Shape;25;p37"/>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Tree>
    <p:extLst>
      <p:ext uri="{BB962C8B-B14F-4D97-AF65-F5344CB8AC3E}">
        <p14:creationId xmlns:p14="http://schemas.microsoft.com/office/powerpoint/2010/main" val="2710977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46"/>
        <p:cNvGrpSpPr/>
        <p:nvPr/>
      </p:nvGrpSpPr>
      <p:grpSpPr>
        <a:xfrm>
          <a:off x="0" y="0"/>
          <a:ext cx="0" cy="0"/>
          <a:chOff x="0" y="0"/>
          <a:chExt cx="0" cy="0"/>
        </a:xfrm>
      </p:grpSpPr>
      <p:sp>
        <p:nvSpPr>
          <p:cNvPr id="47" name="Google Shape;47;p41"/>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48" name="Google Shape;48;p41"/>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Tree>
    <p:extLst>
      <p:ext uri="{BB962C8B-B14F-4D97-AF65-F5344CB8AC3E}">
        <p14:creationId xmlns:p14="http://schemas.microsoft.com/office/powerpoint/2010/main" val="1968615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56"/>
        <p:cNvGrpSpPr/>
        <p:nvPr/>
      </p:nvGrpSpPr>
      <p:grpSpPr>
        <a:xfrm>
          <a:off x="0" y="0"/>
          <a:ext cx="0" cy="0"/>
          <a:chOff x="0" y="0"/>
          <a:chExt cx="0" cy="0"/>
        </a:xfrm>
      </p:grpSpPr>
      <p:sp>
        <p:nvSpPr>
          <p:cNvPr id="57" name="Google Shape;57;p43"/>
          <p:cNvSpPr>
            <a:spLocks noGrp="1"/>
          </p:cNvSpPr>
          <p:nvPr>
            <p:ph type="pic" idx="2"/>
          </p:nvPr>
        </p:nvSpPr>
        <p:spPr>
          <a:xfrm>
            <a:off x="0" y="0"/>
            <a:ext cx="6096000" cy="6858000"/>
          </a:xfrm>
          <a:prstGeom prst="rect">
            <a:avLst/>
          </a:prstGeom>
          <a:solidFill>
            <a:schemeClr val="lt2"/>
          </a:solid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1pPr>
            <a:lvl2pPr marR="0" lvl="1"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2pPr>
            <a:lvl3pPr marR="0" lvl="2"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3pPr>
            <a:lvl4pPr marR="0" lvl="3"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4pPr>
            <a:lvl5pPr marR="0" lvl="4"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5pPr>
            <a:lvl6pPr marR="0" lvl="5"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6pPr>
            <a:lvl7pPr marR="0" lvl="6"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7pPr>
            <a:lvl8pPr marR="0" lvl="7"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8pPr>
            <a:lvl9pPr marR="0" lvl="8" algn="l" rtl="0">
              <a:lnSpc>
                <a:spcPct val="115000"/>
              </a:lnSpc>
              <a:spcBef>
                <a:spcPts val="1000"/>
              </a:spcBef>
              <a:spcAft>
                <a:spcPts val="100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9pPr>
          </a:lstStyle>
          <a:p>
            <a:endParaRPr/>
          </a:p>
        </p:txBody>
      </p:sp>
      <p:pic>
        <p:nvPicPr>
          <p:cNvPr id="58" name="Google Shape;58;p43"/>
          <p:cNvPicPr preferRelativeResize="0"/>
          <p:nvPr/>
        </p:nvPicPr>
        <p:blipFill rotWithShape="1">
          <a:blip r:embed="rId2">
            <a:alphaModFix amt="10000"/>
          </a:blip>
          <a:srcRect/>
          <a:stretch/>
        </p:blipFill>
        <p:spPr>
          <a:xfrm>
            <a:off x="0" y="0"/>
            <a:ext cx="814624" cy="6858000"/>
          </a:xfrm>
          <a:prstGeom prst="rect">
            <a:avLst/>
          </a:prstGeom>
          <a:noFill/>
          <a:ln>
            <a:noFill/>
          </a:ln>
        </p:spPr>
      </p:pic>
      <p:sp>
        <p:nvSpPr>
          <p:cNvPr id="59" name="Google Shape;59;p43"/>
          <p:cNvSpPr txBox="1"/>
          <p:nvPr/>
        </p:nvSpPr>
        <p:spPr>
          <a:xfrm>
            <a:off x="26612" y="6436200"/>
            <a:ext cx="416448"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Tree>
    <p:extLst>
      <p:ext uri="{BB962C8B-B14F-4D97-AF65-F5344CB8AC3E}">
        <p14:creationId xmlns:p14="http://schemas.microsoft.com/office/powerpoint/2010/main" val="252279509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0FF902-DDB7-9D45-99EB-619F5C22CB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B681A58-5441-2B47-9786-835DDE2951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Google Shape;11;p23">
            <a:extLst>
              <a:ext uri="{FF2B5EF4-FFF2-40B4-BE49-F238E27FC236}">
                <a16:creationId xmlns:a16="http://schemas.microsoft.com/office/drawing/2014/main" id="{D189BA68-A33F-5549-A41B-6B8C287667E6}"/>
              </a:ext>
            </a:extLst>
          </p:cNvPr>
          <p:cNvSpPr txBox="1"/>
          <p:nvPr userDrawn="1"/>
        </p:nvSpPr>
        <p:spPr>
          <a:xfrm rot="-5400000">
            <a:off x="10052818" y="4902501"/>
            <a:ext cx="31347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rgbClr val="434A55"/>
                </a:solidFill>
                <a:latin typeface="Trebuchet MS"/>
                <a:ea typeface="Trebuchet MS"/>
                <a:cs typeface="Trebuchet MS"/>
                <a:sym typeface="Trebuchet MS"/>
              </a:rPr>
              <a:t>SNOMED International: Delivering SNOMED CT</a:t>
            </a:r>
            <a:endParaRPr sz="1100" b="0" i="0" u="none" strike="noStrike" cap="none">
              <a:solidFill>
                <a:srgbClr val="434A55"/>
              </a:solidFill>
              <a:latin typeface="Trebuchet MS"/>
              <a:ea typeface="Trebuchet MS"/>
              <a:cs typeface="Trebuchet MS"/>
              <a:sym typeface="Trebuchet MS"/>
            </a:endParaRPr>
          </a:p>
        </p:txBody>
      </p:sp>
      <p:sp>
        <p:nvSpPr>
          <p:cNvPr id="8" name="Google Shape;12;p23">
            <a:extLst>
              <a:ext uri="{FF2B5EF4-FFF2-40B4-BE49-F238E27FC236}">
                <a16:creationId xmlns:a16="http://schemas.microsoft.com/office/drawing/2014/main" id="{9DE9F72E-A675-1945-910D-B3D5BB1CC3FD}"/>
              </a:ext>
            </a:extLst>
          </p:cNvPr>
          <p:cNvSpPr/>
          <p:nvPr userDrawn="1"/>
        </p:nvSpPr>
        <p:spPr>
          <a:xfrm>
            <a:off x="11609968" y="1140325"/>
            <a:ext cx="20400" cy="2455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pic>
        <p:nvPicPr>
          <p:cNvPr id="9" name="Google Shape;13;p23">
            <a:extLst>
              <a:ext uri="{FF2B5EF4-FFF2-40B4-BE49-F238E27FC236}">
                <a16:creationId xmlns:a16="http://schemas.microsoft.com/office/drawing/2014/main" id="{201A53F2-7F1C-F94C-A7C4-9FDF9C3A470C}"/>
              </a:ext>
            </a:extLst>
          </p:cNvPr>
          <p:cNvPicPr preferRelativeResize="0"/>
          <p:nvPr userDrawn="1"/>
        </p:nvPicPr>
        <p:blipFill rotWithShape="1">
          <a:blip r:embed="rId9">
            <a:alphaModFix/>
          </a:blip>
          <a:srcRect/>
          <a:stretch/>
        </p:blipFill>
        <p:spPr>
          <a:xfrm>
            <a:off x="11251374" y="193798"/>
            <a:ext cx="737589" cy="747834"/>
          </a:xfrm>
          <a:prstGeom prst="rect">
            <a:avLst/>
          </a:prstGeom>
          <a:noFill/>
          <a:ln>
            <a:noFill/>
          </a:ln>
        </p:spPr>
      </p:pic>
    </p:spTree>
    <p:extLst>
      <p:ext uri="{BB962C8B-B14F-4D97-AF65-F5344CB8AC3E}">
        <p14:creationId xmlns:p14="http://schemas.microsoft.com/office/powerpoint/2010/main" val="4289746416"/>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79" r:id="rId3"/>
    <p:sldLayoutId id="2147483662" r:id="rId4"/>
    <p:sldLayoutId id="2147483663" r:id="rId5"/>
    <p:sldLayoutId id="2147483667" r:id="rId6"/>
    <p:sldLayoutId id="2147483668"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6.emf"/><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www.nhpc.ie/"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3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jpg"/></Relationships>
</file>

<file path=ppt/slides/_rels/slide3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3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3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24.jpg"/></Relationships>
</file>

<file path=ppt/slides/_rels/slide3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3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4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image" Target="../media/image28.jpg"/><Relationship Id="rId4" Type="http://schemas.openxmlformats.org/officeDocument/2006/relationships/image" Target="../media/image27.jpg"/></Relationships>
</file>

<file path=ppt/slides/_rels/slide4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6.xml"/><Relationship Id="rId1" Type="http://schemas.openxmlformats.org/officeDocument/2006/relationships/slideLayout" Target="../slideLayouts/slideLayout1.xml"/><Relationship Id="rId5" Type="http://schemas.openxmlformats.org/officeDocument/2006/relationships/image" Target="../media/image30.jpg"/><Relationship Id="rId4" Type="http://schemas.openxmlformats.org/officeDocument/2006/relationships/image" Target="../media/image29.jpg"/></Relationships>
</file>

<file path=ppt/slides/_rels/slide4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7.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8.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4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2.xml"/><Relationship Id="rId1" Type="http://schemas.openxmlformats.org/officeDocument/2006/relationships/slideLayout" Target="../slideLayouts/slideLayout1.xml"/><Relationship Id="rId4" Type="http://schemas.openxmlformats.org/officeDocument/2006/relationships/image" Target="../media/image16.emf"/></Relationships>
</file>

<file path=ppt/slides/_rels/slide5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3.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54.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5.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35.pn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pic>
        <p:nvPicPr>
          <p:cNvPr id="138" name="Google Shape;138;p27"/>
          <p:cNvPicPr preferRelativeResize="0"/>
          <p:nvPr/>
        </p:nvPicPr>
        <p:blipFill rotWithShape="1">
          <a:blip r:embed="rId3">
            <a:alphaModFix/>
          </a:blip>
          <a:srcRect/>
          <a:stretch/>
        </p:blipFill>
        <p:spPr>
          <a:xfrm>
            <a:off x="4950" y="0"/>
            <a:ext cx="12192001" cy="6858000"/>
          </a:xfrm>
          <a:prstGeom prst="rect">
            <a:avLst/>
          </a:prstGeom>
          <a:noFill/>
          <a:ln>
            <a:noFill/>
          </a:ln>
        </p:spPr>
      </p:pic>
      <p:sp>
        <p:nvSpPr>
          <p:cNvPr id="139" name="Google Shape;139;p27"/>
          <p:cNvSpPr/>
          <p:nvPr/>
        </p:nvSpPr>
        <p:spPr>
          <a:xfrm>
            <a:off x="0" y="0"/>
            <a:ext cx="12201900" cy="6858000"/>
          </a:xfrm>
          <a:prstGeom prst="rect">
            <a:avLst/>
          </a:prstGeom>
          <a:solidFill>
            <a:srgbClr val="1DA8DE">
              <a:alpha val="7692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Trebuchet MS"/>
              <a:ea typeface="Trebuchet MS"/>
              <a:cs typeface="Trebuchet MS"/>
              <a:sym typeface="Trebuchet MS"/>
            </a:endParaRPr>
          </a:p>
        </p:txBody>
      </p:sp>
      <p:sp>
        <p:nvSpPr>
          <p:cNvPr id="140" name="Google Shape;140;p27"/>
          <p:cNvSpPr txBox="1">
            <a:spLocks noGrp="1"/>
          </p:cNvSpPr>
          <p:nvPr>
            <p:ph type="title"/>
          </p:nvPr>
        </p:nvSpPr>
        <p:spPr>
          <a:xfrm>
            <a:off x="574800" y="1910150"/>
            <a:ext cx="11052300" cy="2095500"/>
          </a:xfrm>
          <a:prstGeom prst="rect">
            <a:avLst/>
          </a:prstGeom>
          <a:noFill/>
          <a:ln w="9525" cap="flat" cmpd="sng">
            <a:solidFill>
              <a:schemeClr val="lt1"/>
            </a:solidFill>
            <a:prstDash val="solid"/>
            <a:round/>
            <a:headEnd type="none" w="sm" len="sm"/>
            <a:tailEnd type="none" w="sm" len="sm"/>
          </a:ln>
        </p:spPr>
        <p:txBody>
          <a:bodyPr spcFirstLastPara="1" wrap="square" lIns="216000" tIns="216000" rIns="216000" bIns="45700" anchor="ctr" anchorCtr="0">
            <a:noAutofit/>
          </a:bodyPr>
          <a:lstStyle/>
          <a:p>
            <a:pPr marL="0" lvl="0" indent="0" algn="ctr" rtl="0">
              <a:lnSpc>
                <a:spcPct val="100000"/>
              </a:lnSpc>
              <a:spcBef>
                <a:spcPts val="0"/>
              </a:spcBef>
              <a:spcAft>
                <a:spcPts val="0"/>
              </a:spcAft>
              <a:buClr>
                <a:schemeClr val="lt1"/>
              </a:buClr>
              <a:buSzPts val="6000"/>
              <a:buFont typeface="Helvetica Neue"/>
              <a:buNone/>
            </a:pPr>
            <a:r>
              <a:rPr lang="en-US" sz="5400" b="0" i="0" dirty="0">
                <a:solidFill>
                  <a:schemeClr val="lt1"/>
                </a:solidFill>
              </a:rPr>
              <a:t>SNOMED CT Drug Extension</a:t>
            </a:r>
            <a:br>
              <a:rPr lang="en-US" sz="5400" b="0" i="0" dirty="0">
                <a:solidFill>
                  <a:schemeClr val="lt1"/>
                </a:solidFill>
              </a:rPr>
            </a:br>
            <a:r>
              <a:rPr lang="en-US" sz="5400" b="0" i="0" dirty="0">
                <a:solidFill>
                  <a:schemeClr val="lt1"/>
                </a:solidFill>
              </a:rPr>
              <a:t>User Support Group</a:t>
            </a:r>
            <a:endParaRPr sz="5400" b="0" i="0" dirty="0">
              <a:solidFill>
                <a:schemeClr val="lt1"/>
              </a:solidFill>
            </a:endParaRPr>
          </a:p>
        </p:txBody>
      </p:sp>
      <p:sp>
        <p:nvSpPr>
          <p:cNvPr id="141" name="Google Shape;141;p27"/>
          <p:cNvSpPr txBox="1"/>
          <p:nvPr/>
        </p:nvSpPr>
        <p:spPr>
          <a:xfrm>
            <a:off x="3005700" y="5277436"/>
            <a:ext cx="6190500" cy="415500"/>
          </a:xfrm>
          <a:prstGeom prst="rect">
            <a:avLst/>
          </a:prstGeom>
          <a:noFill/>
          <a:ln>
            <a:noFill/>
          </a:ln>
        </p:spPr>
        <p:txBody>
          <a:bodyPr spcFirstLastPara="1" wrap="square" lIns="91425" tIns="45700" rIns="91425" bIns="45700" anchor="t" anchorCtr="0">
            <a:noAutofit/>
          </a:bodyPr>
          <a:lstStyle/>
          <a:p>
            <a:pPr marL="0" marR="0" lvl="0" indent="0" algn="ctr" rtl="0">
              <a:lnSpc>
                <a:spcPct val="150000"/>
              </a:lnSpc>
              <a:spcBef>
                <a:spcPts val="0"/>
              </a:spcBef>
              <a:spcAft>
                <a:spcPts val="0"/>
              </a:spcAft>
              <a:buClr>
                <a:srgbClr val="000000"/>
              </a:buClr>
              <a:buSzPts val="1400"/>
              <a:buFont typeface="Arial"/>
              <a:buNone/>
            </a:pPr>
            <a:r>
              <a:rPr lang="en-US" sz="2000" dirty="0">
                <a:solidFill>
                  <a:schemeClr val="lt2"/>
                </a:solidFill>
                <a:latin typeface="Trebuchet MS"/>
                <a:ea typeface="Trebuchet MS"/>
                <a:cs typeface="Trebuchet MS"/>
                <a:sym typeface="Trebuchet MS"/>
              </a:rPr>
              <a:t>Thursday 29</a:t>
            </a:r>
            <a:r>
              <a:rPr lang="en-US" sz="2000" baseline="30000" dirty="0">
                <a:solidFill>
                  <a:schemeClr val="lt2"/>
                </a:solidFill>
                <a:latin typeface="Trebuchet MS"/>
                <a:ea typeface="Trebuchet MS"/>
                <a:cs typeface="Trebuchet MS"/>
                <a:sym typeface="Trebuchet MS"/>
              </a:rPr>
              <a:t>th</a:t>
            </a:r>
            <a:r>
              <a:rPr lang="en-US" sz="2000" dirty="0">
                <a:solidFill>
                  <a:schemeClr val="lt2"/>
                </a:solidFill>
                <a:latin typeface="Trebuchet MS"/>
                <a:ea typeface="Trebuchet MS"/>
                <a:cs typeface="Trebuchet MS"/>
                <a:sym typeface="Trebuchet MS"/>
              </a:rPr>
              <a:t> October 2020</a:t>
            </a:r>
            <a:endParaRPr sz="2000" b="0" i="0" u="none" strike="noStrike" cap="none" dirty="0">
              <a:solidFill>
                <a:srgbClr val="000000"/>
              </a:solidFill>
              <a:latin typeface="Trebuchet MS"/>
              <a:ea typeface="Trebuchet MS"/>
              <a:cs typeface="Trebuchet MS"/>
              <a:sym typeface="Trebuchet MS"/>
            </a:endParaRPr>
          </a:p>
        </p:txBody>
      </p:sp>
      <p:sp>
        <p:nvSpPr>
          <p:cNvPr id="142" name="Google Shape;142;p27"/>
          <p:cNvSpPr txBox="1"/>
          <p:nvPr/>
        </p:nvSpPr>
        <p:spPr>
          <a:xfrm>
            <a:off x="1808850" y="4275371"/>
            <a:ext cx="8584200" cy="887761"/>
          </a:xfrm>
          <a:prstGeom prst="rect">
            <a:avLst/>
          </a:prstGeom>
          <a:solidFill>
            <a:schemeClr val="lt1"/>
          </a:solidFill>
          <a:ln>
            <a:noFill/>
          </a:ln>
        </p:spPr>
        <p:txBody>
          <a:bodyPr spcFirstLastPara="1" wrap="square" lIns="91425" tIns="108000" rIns="91425" bIns="108000" anchor="ctr" anchorCtr="0">
            <a:noAutofit/>
          </a:bodyPr>
          <a:lstStyle/>
          <a:p>
            <a:pPr marL="101600" lvl="0" indent="0" algn="ctr" rtl="0">
              <a:spcAft>
                <a:spcPts val="0"/>
              </a:spcAft>
              <a:buClr>
                <a:srgbClr val="000000"/>
              </a:buClr>
              <a:buSzPts val="2000"/>
              <a:buFont typeface="Arial"/>
              <a:buNone/>
            </a:pPr>
            <a:r>
              <a:rPr lang="en-US" sz="2000" i="1" dirty="0">
                <a:solidFill>
                  <a:schemeClr val="dk1"/>
                </a:solidFill>
                <a:latin typeface="Trebuchet MS"/>
                <a:ea typeface="Trebuchet MS"/>
                <a:cs typeface="Trebuchet MS"/>
                <a:sym typeface="Trebuchet MS"/>
              </a:rPr>
              <a:t>Linda Bird, SNOMED International</a:t>
            </a:r>
          </a:p>
          <a:p>
            <a:pPr marL="101600" lvl="0" indent="0" algn="ctr" rtl="0">
              <a:spcAft>
                <a:spcPts val="0"/>
              </a:spcAft>
              <a:buClr>
                <a:srgbClr val="000000"/>
              </a:buClr>
              <a:buSzPts val="2000"/>
              <a:buFont typeface="Arial"/>
              <a:buNone/>
            </a:pPr>
            <a:r>
              <a:rPr lang="en-US" sz="2000" b="0" i="1" u="none" strike="noStrike" cap="none" dirty="0">
                <a:solidFill>
                  <a:schemeClr val="dk1"/>
                </a:solidFill>
                <a:latin typeface="Trebuchet MS"/>
                <a:ea typeface="Trebuchet MS"/>
                <a:cs typeface="Trebuchet MS"/>
                <a:sym typeface="Trebuchet MS"/>
              </a:rPr>
              <a:t>Julie James, Blue Wave Informatics</a:t>
            </a:r>
            <a:endParaRPr sz="1400" b="0" i="0" u="none" strike="noStrike" cap="none" dirty="0">
              <a:solidFill>
                <a:schemeClr val="accent1"/>
              </a:solidFill>
              <a:latin typeface="Trebuchet MS"/>
              <a:ea typeface="Trebuchet MS"/>
              <a:cs typeface="Trebuchet MS"/>
              <a:sym typeface="Trebuchet MS"/>
            </a:endParaRPr>
          </a:p>
        </p:txBody>
      </p:sp>
      <p:pic>
        <p:nvPicPr>
          <p:cNvPr id="144" name="Google Shape;144;p27"/>
          <p:cNvPicPr preferRelativeResize="0"/>
          <p:nvPr/>
        </p:nvPicPr>
        <p:blipFill rotWithShape="1">
          <a:blip r:embed="rId4">
            <a:alphaModFix/>
          </a:blip>
          <a:srcRect/>
          <a:stretch/>
        </p:blipFill>
        <p:spPr>
          <a:xfrm>
            <a:off x="4817449" y="347351"/>
            <a:ext cx="2567001" cy="1140889"/>
          </a:xfrm>
          <a:prstGeom prst="rect">
            <a:avLst/>
          </a:prstGeom>
          <a:noFill/>
          <a:ln>
            <a:noFill/>
          </a:ln>
        </p:spPr>
      </p:pic>
      <p:pic>
        <p:nvPicPr>
          <p:cNvPr id="9" name="Google Shape;259;p1">
            <a:extLst>
              <a:ext uri="{FF2B5EF4-FFF2-40B4-BE49-F238E27FC236}">
                <a16:creationId xmlns:a16="http://schemas.microsoft.com/office/drawing/2014/main" id="{FFD5C2C8-68E0-4E47-8909-150690CA1B4D}"/>
              </a:ext>
            </a:extLst>
          </p:cNvPr>
          <p:cNvPicPr preferRelativeResize="0"/>
          <p:nvPr/>
        </p:nvPicPr>
        <p:blipFill>
          <a:blip r:embed="rId5"/>
          <a:srcRect/>
          <a:stretch/>
        </p:blipFill>
        <p:spPr>
          <a:xfrm>
            <a:off x="2659337" y="5957226"/>
            <a:ext cx="7387350" cy="556139"/>
          </a:xfrm>
          <a:prstGeom prst="rect">
            <a:avLst/>
          </a:prstGeom>
          <a:noFill/>
          <a:ln>
            <a:noFill/>
          </a:ln>
        </p:spPr>
      </p:pic>
    </p:spTree>
    <p:extLst>
      <p:ext uri="{BB962C8B-B14F-4D97-AF65-F5344CB8AC3E}">
        <p14:creationId xmlns:p14="http://schemas.microsoft.com/office/powerpoint/2010/main" val="26201614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2" name="Rectangle 1">
            <a:extLst>
              <a:ext uri="{FF2B5EF4-FFF2-40B4-BE49-F238E27FC236}">
                <a16:creationId xmlns:a16="http://schemas.microsoft.com/office/drawing/2014/main" id="{ED26A927-07FA-6244-ACE7-BEFAADD97334}"/>
              </a:ext>
            </a:extLst>
          </p:cNvPr>
          <p:cNvSpPr/>
          <p:nvPr/>
        </p:nvSpPr>
        <p:spPr>
          <a:xfrm>
            <a:off x="2195951" y="2729955"/>
            <a:ext cx="2285999" cy="1219200"/>
          </a:xfrm>
          <a:prstGeom prst="rect">
            <a:avLst/>
          </a:prstGeom>
          <a:solidFill>
            <a:schemeClr val="tx2">
              <a:lumMod val="60000"/>
              <a:lumOff val="40000"/>
            </a:schemeClr>
          </a:solidFill>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2">
                    <a:lumMod val="50000"/>
                  </a:schemeClr>
                </a:solidFill>
              </a:rPr>
              <a:t>Medicinal Product</a:t>
            </a:r>
          </a:p>
          <a:p>
            <a:pPr algn="ctr"/>
            <a:r>
              <a:rPr lang="en-US" sz="2400" b="1" dirty="0">
                <a:solidFill>
                  <a:schemeClr val="tx2">
                    <a:lumMod val="50000"/>
                  </a:schemeClr>
                </a:solidFill>
              </a:rPr>
              <a:t>(MP)</a:t>
            </a:r>
          </a:p>
        </p:txBody>
      </p:sp>
      <p:sp>
        <p:nvSpPr>
          <p:cNvPr id="8" name="Rectangle 7">
            <a:extLst>
              <a:ext uri="{FF2B5EF4-FFF2-40B4-BE49-F238E27FC236}">
                <a16:creationId xmlns:a16="http://schemas.microsoft.com/office/drawing/2014/main" id="{846B84A0-0CCF-334D-8932-CEF55300A5E4}"/>
              </a:ext>
            </a:extLst>
          </p:cNvPr>
          <p:cNvSpPr/>
          <p:nvPr/>
        </p:nvSpPr>
        <p:spPr>
          <a:xfrm>
            <a:off x="2195951" y="4669596"/>
            <a:ext cx="2286000" cy="1219200"/>
          </a:xfrm>
          <a:prstGeom prst="rect">
            <a:avLst/>
          </a:prstGeom>
          <a:solidFill>
            <a:srgbClr val="FFFEB7"/>
          </a:solidFill>
          <a:ln w="38100">
            <a:solidFill>
              <a:srgbClr val="EDE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Medicinal Product Form</a:t>
            </a:r>
          </a:p>
          <a:p>
            <a:pPr algn="ctr"/>
            <a:r>
              <a:rPr lang="en-US" sz="2400" b="1" dirty="0">
                <a:solidFill>
                  <a:schemeClr val="tx1"/>
                </a:solidFill>
              </a:rPr>
              <a:t>(MPF)</a:t>
            </a:r>
          </a:p>
        </p:txBody>
      </p:sp>
      <p:sp>
        <p:nvSpPr>
          <p:cNvPr id="9" name="Rectangle 8">
            <a:extLst>
              <a:ext uri="{FF2B5EF4-FFF2-40B4-BE49-F238E27FC236}">
                <a16:creationId xmlns:a16="http://schemas.microsoft.com/office/drawing/2014/main" id="{98A60C5D-06FE-664B-8183-0AE6D3BD8599}"/>
              </a:ext>
            </a:extLst>
          </p:cNvPr>
          <p:cNvSpPr/>
          <p:nvPr/>
        </p:nvSpPr>
        <p:spPr>
          <a:xfrm>
            <a:off x="5451766" y="4665114"/>
            <a:ext cx="2286000" cy="1219200"/>
          </a:xfrm>
          <a:prstGeom prst="rect">
            <a:avLst/>
          </a:prstGeom>
          <a:solidFill>
            <a:srgbClr val="FFF9CF"/>
          </a:solidFill>
          <a:ln w="38100">
            <a:solidFill>
              <a:srgbClr val="EDE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Medicinal Product Form Only (MPF-O)</a:t>
            </a:r>
          </a:p>
        </p:txBody>
      </p:sp>
      <p:sp>
        <p:nvSpPr>
          <p:cNvPr id="10" name="Rectangle 9">
            <a:extLst>
              <a:ext uri="{FF2B5EF4-FFF2-40B4-BE49-F238E27FC236}">
                <a16:creationId xmlns:a16="http://schemas.microsoft.com/office/drawing/2014/main" id="{D318EFE1-3F10-6245-9858-B1DE1B6FF842}"/>
              </a:ext>
            </a:extLst>
          </p:cNvPr>
          <p:cNvSpPr/>
          <p:nvPr/>
        </p:nvSpPr>
        <p:spPr>
          <a:xfrm>
            <a:off x="8707580" y="4665114"/>
            <a:ext cx="2286000" cy="1219200"/>
          </a:xfrm>
          <a:prstGeom prst="rect">
            <a:avLst/>
          </a:prstGeom>
          <a:solidFill>
            <a:srgbClr val="D1F2C4"/>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5">
                    <a:lumMod val="50000"/>
                  </a:schemeClr>
                </a:solidFill>
              </a:rPr>
              <a:t>Clinical Drug</a:t>
            </a:r>
          </a:p>
          <a:p>
            <a:pPr algn="ctr"/>
            <a:r>
              <a:rPr lang="en-US" sz="2400" b="1" dirty="0">
                <a:solidFill>
                  <a:schemeClr val="accent5">
                    <a:lumMod val="50000"/>
                  </a:schemeClr>
                </a:solidFill>
              </a:rPr>
              <a:t>(CD-OP)</a:t>
            </a:r>
          </a:p>
        </p:txBody>
      </p:sp>
      <p:sp>
        <p:nvSpPr>
          <p:cNvPr id="11" name="Rectangle 10">
            <a:extLst>
              <a:ext uri="{FF2B5EF4-FFF2-40B4-BE49-F238E27FC236}">
                <a16:creationId xmlns:a16="http://schemas.microsoft.com/office/drawing/2014/main" id="{AC266FF4-BD18-7445-8A5F-77212B838ACC}"/>
              </a:ext>
            </a:extLst>
          </p:cNvPr>
          <p:cNvSpPr/>
          <p:nvPr/>
        </p:nvSpPr>
        <p:spPr>
          <a:xfrm>
            <a:off x="5451766" y="2725473"/>
            <a:ext cx="2286000" cy="1219200"/>
          </a:xfrm>
          <a:prstGeom prst="rect">
            <a:avLst/>
          </a:prstGeom>
          <a:solidFill>
            <a:schemeClr val="tx2">
              <a:lumMod val="40000"/>
              <a:lumOff val="60000"/>
            </a:schemeClr>
          </a:solidFill>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2">
                    <a:lumMod val="50000"/>
                  </a:schemeClr>
                </a:solidFill>
              </a:rPr>
              <a:t>Medicinal Product Only (MP-O)</a:t>
            </a:r>
          </a:p>
        </p:txBody>
      </p:sp>
      <p:sp>
        <p:nvSpPr>
          <p:cNvPr id="12" name="Rectangle 11">
            <a:extLst>
              <a:ext uri="{FF2B5EF4-FFF2-40B4-BE49-F238E27FC236}">
                <a16:creationId xmlns:a16="http://schemas.microsoft.com/office/drawing/2014/main" id="{C689A64F-F941-7847-8850-30DA1F8419D6}"/>
              </a:ext>
            </a:extLst>
          </p:cNvPr>
          <p:cNvSpPr/>
          <p:nvPr/>
        </p:nvSpPr>
        <p:spPr>
          <a:xfrm>
            <a:off x="8707581" y="2729944"/>
            <a:ext cx="2286000" cy="1219200"/>
          </a:xfrm>
          <a:prstGeom prst="rect">
            <a:avLst/>
          </a:prstGeom>
          <a:solidFill>
            <a:schemeClr val="bg1">
              <a:lumMod val="9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2">
                    <a:lumMod val="50000"/>
                  </a:schemeClr>
                </a:solidFill>
              </a:rPr>
              <a:t>Medicinal Product Precise Only (MP-OP)</a:t>
            </a:r>
          </a:p>
        </p:txBody>
      </p:sp>
      <p:cxnSp>
        <p:nvCxnSpPr>
          <p:cNvPr id="4" name="Straight Arrow Connector 3">
            <a:extLst>
              <a:ext uri="{FF2B5EF4-FFF2-40B4-BE49-F238E27FC236}">
                <a16:creationId xmlns:a16="http://schemas.microsoft.com/office/drawing/2014/main" id="{51FE08C4-A6CA-6742-9E15-6D4FEEB653AB}"/>
              </a:ext>
            </a:extLst>
          </p:cNvPr>
          <p:cNvCxnSpPr>
            <a:stCxn id="8" idx="0"/>
            <a:endCxn id="2" idx="2"/>
          </p:cNvCxnSpPr>
          <p:nvPr/>
        </p:nvCxnSpPr>
        <p:spPr>
          <a:xfrm flipV="1">
            <a:off x="3338951" y="3949155"/>
            <a:ext cx="0" cy="720441"/>
          </a:xfrm>
          <a:prstGeom prst="straightConnector1">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D66ACF2-8D62-524E-8410-CD07757D96E3}"/>
              </a:ext>
            </a:extLst>
          </p:cNvPr>
          <p:cNvCxnSpPr>
            <a:cxnSpLocks/>
            <a:stCxn id="9" idx="0"/>
            <a:endCxn id="11" idx="2"/>
          </p:cNvCxnSpPr>
          <p:nvPr/>
        </p:nvCxnSpPr>
        <p:spPr>
          <a:xfrm flipV="1">
            <a:off x="6594766" y="3944673"/>
            <a:ext cx="0" cy="720441"/>
          </a:xfrm>
          <a:prstGeom prst="straightConnector1">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504C363-787C-784D-B236-A3D48F8E77D3}"/>
              </a:ext>
            </a:extLst>
          </p:cNvPr>
          <p:cNvCxnSpPr>
            <a:cxnSpLocks/>
            <a:stCxn id="10" idx="1"/>
            <a:endCxn id="9" idx="3"/>
          </p:cNvCxnSpPr>
          <p:nvPr/>
        </p:nvCxnSpPr>
        <p:spPr>
          <a:xfrm flipH="1">
            <a:off x="7737766" y="5274714"/>
            <a:ext cx="969814" cy="0"/>
          </a:xfrm>
          <a:prstGeom prst="straightConnector1">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3" name="Straight Arrow Connector 19">
            <a:extLst>
              <a:ext uri="{FF2B5EF4-FFF2-40B4-BE49-F238E27FC236}">
                <a16:creationId xmlns:a16="http://schemas.microsoft.com/office/drawing/2014/main" id="{C4A63A70-3B01-2840-A514-CC46C9BB8DCD}"/>
              </a:ext>
            </a:extLst>
          </p:cNvPr>
          <p:cNvCxnSpPr>
            <a:cxnSpLocks/>
            <a:stCxn id="9" idx="1"/>
            <a:endCxn id="8" idx="3"/>
          </p:cNvCxnSpPr>
          <p:nvPr/>
        </p:nvCxnSpPr>
        <p:spPr>
          <a:xfrm rot="10800000" flipV="1">
            <a:off x="4481952" y="5274714"/>
            <a:ext cx="969815" cy="4482"/>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7" name="Straight Arrow Connector 19">
            <a:extLst>
              <a:ext uri="{FF2B5EF4-FFF2-40B4-BE49-F238E27FC236}">
                <a16:creationId xmlns:a16="http://schemas.microsoft.com/office/drawing/2014/main" id="{34C055A4-FF4D-6949-AE98-439AF0872F60}"/>
              </a:ext>
            </a:extLst>
          </p:cNvPr>
          <p:cNvCxnSpPr>
            <a:cxnSpLocks/>
            <a:stCxn id="12" idx="1"/>
            <a:endCxn id="11" idx="3"/>
          </p:cNvCxnSpPr>
          <p:nvPr/>
        </p:nvCxnSpPr>
        <p:spPr>
          <a:xfrm rot="10800000">
            <a:off x="7737767" y="3335074"/>
            <a:ext cx="969815" cy="4471"/>
          </a:xfrm>
          <a:prstGeom prst="bentConnector3">
            <a:avLst>
              <a:gd name="adj1" fmla="val 50000"/>
            </a:avLst>
          </a:prstGeom>
          <a:ln w="63500">
            <a:solidFill>
              <a:schemeClr val="bg1">
                <a:lumMod val="8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19">
            <a:extLst>
              <a:ext uri="{FF2B5EF4-FFF2-40B4-BE49-F238E27FC236}">
                <a16:creationId xmlns:a16="http://schemas.microsoft.com/office/drawing/2014/main" id="{2D11B0BF-85B1-D649-8514-0CB779F84CC7}"/>
              </a:ext>
            </a:extLst>
          </p:cNvPr>
          <p:cNvCxnSpPr>
            <a:cxnSpLocks/>
            <a:stCxn id="11" idx="1"/>
            <a:endCxn id="2" idx="3"/>
          </p:cNvCxnSpPr>
          <p:nvPr/>
        </p:nvCxnSpPr>
        <p:spPr>
          <a:xfrm rot="10800000" flipV="1">
            <a:off x="4481950" y="3335073"/>
            <a:ext cx="969816" cy="4482"/>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2" name="Straight Arrow Connector 19">
            <a:extLst>
              <a:ext uri="{FF2B5EF4-FFF2-40B4-BE49-F238E27FC236}">
                <a16:creationId xmlns:a16="http://schemas.microsoft.com/office/drawing/2014/main" id="{A1CA936A-E996-E247-9262-4761C0795E6E}"/>
              </a:ext>
            </a:extLst>
          </p:cNvPr>
          <p:cNvCxnSpPr>
            <a:cxnSpLocks/>
            <a:stCxn id="10" idx="0"/>
            <a:endCxn id="12" idx="2"/>
          </p:cNvCxnSpPr>
          <p:nvPr/>
        </p:nvCxnSpPr>
        <p:spPr>
          <a:xfrm rot="5400000" flipH="1" flipV="1">
            <a:off x="9492595" y="4307129"/>
            <a:ext cx="715970" cy="1"/>
          </a:xfrm>
          <a:prstGeom prst="bentConnector3">
            <a:avLst>
              <a:gd name="adj1" fmla="val 50000"/>
            </a:avLst>
          </a:prstGeom>
          <a:ln w="63500">
            <a:solidFill>
              <a:schemeClr val="bg1">
                <a:lumMod val="85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D97F7EA9-4720-7245-BF5A-C97F7B94BAB9}"/>
              </a:ext>
            </a:extLst>
          </p:cNvPr>
          <p:cNvSpPr/>
          <p:nvPr/>
        </p:nvSpPr>
        <p:spPr>
          <a:xfrm>
            <a:off x="308260" y="627932"/>
            <a:ext cx="1672937" cy="633986"/>
          </a:xfrm>
          <a:prstGeom prst="rect">
            <a:avLst/>
          </a:prstGeom>
          <a:solidFill>
            <a:schemeClr val="bg1"/>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lumMod val="75000"/>
                  </a:schemeClr>
                </a:solidFill>
              </a:rPr>
              <a:t>Pharmaceutical / biologic product</a:t>
            </a:r>
          </a:p>
        </p:txBody>
      </p:sp>
      <p:sp>
        <p:nvSpPr>
          <p:cNvPr id="48" name="Rectangle 47">
            <a:extLst>
              <a:ext uri="{FF2B5EF4-FFF2-40B4-BE49-F238E27FC236}">
                <a16:creationId xmlns:a16="http://schemas.microsoft.com/office/drawing/2014/main" id="{0FB9D4D4-27F7-8E46-A53E-7B035E3522A9}"/>
              </a:ext>
            </a:extLst>
          </p:cNvPr>
          <p:cNvSpPr/>
          <p:nvPr/>
        </p:nvSpPr>
        <p:spPr>
          <a:xfrm>
            <a:off x="308259" y="1551721"/>
            <a:ext cx="1672937" cy="493709"/>
          </a:xfrm>
          <a:prstGeom prst="rect">
            <a:avLst/>
          </a:prstGeom>
          <a:solidFill>
            <a:schemeClr val="bg1"/>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lumMod val="75000"/>
                  </a:schemeClr>
                </a:solidFill>
              </a:rPr>
              <a:t>Medicinal product</a:t>
            </a:r>
          </a:p>
        </p:txBody>
      </p:sp>
      <p:sp>
        <p:nvSpPr>
          <p:cNvPr id="59" name="Rectangle 58">
            <a:extLst>
              <a:ext uri="{FF2B5EF4-FFF2-40B4-BE49-F238E27FC236}">
                <a16:creationId xmlns:a16="http://schemas.microsoft.com/office/drawing/2014/main" id="{A0542B6A-C181-4045-B080-CC581695C85A}"/>
              </a:ext>
            </a:extLst>
          </p:cNvPr>
          <p:cNvSpPr/>
          <p:nvPr/>
        </p:nvSpPr>
        <p:spPr>
          <a:xfrm>
            <a:off x="308259" y="2354141"/>
            <a:ext cx="1672937" cy="758335"/>
          </a:xfrm>
          <a:prstGeom prst="rect">
            <a:avLst/>
          </a:prstGeom>
          <a:solidFill>
            <a:schemeClr val="bg1"/>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1520"/>
              </a:lnSpc>
            </a:pPr>
            <a:r>
              <a:rPr lang="en-US" sz="1600" b="1" dirty="0">
                <a:solidFill>
                  <a:schemeClr val="bg1">
                    <a:lumMod val="75000"/>
                  </a:schemeClr>
                </a:solidFill>
              </a:rPr>
              <a:t>[[ Medicinal product </a:t>
            </a:r>
          </a:p>
          <a:p>
            <a:pPr algn="ctr">
              <a:lnSpc>
                <a:spcPts val="1520"/>
              </a:lnSpc>
            </a:pPr>
            <a:r>
              <a:rPr lang="en-US" sz="1600" b="1" dirty="0">
                <a:solidFill>
                  <a:schemeClr val="bg1">
                    <a:lumMod val="75000"/>
                  </a:schemeClr>
                </a:solidFill>
              </a:rPr>
              <a:t>category ]]</a:t>
            </a:r>
          </a:p>
        </p:txBody>
      </p:sp>
      <p:cxnSp>
        <p:nvCxnSpPr>
          <p:cNvPr id="60" name="Straight Arrow Connector 19">
            <a:extLst>
              <a:ext uri="{FF2B5EF4-FFF2-40B4-BE49-F238E27FC236}">
                <a16:creationId xmlns:a16="http://schemas.microsoft.com/office/drawing/2014/main" id="{63ED6409-1623-7145-8D3C-4B69B9BEB071}"/>
              </a:ext>
            </a:extLst>
          </p:cNvPr>
          <p:cNvCxnSpPr>
            <a:cxnSpLocks/>
            <a:stCxn id="2" idx="1"/>
            <a:endCxn id="59" idx="2"/>
          </p:cNvCxnSpPr>
          <p:nvPr/>
        </p:nvCxnSpPr>
        <p:spPr>
          <a:xfrm rot="10800000">
            <a:off x="1144729" y="3112477"/>
            <a:ext cx="1051223" cy="227079"/>
          </a:xfrm>
          <a:prstGeom prst="bentConnector2">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49F5C67F-D70A-D943-A0A1-E113ADC9D195}"/>
              </a:ext>
            </a:extLst>
          </p:cNvPr>
          <p:cNvCxnSpPr>
            <a:cxnSpLocks/>
            <a:stCxn id="59" idx="0"/>
            <a:endCxn id="48" idx="2"/>
          </p:cNvCxnSpPr>
          <p:nvPr/>
        </p:nvCxnSpPr>
        <p:spPr>
          <a:xfrm flipV="1">
            <a:off x="1144728" y="2045430"/>
            <a:ext cx="0" cy="308711"/>
          </a:xfrm>
          <a:prstGeom prst="straightConnector1">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04DA0806-6F76-9048-A816-B80BBFCF7427}"/>
              </a:ext>
            </a:extLst>
          </p:cNvPr>
          <p:cNvCxnSpPr>
            <a:cxnSpLocks/>
            <a:stCxn id="48" idx="0"/>
            <a:endCxn id="47" idx="2"/>
          </p:cNvCxnSpPr>
          <p:nvPr/>
        </p:nvCxnSpPr>
        <p:spPr>
          <a:xfrm flipV="1">
            <a:off x="1144728" y="1261918"/>
            <a:ext cx="1" cy="289803"/>
          </a:xfrm>
          <a:prstGeom prst="straightConnector1">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80" name="Straight Arrow Connector 19">
            <a:extLst>
              <a:ext uri="{FF2B5EF4-FFF2-40B4-BE49-F238E27FC236}">
                <a16:creationId xmlns:a16="http://schemas.microsoft.com/office/drawing/2014/main" id="{5BBACEF9-5BCA-2E4C-B760-393389089B1C}"/>
              </a:ext>
            </a:extLst>
          </p:cNvPr>
          <p:cNvCxnSpPr>
            <a:cxnSpLocks/>
            <a:stCxn id="2" idx="0"/>
            <a:endCxn id="48" idx="3"/>
          </p:cNvCxnSpPr>
          <p:nvPr/>
        </p:nvCxnSpPr>
        <p:spPr>
          <a:xfrm rot="16200000" flipV="1">
            <a:off x="2194385" y="1585388"/>
            <a:ext cx="931379" cy="1357755"/>
          </a:xfrm>
          <a:prstGeom prst="bentConnector2">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141" name="Google Shape;156;p4">
            <a:extLst>
              <a:ext uri="{FF2B5EF4-FFF2-40B4-BE49-F238E27FC236}">
                <a16:creationId xmlns:a16="http://schemas.microsoft.com/office/drawing/2014/main" id="{6EE07D9D-A8C5-2149-8CE2-CE563603D874}"/>
              </a:ext>
            </a:extLst>
          </p:cNvPr>
          <p:cNvSpPr txBox="1"/>
          <p:nvPr/>
        </p:nvSpPr>
        <p:spPr>
          <a:xfrm>
            <a:off x="2576949" y="236683"/>
            <a:ext cx="8201889" cy="633986"/>
          </a:xfrm>
          <a:prstGeom prst="rect">
            <a:avLst/>
          </a:prstGeom>
          <a:no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SNOMED International Drug Model</a:t>
            </a:r>
          </a:p>
        </p:txBody>
      </p:sp>
    </p:spTree>
    <p:extLst>
      <p:ext uri="{BB962C8B-B14F-4D97-AF65-F5344CB8AC3E}">
        <p14:creationId xmlns:p14="http://schemas.microsoft.com/office/powerpoint/2010/main" val="1322852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2" name="Rectangle 1">
            <a:extLst>
              <a:ext uri="{FF2B5EF4-FFF2-40B4-BE49-F238E27FC236}">
                <a16:creationId xmlns:a16="http://schemas.microsoft.com/office/drawing/2014/main" id="{ED26A927-07FA-6244-ACE7-BEFAADD97334}"/>
              </a:ext>
            </a:extLst>
          </p:cNvPr>
          <p:cNvSpPr/>
          <p:nvPr/>
        </p:nvSpPr>
        <p:spPr>
          <a:xfrm>
            <a:off x="2195951" y="2729955"/>
            <a:ext cx="2285999" cy="1219200"/>
          </a:xfrm>
          <a:prstGeom prst="rect">
            <a:avLst/>
          </a:prstGeom>
          <a:solidFill>
            <a:schemeClr val="tx2">
              <a:lumMod val="60000"/>
              <a:lumOff val="40000"/>
            </a:schemeClr>
          </a:solidFill>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MP</a:t>
            </a:r>
          </a:p>
          <a:p>
            <a:pPr algn="ctr"/>
            <a:r>
              <a:rPr lang="en-US" sz="2000" b="1" dirty="0">
                <a:solidFill>
                  <a:schemeClr val="tx2">
                    <a:lumMod val="50000"/>
                  </a:schemeClr>
                </a:solidFill>
              </a:rPr>
              <a:t>Amoxicillin-containing product</a:t>
            </a:r>
          </a:p>
        </p:txBody>
      </p:sp>
      <p:sp>
        <p:nvSpPr>
          <p:cNvPr id="8" name="Rectangle 7">
            <a:extLst>
              <a:ext uri="{FF2B5EF4-FFF2-40B4-BE49-F238E27FC236}">
                <a16:creationId xmlns:a16="http://schemas.microsoft.com/office/drawing/2014/main" id="{846B84A0-0CCF-334D-8932-CEF55300A5E4}"/>
              </a:ext>
            </a:extLst>
          </p:cNvPr>
          <p:cNvSpPr/>
          <p:nvPr/>
        </p:nvSpPr>
        <p:spPr>
          <a:xfrm>
            <a:off x="2195951" y="4669596"/>
            <a:ext cx="2286000" cy="1219200"/>
          </a:xfrm>
          <a:prstGeom prst="rect">
            <a:avLst/>
          </a:prstGeom>
          <a:solidFill>
            <a:srgbClr val="FFFEB7"/>
          </a:solidFill>
          <a:ln w="38100">
            <a:solidFill>
              <a:srgbClr val="EDE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lumMod val="75000"/>
                  </a:schemeClr>
                </a:solidFill>
              </a:rPr>
              <a:t>MPF</a:t>
            </a:r>
          </a:p>
          <a:p>
            <a:pPr algn="ctr"/>
            <a:r>
              <a:rPr lang="en-US" sz="2000" b="1" dirty="0">
                <a:solidFill>
                  <a:schemeClr val="tx1"/>
                </a:solidFill>
              </a:rPr>
              <a:t>Amoxicillin-containing product in oral dose form</a:t>
            </a:r>
          </a:p>
        </p:txBody>
      </p:sp>
      <p:sp>
        <p:nvSpPr>
          <p:cNvPr id="9" name="Rectangle 8">
            <a:extLst>
              <a:ext uri="{FF2B5EF4-FFF2-40B4-BE49-F238E27FC236}">
                <a16:creationId xmlns:a16="http://schemas.microsoft.com/office/drawing/2014/main" id="{98A60C5D-06FE-664B-8183-0AE6D3BD8599}"/>
              </a:ext>
            </a:extLst>
          </p:cNvPr>
          <p:cNvSpPr/>
          <p:nvPr/>
        </p:nvSpPr>
        <p:spPr>
          <a:xfrm>
            <a:off x="5451766" y="4665114"/>
            <a:ext cx="2286000" cy="1219200"/>
          </a:xfrm>
          <a:prstGeom prst="rect">
            <a:avLst/>
          </a:prstGeom>
          <a:solidFill>
            <a:srgbClr val="FFF9CF"/>
          </a:solidFill>
          <a:ln w="38100">
            <a:solidFill>
              <a:srgbClr val="EDE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lumMod val="75000"/>
                  </a:schemeClr>
                </a:solidFill>
              </a:rPr>
              <a:t>MPF-O</a:t>
            </a:r>
          </a:p>
          <a:p>
            <a:pPr algn="ctr"/>
            <a:r>
              <a:rPr lang="en-US" sz="2000" b="1" dirty="0">
                <a:solidFill>
                  <a:schemeClr val="tx1"/>
                </a:solidFill>
              </a:rPr>
              <a:t>Amoxicillin only product in </a:t>
            </a:r>
            <a:br>
              <a:rPr lang="en-US" sz="2000" b="1" dirty="0">
                <a:solidFill>
                  <a:schemeClr val="tx1"/>
                </a:solidFill>
              </a:rPr>
            </a:br>
            <a:r>
              <a:rPr lang="en-US" sz="2000" b="1" dirty="0">
                <a:solidFill>
                  <a:schemeClr val="tx1"/>
                </a:solidFill>
              </a:rPr>
              <a:t>oral dose form</a:t>
            </a:r>
          </a:p>
        </p:txBody>
      </p:sp>
      <p:sp>
        <p:nvSpPr>
          <p:cNvPr id="10" name="Rectangle 9">
            <a:extLst>
              <a:ext uri="{FF2B5EF4-FFF2-40B4-BE49-F238E27FC236}">
                <a16:creationId xmlns:a16="http://schemas.microsoft.com/office/drawing/2014/main" id="{D318EFE1-3F10-6245-9858-B1DE1B6FF842}"/>
              </a:ext>
            </a:extLst>
          </p:cNvPr>
          <p:cNvSpPr/>
          <p:nvPr/>
        </p:nvSpPr>
        <p:spPr>
          <a:xfrm>
            <a:off x="8707580" y="4665114"/>
            <a:ext cx="2286000" cy="1219200"/>
          </a:xfrm>
          <a:prstGeom prst="rect">
            <a:avLst/>
          </a:prstGeom>
          <a:solidFill>
            <a:srgbClr val="D1F2C4"/>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lumMod val="75000"/>
                  </a:schemeClr>
                </a:solidFill>
              </a:rPr>
              <a:t>CD-OP</a:t>
            </a:r>
          </a:p>
          <a:p>
            <a:pPr algn="ctr"/>
            <a:r>
              <a:rPr lang="en-US" b="1" dirty="0">
                <a:solidFill>
                  <a:schemeClr val="accent5">
                    <a:lumMod val="50000"/>
                  </a:schemeClr>
                </a:solidFill>
              </a:rPr>
              <a:t>Amoxicillin (as amoxicillin trihydrate) 250 mg oral capsule</a:t>
            </a:r>
          </a:p>
        </p:txBody>
      </p:sp>
      <p:sp>
        <p:nvSpPr>
          <p:cNvPr id="11" name="Rectangle 10">
            <a:extLst>
              <a:ext uri="{FF2B5EF4-FFF2-40B4-BE49-F238E27FC236}">
                <a16:creationId xmlns:a16="http://schemas.microsoft.com/office/drawing/2014/main" id="{AC266FF4-BD18-7445-8A5F-77212B838ACC}"/>
              </a:ext>
            </a:extLst>
          </p:cNvPr>
          <p:cNvSpPr/>
          <p:nvPr/>
        </p:nvSpPr>
        <p:spPr>
          <a:xfrm>
            <a:off x="5451766" y="2725473"/>
            <a:ext cx="2286000" cy="1219200"/>
          </a:xfrm>
          <a:prstGeom prst="rect">
            <a:avLst/>
          </a:prstGeom>
          <a:solidFill>
            <a:schemeClr val="tx2">
              <a:lumMod val="40000"/>
              <a:lumOff val="60000"/>
            </a:schemeClr>
          </a:solidFill>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MP-O</a:t>
            </a:r>
          </a:p>
          <a:p>
            <a:pPr algn="ctr"/>
            <a:r>
              <a:rPr lang="en-US" sz="2000" b="1" dirty="0">
                <a:solidFill>
                  <a:schemeClr val="tx2">
                    <a:lumMod val="50000"/>
                  </a:schemeClr>
                </a:solidFill>
              </a:rPr>
              <a:t>Amoxicillin only product</a:t>
            </a:r>
          </a:p>
        </p:txBody>
      </p:sp>
      <p:cxnSp>
        <p:nvCxnSpPr>
          <p:cNvPr id="4" name="Straight Arrow Connector 3">
            <a:extLst>
              <a:ext uri="{FF2B5EF4-FFF2-40B4-BE49-F238E27FC236}">
                <a16:creationId xmlns:a16="http://schemas.microsoft.com/office/drawing/2014/main" id="{51FE08C4-A6CA-6742-9E15-6D4FEEB653AB}"/>
              </a:ext>
            </a:extLst>
          </p:cNvPr>
          <p:cNvCxnSpPr>
            <a:stCxn id="8" idx="0"/>
            <a:endCxn id="2" idx="2"/>
          </p:cNvCxnSpPr>
          <p:nvPr/>
        </p:nvCxnSpPr>
        <p:spPr>
          <a:xfrm flipV="1">
            <a:off x="3338951" y="3949155"/>
            <a:ext cx="0" cy="720441"/>
          </a:xfrm>
          <a:prstGeom prst="straightConnector1">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D66ACF2-8D62-524E-8410-CD07757D96E3}"/>
              </a:ext>
            </a:extLst>
          </p:cNvPr>
          <p:cNvCxnSpPr>
            <a:cxnSpLocks/>
            <a:stCxn id="9" idx="0"/>
            <a:endCxn id="11" idx="2"/>
          </p:cNvCxnSpPr>
          <p:nvPr/>
        </p:nvCxnSpPr>
        <p:spPr>
          <a:xfrm flipV="1">
            <a:off x="6594766" y="3944673"/>
            <a:ext cx="0" cy="720441"/>
          </a:xfrm>
          <a:prstGeom prst="straightConnector1">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504C363-787C-784D-B236-A3D48F8E77D3}"/>
              </a:ext>
            </a:extLst>
          </p:cNvPr>
          <p:cNvCxnSpPr>
            <a:cxnSpLocks/>
            <a:stCxn id="10" idx="1"/>
            <a:endCxn id="9" idx="3"/>
          </p:cNvCxnSpPr>
          <p:nvPr/>
        </p:nvCxnSpPr>
        <p:spPr>
          <a:xfrm flipH="1">
            <a:off x="7737766" y="5274714"/>
            <a:ext cx="969814" cy="0"/>
          </a:xfrm>
          <a:prstGeom prst="straightConnector1">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3" name="Straight Arrow Connector 19">
            <a:extLst>
              <a:ext uri="{FF2B5EF4-FFF2-40B4-BE49-F238E27FC236}">
                <a16:creationId xmlns:a16="http://schemas.microsoft.com/office/drawing/2014/main" id="{C4A63A70-3B01-2840-A514-CC46C9BB8DCD}"/>
              </a:ext>
            </a:extLst>
          </p:cNvPr>
          <p:cNvCxnSpPr>
            <a:cxnSpLocks/>
            <a:stCxn id="9" idx="1"/>
            <a:endCxn id="8" idx="3"/>
          </p:cNvCxnSpPr>
          <p:nvPr/>
        </p:nvCxnSpPr>
        <p:spPr>
          <a:xfrm rot="10800000" flipV="1">
            <a:off x="4481952" y="5274714"/>
            <a:ext cx="969815" cy="4482"/>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19">
            <a:extLst>
              <a:ext uri="{FF2B5EF4-FFF2-40B4-BE49-F238E27FC236}">
                <a16:creationId xmlns:a16="http://schemas.microsoft.com/office/drawing/2014/main" id="{2D11B0BF-85B1-D649-8514-0CB779F84CC7}"/>
              </a:ext>
            </a:extLst>
          </p:cNvPr>
          <p:cNvCxnSpPr>
            <a:cxnSpLocks/>
            <a:stCxn id="11" idx="1"/>
            <a:endCxn id="2" idx="3"/>
          </p:cNvCxnSpPr>
          <p:nvPr/>
        </p:nvCxnSpPr>
        <p:spPr>
          <a:xfrm rot="10800000" flipV="1">
            <a:off x="4481950" y="3335073"/>
            <a:ext cx="969816" cy="4482"/>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D97F7EA9-4720-7245-BF5A-C97F7B94BAB9}"/>
              </a:ext>
            </a:extLst>
          </p:cNvPr>
          <p:cNvSpPr/>
          <p:nvPr/>
        </p:nvSpPr>
        <p:spPr>
          <a:xfrm>
            <a:off x="308260" y="627932"/>
            <a:ext cx="1672937" cy="633986"/>
          </a:xfrm>
          <a:prstGeom prst="rect">
            <a:avLst/>
          </a:prstGeom>
          <a:solidFill>
            <a:schemeClr val="bg1"/>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lumMod val="75000"/>
                  </a:schemeClr>
                </a:solidFill>
              </a:rPr>
              <a:t>Pharmaceutical / biologic product</a:t>
            </a:r>
          </a:p>
        </p:txBody>
      </p:sp>
      <p:sp>
        <p:nvSpPr>
          <p:cNvPr id="48" name="Rectangle 47">
            <a:extLst>
              <a:ext uri="{FF2B5EF4-FFF2-40B4-BE49-F238E27FC236}">
                <a16:creationId xmlns:a16="http://schemas.microsoft.com/office/drawing/2014/main" id="{0FB9D4D4-27F7-8E46-A53E-7B035E3522A9}"/>
              </a:ext>
            </a:extLst>
          </p:cNvPr>
          <p:cNvSpPr/>
          <p:nvPr/>
        </p:nvSpPr>
        <p:spPr>
          <a:xfrm>
            <a:off x="308259" y="1551721"/>
            <a:ext cx="1672937" cy="493709"/>
          </a:xfrm>
          <a:prstGeom prst="rect">
            <a:avLst/>
          </a:prstGeom>
          <a:solidFill>
            <a:schemeClr val="bg1"/>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lumMod val="75000"/>
                  </a:schemeClr>
                </a:solidFill>
              </a:rPr>
              <a:t>Medicinal product</a:t>
            </a:r>
          </a:p>
        </p:txBody>
      </p:sp>
      <p:cxnSp>
        <p:nvCxnSpPr>
          <p:cNvPr id="60" name="Straight Arrow Connector 19">
            <a:extLst>
              <a:ext uri="{FF2B5EF4-FFF2-40B4-BE49-F238E27FC236}">
                <a16:creationId xmlns:a16="http://schemas.microsoft.com/office/drawing/2014/main" id="{63ED6409-1623-7145-8D3C-4B69B9BEB071}"/>
              </a:ext>
            </a:extLst>
          </p:cNvPr>
          <p:cNvCxnSpPr>
            <a:cxnSpLocks/>
            <a:stCxn id="2" idx="1"/>
            <a:endCxn id="20" idx="2"/>
          </p:cNvCxnSpPr>
          <p:nvPr/>
        </p:nvCxnSpPr>
        <p:spPr>
          <a:xfrm rot="10800000">
            <a:off x="1144729" y="3112477"/>
            <a:ext cx="1051223" cy="227079"/>
          </a:xfrm>
          <a:prstGeom prst="bentConnector2">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49F5C67F-D70A-D943-A0A1-E113ADC9D195}"/>
              </a:ext>
            </a:extLst>
          </p:cNvPr>
          <p:cNvCxnSpPr>
            <a:cxnSpLocks/>
            <a:endCxn id="48" idx="2"/>
          </p:cNvCxnSpPr>
          <p:nvPr/>
        </p:nvCxnSpPr>
        <p:spPr>
          <a:xfrm flipV="1">
            <a:off x="1144728" y="2045430"/>
            <a:ext cx="0" cy="308712"/>
          </a:xfrm>
          <a:prstGeom prst="straightConnector1">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04DA0806-6F76-9048-A816-B80BBFCF7427}"/>
              </a:ext>
            </a:extLst>
          </p:cNvPr>
          <p:cNvCxnSpPr>
            <a:cxnSpLocks/>
            <a:stCxn id="48" idx="0"/>
            <a:endCxn id="47" idx="2"/>
          </p:cNvCxnSpPr>
          <p:nvPr/>
        </p:nvCxnSpPr>
        <p:spPr>
          <a:xfrm flipV="1">
            <a:off x="1144728" y="1261918"/>
            <a:ext cx="1" cy="289803"/>
          </a:xfrm>
          <a:prstGeom prst="straightConnector1">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80" name="Straight Arrow Connector 19">
            <a:extLst>
              <a:ext uri="{FF2B5EF4-FFF2-40B4-BE49-F238E27FC236}">
                <a16:creationId xmlns:a16="http://schemas.microsoft.com/office/drawing/2014/main" id="{5BBACEF9-5BCA-2E4C-B760-393389089B1C}"/>
              </a:ext>
            </a:extLst>
          </p:cNvPr>
          <p:cNvCxnSpPr>
            <a:cxnSpLocks/>
            <a:stCxn id="2" idx="0"/>
            <a:endCxn id="48" idx="3"/>
          </p:cNvCxnSpPr>
          <p:nvPr/>
        </p:nvCxnSpPr>
        <p:spPr>
          <a:xfrm rot="16200000" flipV="1">
            <a:off x="2194385" y="1585388"/>
            <a:ext cx="931379" cy="1357755"/>
          </a:xfrm>
          <a:prstGeom prst="bentConnector2">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31" name="Google Shape;156;p4">
            <a:extLst>
              <a:ext uri="{FF2B5EF4-FFF2-40B4-BE49-F238E27FC236}">
                <a16:creationId xmlns:a16="http://schemas.microsoft.com/office/drawing/2014/main" id="{09305AFB-1F6E-6B41-82FB-DD518C897AC7}"/>
              </a:ext>
            </a:extLst>
          </p:cNvPr>
          <p:cNvSpPr txBox="1"/>
          <p:nvPr/>
        </p:nvSpPr>
        <p:spPr>
          <a:xfrm>
            <a:off x="2576949" y="236683"/>
            <a:ext cx="8201889" cy="633986"/>
          </a:xfrm>
          <a:prstGeom prst="rect">
            <a:avLst/>
          </a:prstGeom>
          <a:no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SNOMED International Drug Example</a:t>
            </a:r>
          </a:p>
        </p:txBody>
      </p:sp>
      <p:sp>
        <p:nvSpPr>
          <p:cNvPr id="20" name="Rectangle 19">
            <a:extLst>
              <a:ext uri="{FF2B5EF4-FFF2-40B4-BE49-F238E27FC236}">
                <a16:creationId xmlns:a16="http://schemas.microsoft.com/office/drawing/2014/main" id="{A5CCA696-D989-7B40-A152-3BF72BB90341}"/>
              </a:ext>
            </a:extLst>
          </p:cNvPr>
          <p:cNvSpPr/>
          <p:nvPr/>
        </p:nvSpPr>
        <p:spPr>
          <a:xfrm>
            <a:off x="308259" y="2354141"/>
            <a:ext cx="1672937" cy="758335"/>
          </a:xfrm>
          <a:prstGeom prst="rect">
            <a:avLst/>
          </a:prstGeom>
          <a:solidFill>
            <a:schemeClr val="bg1"/>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1520"/>
              </a:lnSpc>
            </a:pPr>
            <a:r>
              <a:rPr lang="en-US" sz="1600" b="1" dirty="0">
                <a:solidFill>
                  <a:schemeClr val="bg1">
                    <a:lumMod val="75000"/>
                  </a:schemeClr>
                </a:solidFill>
              </a:rPr>
              <a:t>[[ Medicinal product </a:t>
            </a:r>
          </a:p>
          <a:p>
            <a:pPr algn="ctr">
              <a:lnSpc>
                <a:spcPts val="1520"/>
              </a:lnSpc>
            </a:pPr>
            <a:r>
              <a:rPr lang="en-US" sz="1600" b="1" dirty="0">
                <a:solidFill>
                  <a:schemeClr val="bg1">
                    <a:lumMod val="75000"/>
                  </a:schemeClr>
                </a:solidFill>
              </a:rPr>
              <a:t>category ]]</a:t>
            </a:r>
          </a:p>
        </p:txBody>
      </p:sp>
    </p:spTree>
    <p:extLst>
      <p:ext uri="{BB962C8B-B14F-4D97-AF65-F5344CB8AC3E}">
        <p14:creationId xmlns:p14="http://schemas.microsoft.com/office/powerpoint/2010/main" val="3563345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41" name="Rectangle 40">
            <a:extLst>
              <a:ext uri="{FF2B5EF4-FFF2-40B4-BE49-F238E27FC236}">
                <a16:creationId xmlns:a16="http://schemas.microsoft.com/office/drawing/2014/main" id="{4356B7F4-B3A2-6241-8872-A9DCBF561F06}"/>
              </a:ext>
            </a:extLst>
          </p:cNvPr>
          <p:cNvSpPr/>
          <p:nvPr/>
        </p:nvSpPr>
        <p:spPr>
          <a:xfrm>
            <a:off x="7181731" y="3948187"/>
            <a:ext cx="3804923" cy="2746098"/>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CEAF1108-B6B2-FB45-9AB8-ACC0EC1A2BD1}"/>
              </a:ext>
            </a:extLst>
          </p:cNvPr>
          <p:cNvSpPr/>
          <p:nvPr/>
        </p:nvSpPr>
        <p:spPr>
          <a:xfrm>
            <a:off x="7222571" y="1593270"/>
            <a:ext cx="3465845" cy="484909"/>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1415C798-B8AB-9D49-A08B-04CCF730C198}"/>
              </a:ext>
            </a:extLst>
          </p:cNvPr>
          <p:cNvSpPr/>
          <p:nvPr/>
        </p:nvSpPr>
        <p:spPr>
          <a:xfrm>
            <a:off x="845126" y="1593270"/>
            <a:ext cx="2646213" cy="484909"/>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oogle Shape;155;p4">
            <a:extLst>
              <a:ext uri="{FF2B5EF4-FFF2-40B4-BE49-F238E27FC236}">
                <a16:creationId xmlns:a16="http://schemas.microsoft.com/office/drawing/2014/main" id="{09A75582-BA38-5841-9506-EE98FA38437E}"/>
              </a:ext>
            </a:extLst>
          </p:cNvPr>
          <p:cNvSpPr/>
          <p:nvPr/>
        </p:nvSpPr>
        <p:spPr>
          <a:xfrm>
            <a:off x="402510" y="1119292"/>
            <a:ext cx="3164656" cy="2105163"/>
          </a:xfrm>
          <a:prstGeom prst="rect">
            <a:avLst/>
          </a:prstGeom>
          <a:noFill/>
          <a:ln>
            <a:noFill/>
          </a:ln>
        </p:spPr>
        <p:txBody>
          <a:bodyPr spcFirstLastPara="1" wrap="square" lIns="91425" tIns="45700" rIns="91425" bIns="45700" anchor="t" anchorCtr="0">
            <a:noAutofit/>
          </a:bodyPr>
          <a:lstStyle/>
          <a:p>
            <a:pPr marL="12700" marR="0" lvl="0" rtl="0">
              <a:spcBef>
                <a:spcPts val="0"/>
              </a:spcBef>
              <a:spcAft>
                <a:spcPts val="1200"/>
              </a:spcAft>
              <a:buClr>
                <a:srgbClr val="3F3F3F"/>
              </a:buClr>
              <a:buSzPts val="1400"/>
              <a:tabLst>
                <a:tab pos="1062038" algn="l"/>
              </a:tabLst>
            </a:pPr>
            <a:r>
              <a:rPr lang="en-AU" sz="2400" b="1" i="0" u="none" strike="noStrike" cap="none" dirty="0">
                <a:solidFill>
                  <a:schemeClr val="tx2">
                    <a:lumMod val="75000"/>
                  </a:schemeClr>
                </a:solidFill>
                <a:latin typeface="Trebuchet MS"/>
                <a:ea typeface="Trebuchet MS"/>
                <a:cs typeface="Trebuchet MS"/>
                <a:sym typeface="Trebuchet MS"/>
              </a:rPr>
              <a:t>	MP</a:t>
            </a:r>
          </a:p>
          <a:p>
            <a:pPr marL="482600" marR="0" lvl="0" indent="-342900" algn="l" rtl="0">
              <a:spcBef>
                <a:spcPts val="0"/>
              </a:spcBef>
              <a:spcAft>
                <a:spcPts val="0"/>
              </a:spcAft>
              <a:buClr>
                <a:srgbClr val="00B0F0"/>
              </a:buClr>
              <a:buSzPct val="100000"/>
              <a:buFont typeface="Arial" panose="020B0604020202020204" pitchFamily="34" charset="0"/>
              <a:buChar char="•"/>
            </a:pPr>
            <a:r>
              <a:rPr lang="en-AU" sz="2000" i="0" u="none" strike="noStrike" cap="none" dirty="0">
                <a:solidFill>
                  <a:srgbClr val="3F3F3F"/>
                </a:solidFill>
                <a:latin typeface="Trebuchet MS"/>
                <a:ea typeface="Trebuchet MS"/>
                <a:cs typeface="Trebuchet MS"/>
                <a:sym typeface="Trebuchet MS"/>
              </a:rPr>
              <a:t>Has active ingredient</a:t>
            </a:r>
          </a:p>
          <a:p>
            <a:pPr marL="482600" marR="0" lvl="0" indent="-342900" algn="l" rtl="0">
              <a:spcBef>
                <a:spcPts val="600"/>
              </a:spcBef>
              <a:spcAft>
                <a:spcPts val="0"/>
              </a:spcAft>
              <a:buClr>
                <a:srgbClr val="00B0F0"/>
              </a:buClr>
              <a:buSzPct val="100000"/>
              <a:buFont typeface="Arial" panose="020B0604020202020204" pitchFamily="34" charset="0"/>
              <a:buChar char="•"/>
            </a:pPr>
            <a:r>
              <a:rPr lang="en-AU" sz="2000" dirty="0">
                <a:solidFill>
                  <a:schemeClr val="bg1">
                    <a:lumMod val="75000"/>
                  </a:schemeClr>
                </a:solidFill>
                <a:latin typeface="Trebuchet MS"/>
                <a:ea typeface="Trebuchet MS"/>
                <a:cs typeface="Trebuchet MS"/>
                <a:sym typeface="Trebuchet MS"/>
              </a:rPr>
              <a:t>Plays role </a:t>
            </a:r>
            <a:br>
              <a:rPr lang="en-AU" sz="2000" dirty="0">
                <a:solidFill>
                  <a:schemeClr val="bg1">
                    <a:lumMod val="75000"/>
                  </a:schemeClr>
                </a:solidFill>
                <a:latin typeface="Trebuchet MS"/>
                <a:ea typeface="Trebuchet MS"/>
                <a:cs typeface="Trebuchet MS"/>
                <a:sym typeface="Trebuchet MS"/>
              </a:rPr>
            </a:br>
            <a:r>
              <a:rPr lang="en-AU" sz="2000" dirty="0">
                <a:solidFill>
                  <a:schemeClr val="bg1">
                    <a:lumMod val="75000"/>
                  </a:schemeClr>
                </a:solidFill>
                <a:latin typeface="Trebuchet MS"/>
                <a:ea typeface="Trebuchet MS"/>
                <a:cs typeface="Trebuchet MS"/>
                <a:sym typeface="Trebuchet MS"/>
              </a:rPr>
              <a:t>(non-defining)</a:t>
            </a:r>
            <a:endParaRPr lang="en-AU" sz="2000" i="0" u="none" strike="noStrike" cap="none" dirty="0">
              <a:solidFill>
                <a:schemeClr val="bg1">
                  <a:lumMod val="75000"/>
                </a:schemeClr>
              </a:solidFill>
              <a:latin typeface="Trebuchet MS"/>
              <a:ea typeface="Trebuchet MS"/>
              <a:cs typeface="Trebuchet MS"/>
              <a:sym typeface="Trebuchet MS"/>
            </a:endParaRPr>
          </a:p>
        </p:txBody>
      </p:sp>
      <p:cxnSp>
        <p:nvCxnSpPr>
          <p:cNvPr id="5" name="Straight Connector 4">
            <a:extLst>
              <a:ext uri="{FF2B5EF4-FFF2-40B4-BE49-F238E27FC236}">
                <a16:creationId xmlns:a16="http://schemas.microsoft.com/office/drawing/2014/main" id="{A3BD1C69-5A46-B14A-A21C-1C153AC9C27D}"/>
              </a:ext>
            </a:extLst>
          </p:cNvPr>
          <p:cNvCxnSpPr>
            <a:cxnSpLocks/>
          </p:cNvCxnSpPr>
          <p:nvPr/>
        </p:nvCxnSpPr>
        <p:spPr>
          <a:xfrm>
            <a:off x="3602180" y="1119294"/>
            <a:ext cx="0" cy="5153891"/>
          </a:xfrm>
          <a:prstGeom prst="line">
            <a:avLst/>
          </a:prstGeom>
          <a:ln w="635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70B09BF-BE22-8A4B-B2B8-DAD60123709F}"/>
              </a:ext>
            </a:extLst>
          </p:cNvPr>
          <p:cNvCxnSpPr>
            <a:cxnSpLocks/>
          </p:cNvCxnSpPr>
          <p:nvPr/>
        </p:nvCxnSpPr>
        <p:spPr>
          <a:xfrm>
            <a:off x="6677894" y="1119656"/>
            <a:ext cx="0" cy="5153891"/>
          </a:xfrm>
          <a:prstGeom prst="line">
            <a:avLst/>
          </a:prstGeom>
          <a:ln w="635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DFCC1B45-950E-224E-B684-C9646D7169C7}"/>
              </a:ext>
            </a:extLst>
          </p:cNvPr>
          <p:cNvCxnSpPr>
            <a:cxnSpLocks/>
          </p:cNvCxnSpPr>
          <p:nvPr/>
        </p:nvCxnSpPr>
        <p:spPr>
          <a:xfrm flipH="1">
            <a:off x="651165" y="2889396"/>
            <a:ext cx="10363199" cy="0"/>
          </a:xfrm>
          <a:prstGeom prst="line">
            <a:avLst/>
          </a:prstGeom>
          <a:ln w="63500">
            <a:solidFill>
              <a:srgbClr val="00B0F0"/>
            </a:solidFill>
          </a:ln>
        </p:spPr>
        <p:style>
          <a:lnRef idx="1">
            <a:schemeClr val="accent1"/>
          </a:lnRef>
          <a:fillRef idx="0">
            <a:schemeClr val="accent1"/>
          </a:fillRef>
          <a:effectRef idx="0">
            <a:schemeClr val="accent1"/>
          </a:effectRef>
          <a:fontRef idx="minor">
            <a:schemeClr val="tx1"/>
          </a:fontRef>
        </p:style>
      </p:cxnSp>
      <p:sp>
        <p:nvSpPr>
          <p:cNvPr id="35" name="Google Shape;155;p4">
            <a:extLst>
              <a:ext uri="{FF2B5EF4-FFF2-40B4-BE49-F238E27FC236}">
                <a16:creationId xmlns:a16="http://schemas.microsoft.com/office/drawing/2014/main" id="{EFFC3803-A3E9-CF4E-B618-669E763EFFE9}"/>
              </a:ext>
            </a:extLst>
          </p:cNvPr>
          <p:cNvSpPr/>
          <p:nvPr/>
        </p:nvSpPr>
        <p:spPr>
          <a:xfrm>
            <a:off x="402510" y="3020281"/>
            <a:ext cx="3164656" cy="2105163"/>
          </a:xfrm>
          <a:prstGeom prst="rect">
            <a:avLst/>
          </a:prstGeom>
          <a:noFill/>
          <a:ln>
            <a:noFill/>
          </a:ln>
        </p:spPr>
        <p:txBody>
          <a:bodyPr spcFirstLastPara="1" wrap="square" lIns="91425" tIns="45700" rIns="91425" bIns="45700" anchor="t" anchorCtr="0">
            <a:noAutofit/>
          </a:bodyPr>
          <a:lstStyle/>
          <a:p>
            <a:pPr marL="12700" lvl="0">
              <a:spcAft>
                <a:spcPts val="1200"/>
              </a:spcAft>
              <a:buClr>
                <a:srgbClr val="3F3F3F"/>
              </a:buClr>
              <a:buSzPts val="1400"/>
              <a:tabLst>
                <a:tab pos="1062038" algn="l"/>
              </a:tabLst>
            </a:pPr>
            <a:r>
              <a:rPr lang="en-AU" sz="2400" b="1" dirty="0">
                <a:solidFill>
                  <a:schemeClr val="tx2">
                    <a:lumMod val="75000"/>
                  </a:schemeClr>
                </a:solidFill>
                <a:latin typeface="Trebuchet MS"/>
                <a:ea typeface="Trebuchet MS"/>
                <a:cs typeface="Trebuchet MS"/>
                <a:sym typeface="Trebuchet MS"/>
              </a:rPr>
              <a:t>	MPF</a:t>
            </a:r>
          </a:p>
          <a:p>
            <a:pPr marL="482600" marR="0" lvl="0" indent="-342900" algn="l" rtl="0">
              <a:spcBef>
                <a:spcPts val="0"/>
              </a:spcBef>
              <a:spcAft>
                <a:spcPts val="0"/>
              </a:spcAft>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Has manufactured dose form</a:t>
            </a:r>
            <a:endParaRPr lang="en-AU" sz="2000" i="0" u="none" strike="noStrike" cap="none" dirty="0">
              <a:solidFill>
                <a:srgbClr val="3F3F3F"/>
              </a:solidFill>
              <a:latin typeface="Trebuchet MS"/>
              <a:ea typeface="Trebuchet MS"/>
              <a:cs typeface="Trebuchet MS"/>
              <a:sym typeface="Trebuchet MS"/>
            </a:endParaRPr>
          </a:p>
        </p:txBody>
      </p:sp>
      <p:sp>
        <p:nvSpPr>
          <p:cNvPr id="36" name="Google Shape;155;p4">
            <a:extLst>
              <a:ext uri="{FF2B5EF4-FFF2-40B4-BE49-F238E27FC236}">
                <a16:creationId xmlns:a16="http://schemas.microsoft.com/office/drawing/2014/main" id="{24552899-B3A0-974C-B860-11D59C3064F5}"/>
              </a:ext>
            </a:extLst>
          </p:cNvPr>
          <p:cNvSpPr/>
          <p:nvPr/>
        </p:nvSpPr>
        <p:spPr>
          <a:xfrm>
            <a:off x="3678006" y="3058198"/>
            <a:ext cx="3164651" cy="2105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tabLst>
                <a:tab pos="785813" algn="l"/>
              </a:tabLst>
            </a:pPr>
            <a:r>
              <a:rPr lang="en-AU" sz="2000" dirty="0">
                <a:solidFill>
                  <a:srgbClr val="3F3F3F"/>
                </a:solidFill>
                <a:latin typeface="Trebuchet MS"/>
                <a:sym typeface="Trebuchet MS"/>
              </a:rPr>
              <a:t>	</a:t>
            </a:r>
            <a:r>
              <a:rPr lang="en-AU" sz="2400" b="1" dirty="0">
                <a:solidFill>
                  <a:schemeClr val="tx2">
                    <a:lumMod val="75000"/>
                  </a:schemeClr>
                </a:solidFill>
                <a:latin typeface="Trebuchet MS"/>
                <a:sym typeface="Trebuchet MS"/>
              </a:rPr>
              <a:t>MPF-O</a:t>
            </a:r>
          </a:p>
          <a:p>
            <a:pPr marL="482600" lvl="0" indent="-342900">
              <a:buClr>
                <a:srgbClr val="00B0F0"/>
              </a:buClr>
              <a:buSzPct val="100000"/>
              <a:buFont typeface="Arial" panose="020B0604020202020204" pitchFamily="34" charset="0"/>
              <a:buChar char="•"/>
            </a:pPr>
            <a:r>
              <a:rPr lang="en-AU" sz="2000" dirty="0">
                <a:solidFill>
                  <a:srgbClr val="3F3F3F"/>
                </a:solidFill>
                <a:latin typeface="Trebuchet MS"/>
                <a:sym typeface="Trebuchet MS"/>
              </a:rPr>
              <a:t>Has manufactured dose form</a:t>
            </a:r>
            <a:endParaRPr lang="en-AU" sz="2000" dirty="0">
              <a:solidFill>
                <a:srgbClr val="3F3F3F"/>
              </a:solidFill>
              <a:latin typeface="Trebuchet MS"/>
              <a:ea typeface="Trebuchet MS"/>
              <a:cs typeface="Trebuchet MS"/>
              <a:sym typeface="Trebuchet MS"/>
            </a:endParaRPr>
          </a:p>
        </p:txBody>
      </p:sp>
      <p:sp>
        <p:nvSpPr>
          <p:cNvPr id="37" name="Google Shape;155;p4">
            <a:extLst>
              <a:ext uri="{FF2B5EF4-FFF2-40B4-BE49-F238E27FC236}">
                <a16:creationId xmlns:a16="http://schemas.microsoft.com/office/drawing/2014/main" id="{022B567D-E040-7340-8756-92D12F78C7B4}"/>
              </a:ext>
            </a:extLst>
          </p:cNvPr>
          <p:cNvSpPr/>
          <p:nvPr/>
        </p:nvSpPr>
        <p:spPr>
          <a:xfrm>
            <a:off x="3624057" y="1119292"/>
            <a:ext cx="3164651" cy="2105163"/>
          </a:xfrm>
          <a:prstGeom prst="rect">
            <a:avLst/>
          </a:prstGeom>
          <a:noFill/>
          <a:ln>
            <a:noFill/>
          </a:ln>
        </p:spPr>
        <p:txBody>
          <a:bodyPr spcFirstLastPara="1" wrap="square" lIns="91425" tIns="45700" rIns="91425" bIns="45700" anchor="t" anchorCtr="0">
            <a:noAutofit/>
          </a:bodyPr>
          <a:lstStyle/>
          <a:p>
            <a:pPr marL="12700" lvl="0">
              <a:spcAft>
                <a:spcPts val="1200"/>
              </a:spcAft>
              <a:buClr>
                <a:srgbClr val="3F3F3F"/>
              </a:buClr>
              <a:buSzPts val="1400"/>
              <a:tabLst>
                <a:tab pos="882650" algn="l"/>
              </a:tabLst>
            </a:pPr>
            <a:r>
              <a:rPr lang="en-AU" sz="2400" b="1" dirty="0">
                <a:solidFill>
                  <a:schemeClr val="tx2">
                    <a:lumMod val="75000"/>
                  </a:schemeClr>
                </a:solidFill>
                <a:latin typeface="Trebuchet MS"/>
                <a:ea typeface="Trebuchet MS"/>
                <a:cs typeface="Trebuchet MS"/>
                <a:sym typeface="Trebuchet MS"/>
              </a:rPr>
              <a:t>	MP-O</a:t>
            </a:r>
          </a:p>
          <a:p>
            <a:pPr marL="482600" marR="0" lvl="0" indent="-342900" algn="l" rtl="0">
              <a:spcBef>
                <a:spcPts val="0"/>
              </a:spcBef>
              <a:spcAft>
                <a:spcPts val="0"/>
              </a:spcAft>
              <a:buClr>
                <a:srgbClr val="00B0F0"/>
              </a:buClr>
              <a:buSzPct val="100000"/>
              <a:buFont typeface="Arial" panose="020B0604020202020204" pitchFamily="34" charset="0"/>
              <a:buChar char="•"/>
            </a:pPr>
            <a:r>
              <a:rPr lang="en-AU" sz="2000" i="0" u="none" strike="noStrike" cap="none" dirty="0">
                <a:solidFill>
                  <a:srgbClr val="3F3F3F"/>
                </a:solidFill>
                <a:latin typeface="Trebuchet MS"/>
                <a:ea typeface="Trebuchet MS"/>
                <a:cs typeface="Trebuchet MS"/>
                <a:sym typeface="Trebuchet MS"/>
              </a:rPr>
              <a:t>Count of base of active ingredient</a:t>
            </a:r>
          </a:p>
        </p:txBody>
      </p:sp>
      <p:sp>
        <p:nvSpPr>
          <p:cNvPr id="38" name="Google Shape;155;p4">
            <a:extLst>
              <a:ext uri="{FF2B5EF4-FFF2-40B4-BE49-F238E27FC236}">
                <a16:creationId xmlns:a16="http://schemas.microsoft.com/office/drawing/2014/main" id="{7352AF6B-9D5A-FB46-8220-1F967448647E}"/>
              </a:ext>
            </a:extLst>
          </p:cNvPr>
          <p:cNvSpPr/>
          <p:nvPr/>
        </p:nvSpPr>
        <p:spPr>
          <a:xfrm>
            <a:off x="6731843" y="3058199"/>
            <a:ext cx="4393359" cy="3287168"/>
          </a:xfrm>
          <a:prstGeom prst="rect">
            <a:avLst/>
          </a:prstGeom>
          <a:noFill/>
          <a:ln>
            <a:noFill/>
          </a:ln>
        </p:spPr>
        <p:txBody>
          <a:bodyPr spcFirstLastPara="1" wrap="square" lIns="91425" tIns="45700" rIns="91425" bIns="45700" anchor="t" anchorCtr="0">
            <a:noAutofit/>
          </a:bodyPr>
          <a:lstStyle/>
          <a:p>
            <a:pPr marL="12700" lvl="0">
              <a:spcAft>
                <a:spcPts val="1200"/>
              </a:spcAft>
              <a:buClr>
                <a:srgbClr val="3F3F3F"/>
              </a:buClr>
              <a:buSzPts val="1400"/>
              <a:tabLst>
                <a:tab pos="1323975" algn="l"/>
              </a:tabLst>
            </a:pPr>
            <a:r>
              <a:rPr lang="en-AU" sz="2400" b="1" dirty="0">
                <a:solidFill>
                  <a:schemeClr val="tx2">
                    <a:lumMod val="75000"/>
                  </a:schemeClr>
                </a:solidFill>
                <a:latin typeface="Trebuchet MS"/>
                <a:ea typeface="Trebuchet MS"/>
                <a:cs typeface="Trebuchet MS"/>
                <a:sym typeface="Trebuchet MS"/>
              </a:rPr>
              <a:t>	CD-OP</a:t>
            </a:r>
          </a:p>
          <a:p>
            <a:pPr marL="482600" marR="0" lvl="0" indent="-342900" algn="l" rtl="0">
              <a:spcBef>
                <a:spcPts val="0"/>
              </a:spcBef>
              <a:spcAft>
                <a:spcPts val="0"/>
              </a:spcAft>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Has unit of presentation</a:t>
            </a:r>
          </a:p>
          <a:p>
            <a:pPr marL="482600" marR="0" lvl="0" indent="-342900" algn="l" rtl="0">
              <a:spcBef>
                <a:spcPts val="0"/>
              </a:spcBef>
              <a:spcAft>
                <a:spcPts val="0"/>
              </a:spcAft>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Has basis of strength substance</a:t>
            </a:r>
          </a:p>
          <a:p>
            <a:pPr marL="482600" marR="0" lvl="0" indent="-342900" algn="l" rtl="0">
              <a:spcBef>
                <a:spcPts val="0"/>
              </a:spcBef>
              <a:spcAft>
                <a:spcPts val="0"/>
              </a:spcAft>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Has presentation strength numerator value / unit</a:t>
            </a:r>
          </a:p>
          <a:p>
            <a:pPr marL="482600" marR="0" lvl="0" indent="-342900" algn="l" rtl="0">
              <a:spcBef>
                <a:spcPts val="0"/>
              </a:spcBef>
              <a:spcAft>
                <a:spcPts val="0"/>
              </a:spcAft>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Has presentation strength denominator value / unit</a:t>
            </a:r>
          </a:p>
          <a:p>
            <a:pPr marL="482600" marR="0" lvl="0" indent="-342900" algn="l" rtl="0">
              <a:spcBef>
                <a:spcPts val="0"/>
              </a:spcBef>
              <a:spcAft>
                <a:spcPts val="0"/>
              </a:spcAft>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Has concentration strength </a:t>
            </a:r>
            <a:br>
              <a:rPr lang="en-AU" sz="2000" dirty="0">
                <a:solidFill>
                  <a:srgbClr val="3F3F3F"/>
                </a:solidFill>
                <a:latin typeface="Trebuchet MS"/>
                <a:ea typeface="Trebuchet MS"/>
                <a:cs typeface="Trebuchet MS"/>
                <a:sym typeface="Trebuchet MS"/>
              </a:rPr>
            </a:br>
            <a:r>
              <a:rPr lang="en-AU" sz="2000" dirty="0">
                <a:solidFill>
                  <a:srgbClr val="3F3F3F"/>
                </a:solidFill>
                <a:latin typeface="Trebuchet MS"/>
                <a:ea typeface="Trebuchet MS"/>
                <a:cs typeface="Trebuchet MS"/>
                <a:sym typeface="Trebuchet MS"/>
              </a:rPr>
              <a:t>numerator value / unit</a:t>
            </a:r>
          </a:p>
          <a:p>
            <a:pPr marL="482600" marR="0" lvl="0" indent="-342900" algn="l" rtl="0">
              <a:spcBef>
                <a:spcPts val="0"/>
              </a:spcBef>
              <a:spcAft>
                <a:spcPts val="0"/>
              </a:spcAft>
              <a:buClr>
                <a:srgbClr val="00B0F0"/>
              </a:buClr>
              <a:buSzPct val="100000"/>
              <a:buFont typeface="Arial" panose="020B0604020202020204" pitchFamily="34" charset="0"/>
              <a:buChar char="•"/>
            </a:pPr>
            <a:r>
              <a:rPr lang="en-AU" sz="2000" i="0" u="none" strike="noStrike" cap="none" dirty="0">
                <a:solidFill>
                  <a:srgbClr val="3F3F3F"/>
                </a:solidFill>
                <a:latin typeface="Trebuchet MS"/>
                <a:ea typeface="Trebuchet MS"/>
                <a:cs typeface="Trebuchet MS"/>
                <a:sym typeface="Trebuchet MS"/>
              </a:rPr>
              <a:t>Has conc</a:t>
            </a:r>
            <a:r>
              <a:rPr lang="en-AU" sz="2000" dirty="0">
                <a:solidFill>
                  <a:srgbClr val="3F3F3F"/>
                </a:solidFill>
                <a:latin typeface="Trebuchet MS"/>
                <a:ea typeface="Trebuchet MS"/>
                <a:cs typeface="Trebuchet MS"/>
                <a:sym typeface="Trebuchet MS"/>
              </a:rPr>
              <a:t>entration strength </a:t>
            </a:r>
            <a:br>
              <a:rPr lang="en-AU" sz="2000" dirty="0">
                <a:solidFill>
                  <a:srgbClr val="3F3F3F"/>
                </a:solidFill>
                <a:latin typeface="Trebuchet MS"/>
                <a:ea typeface="Trebuchet MS"/>
                <a:cs typeface="Trebuchet MS"/>
                <a:sym typeface="Trebuchet MS"/>
              </a:rPr>
            </a:br>
            <a:r>
              <a:rPr lang="en-AU" sz="2000" dirty="0">
                <a:solidFill>
                  <a:srgbClr val="3F3F3F"/>
                </a:solidFill>
                <a:latin typeface="Trebuchet MS"/>
                <a:ea typeface="Trebuchet MS"/>
                <a:cs typeface="Trebuchet MS"/>
                <a:sym typeface="Trebuchet MS"/>
              </a:rPr>
              <a:t>denominator value / unit</a:t>
            </a:r>
          </a:p>
        </p:txBody>
      </p:sp>
      <p:sp>
        <p:nvSpPr>
          <p:cNvPr id="39" name="Google Shape;155;p4">
            <a:extLst>
              <a:ext uri="{FF2B5EF4-FFF2-40B4-BE49-F238E27FC236}">
                <a16:creationId xmlns:a16="http://schemas.microsoft.com/office/drawing/2014/main" id="{09B8CB95-E746-AF43-8896-19D67DEBA023}"/>
              </a:ext>
            </a:extLst>
          </p:cNvPr>
          <p:cNvSpPr/>
          <p:nvPr/>
        </p:nvSpPr>
        <p:spPr>
          <a:xfrm>
            <a:off x="6731842" y="1119292"/>
            <a:ext cx="4808983" cy="2105163"/>
          </a:xfrm>
          <a:prstGeom prst="rect">
            <a:avLst/>
          </a:prstGeom>
          <a:noFill/>
          <a:ln>
            <a:noFill/>
          </a:ln>
        </p:spPr>
        <p:txBody>
          <a:bodyPr spcFirstLastPara="1" wrap="square" lIns="91425" tIns="45700" rIns="91425" bIns="45700" anchor="t" anchorCtr="0">
            <a:noAutofit/>
          </a:bodyPr>
          <a:lstStyle/>
          <a:p>
            <a:pPr marL="12700" lvl="0">
              <a:spcAft>
                <a:spcPts val="1200"/>
              </a:spcAft>
              <a:buClr>
                <a:srgbClr val="3F3F3F"/>
              </a:buClr>
              <a:buSzPts val="1400"/>
              <a:tabLst>
                <a:tab pos="1420813" algn="l"/>
              </a:tabLst>
            </a:pPr>
            <a:r>
              <a:rPr lang="en-AU" sz="2400" b="1" dirty="0">
                <a:solidFill>
                  <a:schemeClr val="tx2">
                    <a:lumMod val="75000"/>
                  </a:schemeClr>
                </a:solidFill>
                <a:latin typeface="Trebuchet MS"/>
                <a:ea typeface="Trebuchet MS"/>
                <a:cs typeface="Trebuchet MS"/>
                <a:sym typeface="Trebuchet MS"/>
              </a:rPr>
              <a:t>	MP-OP</a:t>
            </a:r>
          </a:p>
          <a:p>
            <a:pPr marL="482600" marR="0" lvl="0" indent="-342900" algn="l" rtl="0">
              <a:spcBef>
                <a:spcPts val="0"/>
              </a:spcBef>
              <a:spcAft>
                <a:spcPts val="0"/>
              </a:spcAft>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Has precise active ingredient</a:t>
            </a:r>
          </a:p>
          <a:p>
            <a:pPr marL="482600" marR="0" lvl="0" indent="-342900" algn="l" rtl="0">
              <a:spcBef>
                <a:spcPts val="600"/>
              </a:spcBef>
              <a:spcAft>
                <a:spcPts val="0"/>
              </a:spcAft>
              <a:buClr>
                <a:srgbClr val="00B0F0"/>
              </a:buClr>
              <a:buSzPct val="100000"/>
              <a:buFont typeface="Arial" panose="020B0604020202020204" pitchFamily="34" charset="0"/>
              <a:buChar char="•"/>
            </a:pPr>
            <a:r>
              <a:rPr lang="en-AU" sz="2000" i="0" u="none" strike="noStrike" cap="none" dirty="0">
                <a:solidFill>
                  <a:srgbClr val="3F3F3F"/>
                </a:solidFill>
                <a:latin typeface="Trebuchet MS"/>
                <a:ea typeface="Trebuchet MS"/>
                <a:cs typeface="Trebuchet MS"/>
                <a:sym typeface="Trebuchet MS"/>
              </a:rPr>
              <a:t>Count of active ingredient</a:t>
            </a:r>
          </a:p>
          <a:p>
            <a:pPr marL="482600" marR="0" lvl="0" indent="-342900" algn="l" rtl="0">
              <a:spcBef>
                <a:spcPts val="0"/>
              </a:spcBef>
              <a:spcAft>
                <a:spcPts val="0"/>
              </a:spcAft>
              <a:buClr>
                <a:srgbClr val="00B0F0"/>
              </a:buClr>
              <a:buSzPct val="100000"/>
              <a:buFont typeface="Arial" panose="020B0604020202020204" pitchFamily="34" charset="0"/>
              <a:buChar char="•"/>
            </a:pPr>
            <a:r>
              <a:rPr lang="en-AU" sz="2000" i="0" u="none" strike="noStrike" cap="none" dirty="0">
                <a:solidFill>
                  <a:srgbClr val="3F3F3F"/>
                </a:solidFill>
                <a:latin typeface="Trebuchet MS"/>
                <a:ea typeface="Trebuchet MS"/>
                <a:cs typeface="Trebuchet MS"/>
                <a:sym typeface="Trebuchet MS"/>
              </a:rPr>
              <a:t>Count of base and modification pair</a:t>
            </a:r>
          </a:p>
        </p:txBody>
      </p:sp>
      <p:sp>
        <p:nvSpPr>
          <p:cNvPr id="43" name="Google Shape;156;p4">
            <a:extLst>
              <a:ext uri="{FF2B5EF4-FFF2-40B4-BE49-F238E27FC236}">
                <a16:creationId xmlns:a16="http://schemas.microsoft.com/office/drawing/2014/main" id="{B1EB6A7B-7A68-174A-9412-BA66203C571F}"/>
              </a:ext>
            </a:extLst>
          </p:cNvPr>
          <p:cNvSpPr txBox="1"/>
          <p:nvPr/>
        </p:nvSpPr>
        <p:spPr>
          <a:xfrm>
            <a:off x="2576949" y="236683"/>
            <a:ext cx="8201889" cy="633986"/>
          </a:xfrm>
          <a:prstGeom prst="rect">
            <a:avLst/>
          </a:prstGeom>
          <a:no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SNOMED International Drug Attributes</a:t>
            </a:r>
          </a:p>
        </p:txBody>
      </p:sp>
    </p:spTree>
    <p:extLst>
      <p:ext uri="{BB962C8B-B14F-4D97-AF65-F5344CB8AC3E}">
        <p14:creationId xmlns:p14="http://schemas.microsoft.com/office/powerpoint/2010/main" val="30416075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74" name="Google Shape;156;p4">
            <a:extLst>
              <a:ext uri="{FF2B5EF4-FFF2-40B4-BE49-F238E27FC236}">
                <a16:creationId xmlns:a16="http://schemas.microsoft.com/office/drawing/2014/main" id="{31A05DF4-237D-0149-AF52-88CAEE408BDB}"/>
              </a:ext>
            </a:extLst>
          </p:cNvPr>
          <p:cNvSpPr txBox="1"/>
          <p:nvPr/>
        </p:nvSpPr>
        <p:spPr>
          <a:xfrm>
            <a:off x="2313711" y="251075"/>
            <a:ext cx="8936175" cy="633986"/>
          </a:xfrm>
          <a:prstGeom prst="rect">
            <a:avLst/>
          </a:prstGeom>
          <a:no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SNOMED National Drug Extension Model</a:t>
            </a:r>
          </a:p>
        </p:txBody>
      </p:sp>
      <p:sp>
        <p:nvSpPr>
          <p:cNvPr id="37" name="Rectangle 36">
            <a:extLst>
              <a:ext uri="{FF2B5EF4-FFF2-40B4-BE49-F238E27FC236}">
                <a16:creationId xmlns:a16="http://schemas.microsoft.com/office/drawing/2014/main" id="{96520587-8B4C-5842-8007-AA1E27DC7A4B}"/>
              </a:ext>
            </a:extLst>
          </p:cNvPr>
          <p:cNvSpPr/>
          <p:nvPr/>
        </p:nvSpPr>
        <p:spPr>
          <a:xfrm>
            <a:off x="2167604" y="2729955"/>
            <a:ext cx="1904347" cy="967590"/>
          </a:xfrm>
          <a:prstGeom prst="rect">
            <a:avLst/>
          </a:prstGeom>
          <a:solidFill>
            <a:schemeClr val="bg1">
              <a:lumMod val="95000"/>
            </a:schemeClr>
          </a:solidFill>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lumMod val="50000"/>
                  </a:schemeClr>
                </a:solidFill>
              </a:rPr>
              <a:t>Medicinal Product</a:t>
            </a:r>
          </a:p>
          <a:p>
            <a:pPr algn="ctr"/>
            <a:r>
              <a:rPr lang="en-US" b="1" dirty="0">
                <a:solidFill>
                  <a:schemeClr val="tx2">
                    <a:lumMod val="50000"/>
                  </a:schemeClr>
                </a:solidFill>
              </a:rPr>
              <a:t>(MP)</a:t>
            </a:r>
          </a:p>
        </p:txBody>
      </p:sp>
      <p:sp>
        <p:nvSpPr>
          <p:cNvPr id="38" name="Rectangle 37">
            <a:extLst>
              <a:ext uri="{FF2B5EF4-FFF2-40B4-BE49-F238E27FC236}">
                <a16:creationId xmlns:a16="http://schemas.microsoft.com/office/drawing/2014/main" id="{DA821E93-280B-994E-832F-FA148D635CCC}"/>
              </a:ext>
            </a:extLst>
          </p:cNvPr>
          <p:cNvSpPr/>
          <p:nvPr/>
        </p:nvSpPr>
        <p:spPr>
          <a:xfrm>
            <a:off x="2167604" y="4175820"/>
            <a:ext cx="1904348" cy="967590"/>
          </a:xfrm>
          <a:prstGeom prst="rect">
            <a:avLst/>
          </a:prstGeom>
          <a:solidFill>
            <a:schemeClr val="bg1">
              <a:lumMod val="95000"/>
            </a:schemeClr>
          </a:solidFill>
          <a:ln w="38100">
            <a:solidFill>
              <a:srgbClr val="EDE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Medicinal Product Form</a:t>
            </a:r>
          </a:p>
          <a:p>
            <a:pPr algn="ctr"/>
            <a:r>
              <a:rPr lang="en-US" b="1" dirty="0">
                <a:solidFill>
                  <a:schemeClr val="tx1"/>
                </a:solidFill>
              </a:rPr>
              <a:t>(MPF)</a:t>
            </a:r>
          </a:p>
        </p:txBody>
      </p:sp>
      <p:sp>
        <p:nvSpPr>
          <p:cNvPr id="39" name="Rectangle 38">
            <a:extLst>
              <a:ext uri="{FF2B5EF4-FFF2-40B4-BE49-F238E27FC236}">
                <a16:creationId xmlns:a16="http://schemas.microsoft.com/office/drawing/2014/main" id="{042F7544-96D5-6A43-A265-F03127DFEC2F}"/>
              </a:ext>
            </a:extLst>
          </p:cNvPr>
          <p:cNvSpPr/>
          <p:nvPr/>
        </p:nvSpPr>
        <p:spPr>
          <a:xfrm>
            <a:off x="4573942" y="4171338"/>
            <a:ext cx="1693120" cy="967590"/>
          </a:xfrm>
          <a:prstGeom prst="rect">
            <a:avLst/>
          </a:prstGeom>
          <a:solidFill>
            <a:schemeClr val="bg1">
              <a:lumMod val="95000"/>
            </a:schemeClr>
          </a:solidFill>
          <a:ln w="38100">
            <a:solidFill>
              <a:srgbClr val="EDE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Medicinal Product Form Only (MPF-O)</a:t>
            </a:r>
          </a:p>
        </p:txBody>
      </p:sp>
      <p:sp>
        <p:nvSpPr>
          <p:cNvPr id="42" name="Rectangle 41">
            <a:extLst>
              <a:ext uri="{FF2B5EF4-FFF2-40B4-BE49-F238E27FC236}">
                <a16:creationId xmlns:a16="http://schemas.microsoft.com/office/drawing/2014/main" id="{F8B0A40A-FCF5-CE4F-8805-84E8E9C7C47C}"/>
              </a:ext>
            </a:extLst>
          </p:cNvPr>
          <p:cNvSpPr/>
          <p:nvPr/>
        </p:nvSpPr>
        <p:spPr>
          <a:xfrm>
            <a:off x="6805628" y="4171338"/>
            <a:ext cx="1693120" cy="967590"/>
          </a:xfrm>
          <a:prstGeom prst="rect">
            <a:avLst/>
          </a:prstGeom>
          <a:solidFill>
            <a:schemeClr val="bg1">
              <a:lumMod val="95000"/>
            </a:schemeClr>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5">
                    <a:lumMod val="50000"/>
                  </a:schemeClr>
                </a:solidFill>
              </a:rPr>
              <a:t>Clinical Drug</a:t>
            </a:r>
          </a:p>
          <a:p>
            <a:pPr algn="ctr"/>
            <a:r>
              <a:rPr lang="en-US" b="1" dirty="0">
                <a:solidFill>
                  <a:schemeClr val="accent5">
                    <a:lumMod val="50000"/>
                  </a:schemeClr>
                </a:solidFill>
              </a:rPr>
              <a:t>(CD-OP)</a:t>
            </a:r>
          </a:p>
        </p:txBody>
      </p:sp>
      <p:sp>
        <p:nvSpPr>
          <p:cNvPr id="43" name="Rectangle 42">
            <a:extLst>
              <a:ext uri="{FF2B5EF4-FFF2-40B4-BE49-F238E27FC236}">
                <a16:creationId xmlns:a16="http://schemas.microsoft.com/office/drawing/2014/main" id="{4DA6E1E7-2997-A442-BFF5-55800E7A4EEF}"/>
              </a:ext>
            </a:extLst>
          </p:cNvPr>
          <p:cNvSpPr/>
          <p:nvPr/>
        </p:nvSpPr>
        <p:spPr>
          <a:xfrm>
            <a:off x="4573942" y="2725473"/>
            <a:ext cx="1693120" cy="967590"/>
          </a:xfrm>
          <a:prstGeom prst="rect">
            <a:avLst/>
          </a:prstGeom>
          <a:solidFill>
            <a:schemeClr val="bg1">
              <a:lumMod val="95000"/>
            </a:schemeClr>
          </a:solidFill>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lumMod val="50000"/>
                  </a:schemeClr>
                </a:solidFill>
              </a:rPr>
              <a:t>Medicinal Product Only (MP-O)</a:t>
            </a:r>
          </a:p>
        </p:txBody>
      </p:sp>
      <p:sp>
        <p:nvSpPr>
          <p:cNvPr id="44" name="Rectangle 43">
            <a:extLst>
              <a:ext uri="{FF2B5EF4-FFF2-40B4-BE49-F238E27FC236}">
                <a16:creationId xmlns:a16="http://schemas.microsoft.com/office/drawing/2014/main" id="{D21E44F6-55C9-0E40-957E-F2D4C3E385E6}"/>
              </a:ext>
            </a:extLst>
          </p:cNvPr>
          <p:cNvSpPr/>
          <p:nvPr/>
        </p:nvSpPr>
        <p:spPr>
          <a:xfrm>
            <a:off x="6805629" y="2729944"/>
            <a:ext cx="1693120" cy="967590"/>
          </a:xfrm>
          <a:prstGeom prst="rect">
            <a:avLst/>
          </a:prstGeom>
          <a:solidFill>
            <a:schemeClr val="tx2">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lumMod val="50000"/>
                  </a:schemeClr>
                </a:solidFill>
              </a:rPr>
              <a:t>Medicinal Product Precise Only (MP-OP)</a:t>
            </a:r>
          </a:p>
        </p:txBody>
      </p:sp>
      <p:cxnSp>
        <p:nvCxnSpPr>
          <p:cNvPr id="45" name="Straight Arrow Connector 44">
            <a:extLst>
              <a:ext uri="{FF2B5EF4-FFF2-40B4-BE49-F238E27FC236}">
                <a16:creationId xmlns:a16="http://schemas.microsoft.com/office/drawing/2014/main" id="{6CAE25A8-0748-AF4A-BCAE-A9141B7281C2}"/>
              </a:ext>
            </a:extLst>
          </p:cNvPr>
          <p:cNvCxnSpPr>
            <a:cxnSpLocks/>
            <a:stCxn id="38" idx="0"/>
            <a:endCxn id="37" idx="2"/>
          </p:cNvCxnSpPr>
          <p:nvPr/>
        </p:nvCxnSpPr>
        <p:spPr>
          <a:xfrm flipV="1">
            <a:off x="3119778" y="3697545"/>
            <a:ext cx="0" cy="478275"/>
          </a:xfrm>
          <a:prstGeom prst="straightConnector1">
            <a:avLst/>
          </a:prstGeom>
          <a:ln w="635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D3E321C1-F28A-1A40-894E-5717D3F8B732}"/>
              </a:ext>
            </a:extLst>
          </p:cNvPr>
          <p:cNvCxnSpPr>
            <a:cxnSpLocks/>
            <a:stCxn id="39" idx="0"/>
            <a:endCxn id="43" idx="2"/>
          </p:cNvCxnSpPr>
          <p:nvPr/>
        </p:nvCxnSpPr>
        <p:spPr>
          <a:xfrm flipV="1">
            <a:off x="5420502" y="3693063"/>
            <a:ext cx="0" cy="478275"/>
          </a:xfrm>
          <a:prstGeom prst="straightConnector1">
            <a:avLst/>
          </a:prstGeom>
          <a:ln w="635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24A9B162-9A5E-BF44-B1D1-8D89BEC9698E}"/>
              </a:ext>
            </a:extLst>
          </p:cNvPr>
          <p:cNvCxnSpPr>
            <a:cxnSpLocks/>
            <a:stCxn id="42" idx="1"/>
            <a:endCxn id="39" idx="3"/>
          </p:cNvCxnSpPr>
          <p:nvPr/>
        </p:nvCxnSpPr>
        <p:spPr>
          <a:xfrm flipH="1">
            <a:off x="6267062" y="4655133"/>
            <a:ext cx="538566" cy="0"/>
          </a:xfrm>
          <a:prstGeom prst="straightConnector1">
            <a:avLst/>
          </a:prstGeom>
          <a:ln w="635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2" name="Straight Arrow Connector 19">
            <a:extLst>
              <a:ext uri="{FF2B5EF4-FFF2-40B4-BE49-F238E27FC236}">
                <a16:creationId xmlns:a16="http://schemas.microsoft.com/office/drawing/2014/main" id="{9E06071F-B2DF-5449-BC92-0E3E19D692C2}"/>
              </a:ext>
            </a:extLst>
          </p:cNvPr>
          <p:cNvCxnSpPr>
            <a:cxnSpLocks/>
            <a:stCxn id="39" idx="1"/>
            <a:endCxn id="38" idx="3"/>
          </p:cNvCxnSpPr>
          <p:nvPr/>
        </p:nvCxnSpPr>
        <p:spPr>
          <a:xfrm rot="10800000" flipV="1">
            <a:off x="4071952" y="4655133"/>
            <a:ext cx="501990" cy="4482"/>
          </a:xfrm>
          <a:prstGeom prst="bentConnector3">
            <a:avLst>
              <a:gd name="adj1" fmla="val 50000"/>
            </a:avLst>
          </a:prstGeom>
          <a:ln w="635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3" name="Straight Arrow Connector 19">
            <a:extLst>
              <a:ext uri="{FF2B5EF4-FFF2-40B4-BE49-F238E27FC236}">
                <a16:creationId xmlns:a16="http://schemas.microsoft.com/office/drawing/2014/main" id="{35BBC961-6BB5-6D47-9A00-713BF5F41C2F}"/>
              </a:ext>
            </a:extLst>
          </p:cNvPr>
          <p:cNvCxnSpPr>
            <a:cxnSpLocks/>
            <a:stCxn id="44" idx="1"/>
            <a:endCxn id="43" idx="3"/>
          </p:cNvCxnSpPr>
          <p:nvPr/>
        </p:nvCxnSpPr>
        <p:spPr>
          <a:xfrm rot="10800000">
            <a:off x="6267063" y="3209269"/>
            <a:ext cx="538567" cy="4471"/>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4" name="Straight Arrow Connector 19">
            <a:extLst>
              <a:ext uri="{FF2B5EF4-FFF2-40B4-BE49-F238E27FC236}">
                <a16:creationId xmlns:a16="http://schemas.microsoft.com/office/drawing/2014/main" id="{AFECF9DD-2AA6-0843-82AE-6D08C5BD8578}"/>
              </a:ext>
            </a:extLst>
          </p:cNvPr>
          <p:cNvCxnSpPr>
            <a:cxnSpLocks/>
            <a:stCxn id="43" idx="1"/>
            <a:endCxn id="37" idx="3"/>
          </p:cNvCxnSpPr>
          <p:nvPr/>
        </p:nvCxnSpPr>
        <p:spPr>
          <a:xfrm rot="10800000" flipV="1">
            <a:off x="4071952" y="3209268"/>
            <a:ext cx="501991" cy="4482"/>
          </a:xfrm>
          <a:prstGeom prst="bentConnector3">
            <a:avLst>
              <a:gd name="adj1" fmla="val 50000"/>
            </a:avLst>
          </a:prstGeom>
          <a:ln w="635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5" name="Straight Arrow Connector 19">
            <a:extLst>
              <a:ext uri="{FF2B5EF4-FFF2-40B4-BE49-F238E27FC236}">
                <a16:creationId xmlns:a16="http://schemas.microsoft.com/office/drawing/2014/main" id="{C431D176-3DC6-D442-AB8F-FF1513AD7B99}"/>
              </a:ext>
            </a:extLst>
          </p:cNvPr>
          <p:cNvCxnSpPr>
            <a:cxnSpLocks/>
            <a:stCxn id="42" idx="0"/>
            <a:endCxn id="44" idx="2"/>
          </p:cNvCxnSpPr>
          <p:nvPr/>
        </p:nvCxnSpPr>
        <p:spPr>
          <a:xfrm rot="5400000" flipH="1" flipV="1">
            <a:off x="7415286" y="3934436"/>
            <a:ext cx="473804" cy="1"/>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9390A667-FF84-B240-92C8-3F63CE010D7F}"/>
              </a:ext>
            </a:extLst>
          </p:cNvPr>
          <p:cNvSpPr/>
          <p:nvPr/>
        </p:nvSpPr>
        <p:spPr>
          <a:xfrm>
            <a:off x="216820" y="408476"/>
            <a:ext cx="1672937" cy="633986"/>
          </a:xfrm>
          <a:prstGeom prst="rect">
            <a:avLst/>
          </a:prstGeom>
          <a:solidFill>
            <a:schemeClr val="bg1"/>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lumMod val="75000"/>
                  </a:schemeClr>
                </a:solidFill>
              </a:rPr>
              <a:t>Pharmaceutical / biologic product</a:t>
            </a:r>
          </a:p>
        </p:txBody>
      </p:sp>
      <p:sp>
        <p:nvSpPr>
          <p:cNvPr id="57" name="Rectangle 56">
            <a:extLst>
              <a:ext uri="{FF2B5EF4-FFF2-40B4-BE49-F238E27FC236}">
                <a16:creationId xmlns:a16="http://schemas.microsoft.com/office/drawing/2014/main" id="{25A23EC1-2DC1-6847-8893-C5EA4F7FEEE2}"/>
              </a:ext>
            </a:extLst>
          </p:cNvPr>
          <p:cNvSpPr/>
          <p:nvPr/>
        </p:nvSpPr>
        <p:spPr>
          <a:xfrm>
            <a:off x="216819" y="1332265"/>
            <a:ext cx="1672937" cy="493709"/>
          </a:xfrm>
          <a:prstGeom prst="rect">
            <a:avLst/>
          </a:prstGeom>
          <a:solidFill>
            <a:schemeClr val="bg1"/>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lumMod val="75000"/>
                  </a:schemeClr>
                </a:solidFill>
              </a:rPr>
              <a:t>Medicinal product</a:t>
            </a:r>
          </a:p>
        </p:txBody>
      </p:sp>
      <p:sp>
        <p:nvSpPr>
          <p:cNvPr id="58" name="Rectangle 57">
            <a:extLst>
              <a:ext uri="{FF2B5EF4-FFF2-40B4-BE49-F238E27FC236}">
                <a16:creationId xmlns:a16="http://schemas.microsoft.com/office/drawing/2014/main" id="{58A2FCAE-35F1-D54D-B3F6-330578BBA77B}"/>
              </a:ext>
            </a:extLst>
          </p:cNvPr>
          <p:cNvSpPr/>
          <p:nvPr/>
        </p:nvSpPr>
        <p:spPr>
          <a:xfrm>
            <a:off x="216819" y="2134685"/>
            <a:ext cx="1672937" cy="758335"/>
          </a:xfrm>
          <a:prstGeom prst="rect">
            <a:avLst/>
          </a:prstGeom>
          <a:solidFill>
            <a:schemeClr val="bg1"/>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1520"/>
              </a:lnSpc>
            </a:pPr>
            <a:r>
              <a:rPr lang="en-US" sz="1600" b="1" dirty="0">
                <a:solidFill>
                  <a:schemeClr val="bg1">
                    <a:lumMod val="75000"/>
                  </a:schemeClr>
                </a:solidFill>
              </a:rPr>
              <a:t>[[ Medicinal product </a:t>
            </a:r>
          </a:p>
          <a:p>
            <a:pPr algn="ctr">
              <a:lnSpc>
                <a:spcPts val="1520"/>
              </a:lnSpc>
            </a:pPr>
            <a:r>
              <a:rPr lang="en-US" sz="1600" b="1" dirty="0">
                <a:solidFill>
                  <a:schemeClr val="bg1">
                    <a:lumMod val="75000"/>
                  </a:schemeClr>
                </a:solidFill>
              </a:rPr>
              <a:t>category ]]</a:t>
            </a:r>
          </a:p>
        </p:txBody>
      </p:sp>
      <p:cxnSp>
        <p:nvCxnSpPr>
          <p:cNvPr id="59" name="Straight Arrow Connector 19">
            <a:extLst>
              <a:ext uri="{FF2B5EF4-FFF2-40B4-BE49-F238E27FC236}">
                <a16:creationId xmlns:a16="http://schemas.microsoft.com/office/drawing/2014/main" id="{6C8B3B19-C52C-E746-A52C-DB3BE1D39621}"/>
              </a:ext>
            </a:extLst>
          </p:cNvPr>
          <p:cNvCxnSpPr>
            <a:cxnSpLocks/>
            <a:stCxn id="37" idx="1"/>
            <a:endCxn id="58" idx="2"/>
          </p:cNvCxnSpPr>
          <p:nvPr/>
        </p:nvCxnSpPr>
        <p:spPr>
          <a:xfrm rot="10800000">
            <a:off x="1053288" y="2893020"/>
            <a:ext cx="1114316" cy="320730"/>
          </a:xfrm>
          <a:prstGeom prst="bentConnector2">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3FC170CC-957D-6E43-BF7E-0C3AAE440F65}"/>
              </a:ext>
            </a:extLst>
          </p:cNvPr>
          <p:cNvCxnSpPr>
            <a:cxnSpLocks/>
            <a:stCxn id="58" idx="0"/>
            <a:endCxn id="57" idx="2"/>
          </p:cNvCxnSpPr>
          <p:nvPr/>
        </p:nvCxnSpPr>
        <p:spPr>
          <a:xfrm flipV="1">
            <a:off x="1053288" y="1825974"/>
            <a:ext cx="0" cy="308711"/>
          </a:xfrm>
          <a:prstGeom prst="straightConnector1">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EC284236-97D3-7C41-8D0C-DB33B7E0D536}"/>
              </a:ext>
            </a:extLst>
          </p:cNvPr>
          <p:cNvCxnSpPr>
            <a:cxnSpLocks/>
            <a:stCxn id="57" idx="0"/>
            <a:endCxn id="56" idx="2"/>
          </p:cNvCxnSpPr>
          <p:nvPr/>
        </p:nvCxnSpPr>
        <p:spPr>
          <a:xfrm flipV="1">
            <a:off x="1053288" y="1042462"/>
            <a:ext cx="1" cy="289803"/>
          </a:xfrm>
          <a:prstGeom prst="straightConnector1">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2" name="Straight Arrow Connector 19">
            <a:extLst>
              <a:ext uri="{FF2B5EF4-FFF2-40B4-BE49-F238E27FC236}">
                <a16:creationId xmlns:a16="http://schemas.microsoft.com/office/drawing/2014/main" id="{B08897D3-843E-8A47-AD38-6D7978CECDC8}"/>
              </a:ext>
            </a:extLst>
          </p:cNvPr>
          <p:cNvCxnSpPr>
            <a:cxnSpLocks/>
            <a:stCxn id="37" idx="0"/>
            <a:endCxn id="57" idx="3"/>
          </p:cNvCxnSpPr>
          <p:nvPr/>
        </p:nvCxnSpPr>
        <p:spPr>
          <a:xfrm rot="16200000" flipV="1">
            <a:off x="1929350" y="1539527"/>
            <a:ext cx="1150835" cy="1230022"/>
          </a:xfrm>
          <a:prstGeom prst="bentConnector2">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78492EC5-EE25-6B4B-A8F3-B99CADB27F83}"/>
              </a:ext>
            </a:extLst>
          </p:cNvPr>
          <p:cNvSpPr/>
          <p:nvPr/>
        </p:nvSpPr>
        <p:spPr>
          <a:xfrm>
            <a:off x="9019026" y="2724949"/>
            <a:ext cx="2139416" cy="967590"/>
          </a:xfrm>
          <a:prstGeom prst="rect">
            <a:avLst/>
          </a:prstGeom>
          <a:solidFill>
            <a:schemeClr val="tx2">
              <a:lumMod val="60000"/>
              <a:lumOff val="4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lumMod val="50000"/>
                  </a:schemeClr>
                </a:solidFill>
              </a:rPr>
              <a:t>Real Medicinal Product </a:t>
            </a:r>
          </a:p>
          <a:p>
            <a:pPr algn="ctr"/>
            <a:r>
              <a:rPr lang="en-US" b="1" dirty="0">
                <a:solidFill>
                  <a:schemeClr val="tx2">
                    <a:lumMod val="50000"/>
                  </a:schemeClr>
                </a:solidFill>
              </a:rPr>
              <a:t>(RMP-OP)</a:t>
            </a:r>
          </a:p>
        </p:txBody>
      </p:sp>
      <p:cxnSp>
        <p:nvCxnSpPr>
          <p:cNvPr id="65" name="Straight Arrow Connector 19">
            <a:extLst>
              <a:ext uri="{FF2B5EF4-FFF2-40B4-BE49-F238E27FC236}">
                <a16:creationId xmlns:a16="http://schemas.microsoft.com/office/drawing/2014/main" id="{0A09459D-DB46-3D42-B204-23E4149C72F7}"/>
              </a:ext>
            </a:extLst>
          </p:cNvPr>
          <p:cNvCxnSpPr>
            <a:cxnSpLocks/>
            <a:stCxn id="64" idx="1"/>
          </p:cNvCxnSpPr>
          <p:nvPr/>
        </p:nvCxnSpPr>
        <p:spPr>
          <a:xfrm rot="10800000">
            <a:off x="8480468" y="3204282"/>
            <a:ext cx="538559" cy="4463"/>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8" name="Straight Arrow Connector 19">
            <a:extLst>
              <a:ext uri="{FF2B5EF4-FFF2-40B4-BE49-F238E27FC236}">
                <a16:creationId xmlns:a16="http://schemas.microsoft.com/office/drawing/2014/main" id="{898B2F25-8880-D24F-AEA5-ED8E5A8E9BD0}"/>
              </a:ext>
            </a:extLst>
          </p:cNvPr>
          <p:cNvCxnSpPr>
            <a:cxnSpLocks/>
          </p:cNvCxnSpPr>
          <p:nvPr/>
        </p:nvCxnSpPr>
        <p:spPr>
          <a:xfrm rot="10800000">
            <a:off x="8476816" y="4637213"/>
            <a:ext cx="538567" cy="4471"/>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784989D9-54BB-524F-B114-A692765552AD}"/>
              </a:ext>
            </a:extLst>
          </p:cNvPr>
          <p:cNvSpPr/>
          <p:nvPr/>
        </p:nvSpPr>
        <p:spPr>
          <a:xfrm>
            <a:off x="8966101" y="4153719"/>
            <a:ext cx="2139416" cy="967590"/>
          </a:xfrm>
          <a:prstGeom prst="rect">
            <a:avLst/>
          </a:prstGeom>
          <a:solidFill>
            <a:srgbClr val="AFF28F"/>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5">
                    <a:lumMod val="50000"/>
                  </a:schemeClr>
                </a:solidFill>
              </a:rPr>
              <a:t>Real Clinical Drug</a:t>
            </a:r>
          </a:p>
          <a:p>
            <a:pPr algn="ctr"/>
            <a:r>
              <a:rPr lang="en-US" b="1" dirty="0">
                <a:solidFill>
                  <a:schemeClr val="accent5">
                    <a:lumMod val="50000"/>
                  </a:schemeClr>
                </a:solidFill>
              </a:rPr>
              <a:t>(RCD-OP)</a:t>
            </a:r>
          </a:p>
        </p:txBody>
      </p:sp>
      <p:sp>
        <p:nvSpPr>
          <p:cNvPr id="69" name="Rectangle 68">
            <a:extLst>
              <a:ext uri="{FF2B5EF4-FFF2-40B4-BE49-F238E27FC236}">
                <a16:creationId xmlns:a16="http://schemas.microsoft.com/office/drawing/2014/main" id="{9F965C71-6A3A-3E4E-8920-7FD81250B780}"/>
              </a:ext>
            </a:extLst>
          </p:cNvPr>
          <p:cNvSpPr/>
          <p:nvPr/>
        </p:nvSpPr>
        <p:spPr>
          <a:xfrm>
            <a:off x="8966101" y="5569969"/>
            <a:ext cx="2139416" cy="967590"/>
          </a:xfrm>
          <a:prstGeom prst="rect">
            <a:avLst/>
          </a:prstGeom>
          <a:solidFill>
            <a:schemeClr val="accent4"/>
          </a:solidFill>
          <a:ln w="571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lumMod val="25000"/>
                  </a:schemeClr>
                </a:solidFill>
              </a:rPr>
              <a:t>Real Packaged Clinical Drug</a:t>
            </a:r>
          </a:p>
          <a:p>
            <a:pPr algn="ctr"/>
            <a:r>
              <a:rPr lang="en-US" b="1" dirty="0">
                <a:solidFill>
                  <a:schemeClr val="bg2">
                    <a:lumMod val="25000"/>
                  </a:schemeClr>
                </a:solidFill>
              </a:rPr>
              <a:t>(RPCD-OP)</a:t>
            </a:r>
          </a:p>
        </p:txBody>
      </p:sp>
      <p:cxnSp>
        <p:nvCxnSpPr>
          <p:cNvPr id="70" name="Straight Arrow Connector 19">
            <a:extLst>
              <a:ext uri="{FF2B5EF4-FFF2-40B4-BE49-F238E27FC236}">
                <a16:creationId xmlns:a16="http://schemas.microsoft.com/office/drawing/2014/main" id="{F589D9CD-8A15-2343-AC36-4884FF173686}"/>
              </a:ext>
            </a:extLst>
          </p:cNvPr>
          <p:cNvCxnSpPr>
            <a:cxnSpLocks/>
          </p:cNvCxnSpPr>
          <p:nvPr/>
        </p:nvCxnSpPr>
        <p:spPr>
          <a:xfrm rot="5400000" flipH="1" flipV="1">
            <a:off x="9604613" y="3887682"/>
            <a:ext cx="473804" cy="1"/>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1819066C-0CCF-584F-9AE2-169D9799F762}"/>
              </a:ext>
            </a:extLst>
          </p:cNvPr>
          <p:cNvCxnSpPr>
            <a:cxnSpLocks/>
            <a:stCxn id="67" idx="2"/>
            <a:endCxn id="69" idx="0"/>
          </p:cNvCxnSpPr>
          <p:nvPr/>
        </p:nvCxnSpPr>
        <p:spPr>
          <a:xfrm>
            <a:off x="10035809" y="5121309"/>
            <a:ext cx="0" cy="448660"/>
          </a:xfrm>
          <a:prstGeom prst="straightConnector1">
            <a:avLst/>
          </a:prstGeom>
          <a:ln w="635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sp>
        <p:nvSpPr>
          <p:cNvPr id="74" name="Rectangle 73">
            <a:extLst>
              <a:ext uri="{FF2B5EF4-FFF2-40B4-BE49-F238E27FC236}">
                <a16:creationId xmlns:a16="http://schemas.microsoft.com/office/drawing/2014/main" id="{FB43770C-CCB4-BF46-BB87-1485A5E1D466}"/>
              </a:ext>
            </a:extLst>
          </p:cNvPr>
          <p:cNvSpPr/>
          <p:nvPr/>
        </p:nvSpPr>
        <p:spPr>
          <a:xfrm>
            <a:off x="6793290" y="5572616"/>
            <a:ext cx="1693120" cy="967590"/>
          </a:xfrm>
          <a:prstGeom prst="rect">
            <a:avLst/>
          </a:prstGeom>
          <a:solidFill>
            <a:schemeClr val="accent4">
              <a:lumMod val="40000"/>
              <a:lumOff val="60000"/>
            </a:schemeClr>
          </a:solidFill>
          <a:ln w="571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lumMod val="25000"/>
                  </a:schemeClr>
                </a:solidFill>
              </a:rPr>
              <a:t>Packaged Clinical Drug</a:t>
            </a:r>
          </a:p>
          <a:p>
            <a:pPr algn="ctr"/>
            <a:r>
              <a:rPr lang="en-US" b="1" dirty="0">
                <a:solidFill>
                  <a:schemeClr val="bg2">
                    <a:lumMod val="25000"/>
                  </a:schemeClr>
                </a:solidFill>
              </a:rPr>
              <a:t>(PCD-OP)</a:t>
            </a:r>
          </a:p>
        </p:txBody>
      </p:sp>
      <p:cxnSp>
        <p:nvCxnSpPr>
          <p:cNvPr id="75" name="Straight Arrow Connector 74">
            <a:extLst>
              <a:ext uri="{FF2B5EF4-FFF2-40B4-BE49-F238E27FC236}">
                <a16:creationId xmlns:a16="http://schemas.microsoft.com/office/drawing/2014/main" id="{F0DD9F2F-3EF5-7141-B80C-05CF69674424}"/>
              </a:ext>
            </a:extLst>
          </p:cNvPr>
          <p:cNvCxnSpPr>
            <a:cxnSpLocks/>
          </p:cNvCxnSpPr>
          <p:nvPr/>
        </p:nvCxnSpPr>
        <p:spPr>
          <a:xfrm>
            <a:off x="7619663" y="5138928"/>
            <a:ext cx="0" cy="448660"/>
          </a:xfrm>
          <a:prstGeom prst="straightConnector1">
            <a:avLst/>
          </a:prstGeom>
          <a:ln w="635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cxnSp>
        <p:nvCxnSpPr>
          <p:cNvPr id="76" name="Straight Arrow Connector 19">
            <a:extLst>
              <a:ext uri="{FF2B5EF4-FFF2-40B4-BE49-F238E27FC236}">
                <a16:creationId xmlns:a16="http://schemas.microsoft.com/office/drawing/2014/main" id="{F4A30677-0ECB-5641-BF47-C2BD9ED2B6C8}"/>
              </a:ext>
            </a:extLst>
          </p:cNvPr>
          <p:cNvCxnSpPr>
            <a:cxnSpLocks/>
          </p:cNvCxnSpPr>
          <p:nvPr/>
        </p:nvCxnSpPr>
        <p:spPr>
          <a:xfrm rot="10800000">
            <a:off x="8461407" y="6070153"/>
            <a:ext cx="538567" cy="4471"/>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2571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64" grpId="0" animBg="1"/>
      <p:bldP spid="67" grpId="0" animBg="1"/>
      <p:bldP spid="69" grpId="0" animBg="1"/>
      <p:bldP spid="7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cxnSp>
        <p:nvCxnSpPr>
          <p:cNvPr id="76" name="Straight Arrow Connector 19">
            <a:extLst>
              <a:ext uri="{FF2B5EF4-FFF2-40B4-BE49-F238E27FC236}">
                <a16:creationId xmlns:a16="http://schemas.microsoft.com/office/drawing/2014/main" id="{F4A30677-0ECB-5641-BF47-C2BD9ED2B6C8}"/>
              </a:ext>
            </a:extLst>
          </p:cNvPr>
          <p:cNvCxnSpPr>
            <a:cxnSpLocks/>
          </p:cNvCxnSpPr>
          <p:nvPr/>
        </p:nvCxnSpPr>
        <p:spPr>
          <a:xfrm rot="10800000">
            <a:off x="8461407" y="6070153"/>
            <a:ext cx="538567" cy="4471"/>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174" name="Google Shape;156;p4">
            <a:extLst>
              <a:ext uri="{FF2B5EF4-FFF2-40B4-BE49-F238E27FC236}">
                <a16:creationId xmlns:a16="http://schemas.microsoft.com/office/drawing/2014/main" id="{31A05DF4-237D-0149-AF52-88CAEE408BDB}"/>
              </a:ext>
            </a:extLst>
          </p:cNvPr>
          <p:cNvSpPr txBox="1"/>
          <p:nvPr/>
        </p:nvSpPr>
        <p:spPr>
          <a:xfrm>
            <a:off x="2313711" y="251075"/>
            <a:ext cx="8936175" cy="633986"/>
          </a:xfrm>
          <a:prstGeom prst="rect">
            <a:avLst/>
          </a:prstGeom>
          <a:no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SNOMED National Drug Extension Model</a:t>
            </a:r>
          </a:p>
        </p:txBody>
      </p:sp>
      <p:sp>
        <p:nvSpPr>
          <p:cNvPr id="37" name="Rectangle 36">
            <a:extLst>
              <a:ext uri="{FF2B5EF4-FFF2-40B4-BE49-F238E27FC236}">
                <a16:creationId xmlns:a16="http://schemas.microsoft.com/office/drawing/2014/main" id="{96520587-8B4C-5842-8007-AA1E27DC7A4B}"/>
              </a:ext>
            </a:extLst>
          </p:cNvPr>
          <p:cNvSpPr/>
          <p:nvPr/>
        </p:nvSpPr>
        <p:spPr>
          <a:xfrm>
            <a:off x="2164077" y="2729955"/>
            <a:ext cx="1907874" cy="967590"/>
          </a:xfrm>
          <a:prstGeom prst="rect">
            <a:avLst/>
          </a:prstGeom>
          <a:solidFill>
            <a:schemeClr val="bg1">
              <a:lumMod val="95000"/>
            </a:schemeClr>
          </a:solidFill>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a:solidFill>
                  <a:schemeClr val="bg1">
                    <a:lumMod val="65000"/>
                  </a:schemeClr>
                </a:solidFill>
              </a:rPr>
              <a:t>MP </a:t>
            </a:r>
          </a:p>
          <a:p>
            <a:pPr algn="ctr">
              <a:lnSpc>
                <a:spcPts val="1620"/>
              </a:lnSpc>
            </a:pPr>
            <a:r>
              <a:rPr lang="en-US" b="1" dirty="0">
                <a:solidFill>
                  <a:schemeClr val="tx2">
                    <a:lumMod val="50000"/>
                  </a:schemeClr>
                </a:solidFill>
              </a:rPr>
              <a:t>Amoxicillin-containing product</a:t>
            </a:r>
          </a:p>
        </p:txBody>
      </p:sp>
      <p:sp>
        <p:nvSpPr>
          <p:cNvPr id="38" name="Rectangle 37">
            <a:extLst>
              <a:ext uri="{FF2B5EF4-FFF2-40B4-BE49-F238E27FC236}">
                <a16:creationId xmlns:a16="http://schemas.microsoft.com/office/drawing/2014/main" id="{DA821E93-280B-994E-832F-FA148D635CCC}"/>
              </a:ext>
            </a:extLst>
          </p:cNvPr>
          <p:cNvSpPr/>
          <p:nvPr/>
        </p:nvSpPr>
        <p:spPr>
          <a:xfrm>
            <a:off x="2164076" y="4175820"/>
            <a:ext cx="1907875" cy="967590"/>
          </a:xfrm>
          <a:prstGeom prst="rect">
            <a:avLst/>
          </a:prstGeom>
          <a:solidFill>
            <a:schemeClr val="bg1">
              <a:lumMod val="95000"/>
            </a:schemeClr>
          </a:solidFill>
          <a:ln w="38100">
            <a:solidFill>
              <a:srgbClr val="EDE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620"/>
              </a:lnSpc>
            </a:pPr>
            <a:r>
              <a:rPr lang="en-US" b="1" dirty="0">
                <a:solidFill>
                  <a:schemeClr val="bg1">
                    <a:lumMod val="65000"/>
                  </a:schemeClr>
                </a:solidFill>
              </a:rPr>
              <a:t>MPF </a:t>
            </a:r>
            <a:r>
              <a:rPr lang="en-US" b="1" dirty="0">
                <a:solidFill>
                  <a:schemeClr val="tx1"/>
                </a:solidFill>
              </a:rPr>
              <a:t>Amoxicillin-containing product in oral dose form</a:t>
            </a:r>
          </a:p>
        </p:txBody>
      </p:sp>
      <p:sp>
        <p:nvSpPr>
          <p:cNvPr id="39" name="Rectangle 38">
            <a:extLst>
              <a:ext uri="{FF2B5EF4-FFF2-40B4-BE49-F238E27FC236}">
                <a16:creationId xmlns:a16="http://schemas.microsoft.com/office/drawing/2014/main" id="{042F7544-96D5-6A43-A265-F03127DFEC2F}"/>
              </a:ext>
            </a:extLst>
          </p:cNvPr>
          <p:cNvSpPr/>
          <p:nvPr/>
        </p:nvSpPr>
        <p:spPr>
          <a:xfrm>
            <a:off x="4573942" y="4171338"/>
            <a:ext cx="1693120" cy="967590"/>
          </a:xfrm>
          <a:prstGeom prst="rect">
            <a:avLst/>
          </a:prstGeom>
          <a:solidFill>
            <a:schemeClr val="bg1">
              <a:lumMod val="95000"/>
            </a:schemeClr>
          </a:solidFill>
          <a:ln w="38100">
            <a:solidFill>
              <a:srgbClr val="EDE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lumMod val="65000"/>
                  </a:schemeClr>
                </a:solidFill>
              </a:rPr>
              <a:t>MPF-O</a:t>
            </a:r>
          </a:p>
          <a:p>
            <a:pPr algn="ctr">
              <a:lnSpc>
                <a:spcPts val="1620"/>
              </a:lnSpc>
            </a:pPr>
            <a:r>
              <a:rPr lang="en-US" b="1" dirty="0">
                <a:solidFill>
                  <a:schemeClr val="tx1"/>
                </a:solidFill>
              </a:rPr>
              <a:t>Amoxicillin only product in oral dose form</a:t>
            </a:r>
          </a:p>
        </p:txBody>
      </p:sp>
      <p:sp>
        <p:nvSpPr>
          <p:cNvPr id="43" name="Rectangle 42">
            <a:extLst>
              <a:ext uri="{FF2B5EF4-FFF2-40B4-BE49-F238E27FC236}">
                <a16:creationId xmlns:a16="http://schemas.microsoft.com/office/drawing/2014/main" id="{4DA6E1E7-2997-A442-BFF5-55800E7A4EEF}"/>
              </a:ext>
            </a:extLst>
          </p:cNvPr>
          <p:cNvSpPr/>
          <p:nvPr/>
        </p:nvSpPr>
        <p:spPr>
          <a:xfrm>
            <a:off x="4573942" y="2725473"/>
            <a:ext cx="1693120" cy="967590"/>
          </a:xfrm>
          <a:prstGeom prst="rect">
            <a:avLst/>
          </a:prstGeom>
          <a:solidFill>
            <a:schemeClr val="bg1">
              <a:lumMod val="95000"/>
            </a:schemeClr>
          </a:solidFill>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lumMod val="65000"/>
                  </a:schemeClr>
                </a:solidFill>
              </a:rPr>
              <a:t>MP-O</a:t>
            </a:r>
          </a:p>
          <a:p>
            <a:pPr algn="ctr"/>
            <a:r>
              <a:rPr lang="en-US" b="1" dirty="0">
                <a:solidFill>
                  <a:schemeClr val="tx2">
                    <a:lumMod val="50000"/>
                  </a:schemeClr>
                </a:solidFill>
              </a:rPr>
              <a:t>Amoxicillin only product</a:t>
            </a:r>
          </a:p>
        </p:txBody>
      </p:sp>
      <p:sp>
        <p:nvSpPr>
          <p:cNvPr id="44" name="Rectangle 43">
            <a:extLst>
              <a:ext uri="{FF2B5EF4-FFF2-40B4-BE49-F238E27FC236}">
                <a16:creationId xmlns:a16="http://schemas.microsoft.com/office/drawing/2014/main" id="{D21E44F6-55C9-0E40-957E-F2D4C3E385E6}"/>
              </a:ext>
            </a:extLst>
          </p:cNvPr>
          <p:cNvSpPr/>
          <p:nvPr/>
        </p:nvSpPr>
        <p:spPr>
          <a:xfrm>
            <a:off x="6805629" y="2729944"/>
            <a:ext cx="1693120" cy="967590"/>
          </a:xfrm>
          <a:prstGeom prst="rect">
            <a:avLst/>
          </a:prstGeom>
          <a:solidFill>
            <a:schemeClr val="tx2">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lumMod val="65000"/>
                  </a:schemeClr>
                </a:solidFill>
              </a:rPr>
              <a:t>MP-OP</a:t>
            </a:r>
          </a:p>
          <a:p>
            <a:pPr algn="ctr">
              <a:lnSpc>
                <a:spcPts val="1620"/>
              </a:lnSpc>
            </a:pPr>
            <a:r>
              <a:rPr lang="en-US" b="1" dirty="0">
                <a:solidFill>
                  <a:schemeClr val="tx2">
                    <a:lumMod val="50000"/>
                  </a:schemeClr>
                </a:solidFill>
              </a:rPr>
              <a:t>Amoxicillin trihydrate only product</a:t>
            </a:r>
          </a:p>
        </p:txBody>
      </p:sp>
      <p:cxnSp>
        <p:nvCxnSpPr>
          <p:cNvPr id="45" name="Straight Arrow Connector 44">
            <a:extLst>
              <a:ext uri="{FF2B5EF4-FFF2-40B4-BE49-F238E27FC236}">
                <a16:creationId xmlns:a16="http://schemas.microsoft.com/office/drawing/2014/main" id="{6CAE25A8-0748-AF4A-BCAE-A9141B7281C2}"/>
              </a:ext>
            </a:extLst>
          </p:cNvPr>
          <p:cNvCxnSpPr>
            <a:cxnSpLocks/>
            <a:stCxn id="38" idx="0"/>
            <a:endCxn id="37" idx="2"/>
          </p:cNvCxnSpPr>
          <p:nvPr/>
        </p:nvCxnSpPr>
        <p:spPr>
          <a:xfrm flipV="1">
            <a:off x="3118014" y="3697545"/>
            <a:ext cx="0" cy="478275"/>
          </a:xfrm>
          <a:prstGeom prst="straightConnector1">
            <a:avLst/>
          </a:prstGeom>
          <a:ln w="635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D3E321C1-F28A-1A40-894E-5717D3F8B732}"/>
              </a:ext>
            </a:extLst>
          </p:cNvPr>
          <p:cNvCxnSpPr>
            <a:cxnSpLocks/>
            <a:stCxn id="39" idx="0"/>
            <a:endCxn id="43" idx="2"/>
          </p:cNvCxnSpPr>
          <p:nvPr/>
        </p:nvCxnSpPr>
        <p:spPr>
          <a:xfrm flipV="1">
            <a:off x="5420502" y="3693063"/>
            <a:ext cx="0" cy="478275"/>
          </a:xfrm>
          <a:prstGeom prst="straightConnector1">
            <a:avLst/>
          </a:prstGeom>
          <a:ln w="635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24A9B162-9A5E-BF44-B1D1-8D89BEC9698E}"/>
              </a:ext>
            </a:extLst>
          </p:cNvPr>
          <p:cNvCxnSpPr>
            <a:cxnSpLocks/>
            <a:endCxn id="39" idx="3"/>
          </p:cNvCxnSpPr>
          <p:nvPr/>
        </p:nvCxnSpPr>
        <p:spPr>
          <a:xfrm flipH="1">
            <a:off x="6267062" y="4637213"/>
            <a:ext cx="538566" cy="17920"/>
          </a:xfrm>
          <a:prstGeom prst="straightConnector1">
            <a:avLst/>
          </a:prstGeom>
          <a:ln w="635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2" name="Straight Arrow Connector 19">
            <a:extLst>
              <a:ext uri="{FF2B5EF4-FFF2-40B4-BE49-F238E27FC236}">
                <a16:creationId xmlns:a16="http://schemas.microsoft.com/office/drawing/2014/main" id="{9E06071F-B2DF-5449-BC92-0E3E19D692C2}"/>
              </a:ext>
            </a:extLst>
          </p:cNvPr>
          <p:cNvCxnSpPr>
            <a:cxnSpLocks/>
            <a:stCxn id="39" idx="1"/>
            <a:endCxn id="38" idx="3"/>
          </p:cNvCxnSpPr>
          <p:nvPr/>
        </p:nvCxnSpPr>
        <p:spPr>
          <a:xfrm rot="10800000" flipV="1">
            <a:off x="4071952" y="4655133"/>
            <a:ext cx="501991" cy="4482"/>
          </a:xfrm>
          <a:prstGeom prst="bentConnector3">
            <a:avLst>
              <a:gd name="adj1" fmla="val 50000"/>
            </a:avLst>
          </a:prstGeom>
          <a:ln w="635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3" name="Straight Arrow Connector 19">
            <a:extLst>
              <a:ext uri="{FF2B5EF4-FFF2-40B4-BE49-F238E27FC236}">
                <a16:creationId xmlns:a16="http://schemas.microsoft.com/office/drawing/2014/main" id="{35BBC961-6BB5-6D47-9A00-713BF5F41C2F}"/>
              </a:ext>
            </a:extLst>
          </p:cNvPr>
          <p:cNvCxnSpPr>
            <a:cxnSpLocks/>
            <a:stCxn id="44" idx="1"/>
            <a:endCxn id="43" idx="3"/>
          </p:cNvCxnSpPr>
          <p:nvPr/>
        </p:nvCxnSpPr>
        <p:spPr>
          <a:xfrm rot="10800000">
            <a:off x="6267063" y="3209269"/>
            <a:ext cx="538567" cy="4471"/>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4" name="Straight Arrow Connector 19">
            <a:extLst>
              <a:ext uri="{FF2B5EF4-FFF2-40B4-BE49-F238E27FC236}">
                <a16:creationId xmlns:a16="http://schemas.microsoft.com/office/drawing/2014/main" id="{AFECF9DD-2AA6-0843-82AE-6D08C5BD8578}"/>
              </a:ext>
            </a:extLst>
          </p:cNvPr>
          <p:cNvCxnSpPr>
            <a:cxnSpLocks/>
            <a:stCxn id="43" idx="1"/>
            <a:endCxn id="37" idx="3"/>
          </p:cNvCxnSpPr>
          <p:nvPr/>
        </p:nvCxnSpPr>
        <p:spPr>
          <a:xfrm rot="10800000" flipV="1">
            <a:off x="4071952" y="3209268"/>
            <a:ext cx="501991" cy="4482"/>
          </a:xfrm>
          <a:prstGeom prst="bentConnector3">
            <a:avLst>
              <a:gd name="adj1" fmla="val 50000"/>
            </a:avLst>
          </a:prstGeom>
          <a:ln w="635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5" name="Straight Arrow Connector 19">
            <a:extLst>
              <a:ext uri="{FF2B5EF4-FFF2-40B4-BE49-F238E27FC236}">
                <a16:creationId xmlns:a16="http://schemas.microsoft.com/office/drawing/2014/main" id="{C431D176-3DC6-D442-AB8F-FF1513AD7B99}"/>
              </a:ext>
            </a:extLst>
          </p:cNvPr>
          <p:cNvCxnSpPr>
            <a:cxnSpLocks/>
            <a:stCxn id="42" idx="0"/>
            <a:endCxn id="44" idx="2"/>
          </p:cNvCxnSpPr>
          <p:nvPr/>
        </p:nvCxnSpPr>
        <p:spPr>
          <a:xfrm rot="5400000" flipH="1" flipV="1">
            <a:off x="7415286" y="3934436"/>
            <a:ext cx="473804" cy="1"/>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9390A667-FF84-B240-92C8-3F63CE010D7F}"/>
              </a:ext>
            </a:extLst>
          </p:cNvPr>
          <p:cNvSpPr/>
          <p:nvPr/>
        </p:nvSpPr>
        <p:spPr>
          <a:xfrm>
            <a:off x="216820" y="408476"/>
            <a:ext cx="1672937" cy="633986"/>
          </a:xfrm>
          <a:prstGeom prst="rect">
            <a:avLst/>
          </a:prstGeom>
          <a:solidFill>
            <a:schemeClr val="bg1"/>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lumMod val="75000"/>
                  </a:schemeClr>
                </a:solidFill>
              </a:rPr>
              <a:t>Pharmaceutical / biologic product</a:t>
            </a:r>
          </a:p>
        </p:txBody>
      </p:sp>
      <p:sp>
        <p:nvSpPr>
          <p:cNvPr id="57" name="Rectangle 56">
            <a:extLst>
              <a:ext uri="{FF2B5EF4-FFF2-40B4-BE49-F238E27FC236}">
                <a16:creationId xmlns:a16="http://schemas.microsoft.com/office/drawing/2014/main" id="{25A23EC1-2DC1-6847-8893-C5EA4F7FEEE2}"/>
              </a:ext>
            </a:extLst>
          </p:cNvPr>
          <p:cNvSpPr/>
          <p:nvPr/>
        </p:nvSpPr>
        <p:spPr>
          <a:xfrm>
            <a:off x="216819" y="1332265"/>
            <a:ext cx="1672937" cy="493709"/>
          </a:xfrm>
          <a:prstGeom prst="rect">
            <a:avLst/>
          </a:prstGeom>
          <a:solidFill>
            <a:schemeClr val="bg1"/>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lumMod val="75000"/>
                  </a:schemeClr>
                </a:solidFill>
              </a:rPr>
              <a:t>Medicinal product</a:t>
            </a:r>
          </a:p>
        </p:txBody>
      </p:sp>
      <p:sp>
        <p:nvSpPr>
          <p:cNvPr id="58" name="Rectangle 57">
            <a:extLst>
              <a:ext uri="{FF2B5EF4-FFF2-40B4-BE49-F238E27FC236}">
                <a16:creationId xmlns:a16="http://schemas.microsoft.com/office/drawing/2014/main" id="{58A2FCAE-35F1-D54D-B3F6-330578BBA77B}"/>
              </a:ext>
            </a:extLst>
          </p:cNvPr>
          <p:cNvSpPr/>
          <p:nvPr/>
        </p:nvSpPr>
        <p:spPr>
          <a:xfrm>
            <a:off x="216819" y="2134685"/>
            <a:ext cx="1672937" cy="758335"/>
          </a:xfrm>
          <a:prstGeom prst="rect">
            <a:avLst/>
          </a:prstGeom>
          <a:solidFill>
            <a:schemeClr val="bg1"/>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1520"/>
              </a:lnSpc>
            </a:pPr>
            <a:r>
              <a:rPr lang="en-US" sz="1600" b="1" dirty="0">
                <a:solidFill>
                  <a:schemeClr val="bg1">
                    <a:lumMod val="75000"/>
                  </a:schemeClr>
                </a:solidFill>
              </a:rPr>
              <a:t>[[ Medicinal product </a:t>
            </a:r>
          </a:p>
          <a:p>
            <a:pPr algn="ctr">
              <a:lnSpc>
                <a:spcPts val="1520"/>
              </a:lnSpc>
            </a:pPr>
            <a:r>
              <a:rPr lang="en-US" sz="1600" b="1" dirty="0">
                <a:solidFill>
                  <a:schemeClr val="bg1">
                    <a:lumMod val="75000"/>
                  </a:schemeClr>
                </a:solidFill>
              </a:rPr>
              <a:t>category ]]</a:t>
            </a:r>
          </a:p>
        </p:txBody>
      </p:sp>
      <p:cxnSp>
        <p:nvCxnSpPr>
          <p:cNvPr id="59" name="Straight Arrow Connector 19">
            <a:extLst>
              <a:ext uri="{FF2B5EF4-FFF2-40B4-BE49-F238E27FC236}">
                <a16:creationId xmlns:a16="http://schemas.microsoft.com/office/drawing/2014/main" id="{6C8B3B19-C52C-E746-A52C-DB3BE1D39621}"/>
              </a:ext>
            </a:extLst>
          </p:cNvPr>
          <p:cNvCxnSpPr>
            <a:cxnSpLocks/>
            <a:stCxn id="37" idx="1"/>
            <a:endCxn id="58" idx="2"/>
          </p:cNvCxnSpPr>
          <p:nvPr/>
        </p:nvCxnSpPr>
        <p:spPr>
          <a:xfrm rot="10800000">
            <a:off x="1053289" y="2893020"/>
            <a:ext cx="1110789" cy="320730"/>
          </a:xfrm>
          <a:prstGeom prst="bentConnector2">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3FC170CC-957D-6E43-BF7E-0C3AAE440F65}"/>
              </a:ext>
            </a:extLst>
          </p:cNvPr>
          <p:cNvCxnSpPr>
            <a:cxnSpLocks/>
            <a:stCxn id="58" idx="0"/>
            <a:endCxn id="57" idx="2"/>
          </p:cNvCxnSpPr>
          <p:nvPr/>
        </p:nvCxnSpPr>
        <p:spPr>
          <a:xfrm flipV="1">
            <a:off x="1053288" y="1825974"/>
            <a:ext cx="0" cy="308711"/>
          </a:xfrm>
          <a:prstGeom prst="straightConnector1">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EC284236-97D3-7C41-8D0C-DB33B7E0D536}"/>
              </a:ext>
            </a:extLst>
          </p:cNvPr>
          <p:cNvCxnSpPr>
            <a:cxnSpLocks/>
            <a:stCxn id="57" idx="0"/>
            <a:endCxn id="56" idx="2"/>
          </p:cNvCxnSpPr>
          <p:nvPr/>
        </p:nvCxnSpPr>
        <p:spPr>
          <a:xfrm flipV="1">
            <a:off x="1053288" y="1042462"/>
            <a:ext cx="1" cy="289803"/>
          </a:xfrm>
          <a:prstGeom prst="straightConnector1">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2" name="Straight Arrow Connector 19">
            <a:extLst>
              <a:ext uri="{FF2B5EF4-FFF2-40B4-BE49-F238E27FC236}">
                <a16:creationId xmlns:a16="http://schemas.microsoft.com/office/drawing/2014/main" id="{B08897D3-843E-8A47-AD38-6D7978CECDC8}"/>
              </a:ext>
            </a:extLst>
          </p:cNvPr>
          <p:cNvCxnSpPr>
            <a:cxnSpLocks/>
            <a:stCxn id="37" idx="0"/>
            <a:endCxn id="57" idx="3"/>
          </p:cNvCxnSpPr>
          <p:nvPr/>
        </p:nvCxnSpPr>
        <p:spPr>
          <a:xfrm rot="16200000" flipV="1">
            <a:off x="1928468" y="1540409"/>
            <a:ext cx="1150835" cy="1228258"/>
          </a:xfrm>
          <a:prstGeom prst="bentConnector2">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78492EC5-EE25-6B4B-A8F3-B99CADB27F83}"/>
              </a:ext>
            </a:extLst>
          </p:cNvPr>
          <p:cNvSpPr/>
          <p:nvPr/>
        </p:nvSpPr>
        <p:spPr>
          <a:xfrm>
            <a:off x="9019026" y="2724949"/>
            <a:ext cx="2137700" cy="967590"/>
          </a:xfrm>
          <a:prstGeom prst="rect">
            <a:avLst/>
          </a:prstGeom>
          <a:solidFill>
            <a:schemeClr val="tx2">
              <a:lumMod val="60000"/>
              <a:lumOff val="4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b="1" dirty="0">
                <a:solidFill>
                  <a:schemeClr val="bg1">
                    <a:lumMod val="95000"/>
                  </a:schemeClr>
                </a:solidFill>
              </a:rPr>
              <a:t>RMP-OP</a:t>
            </a:r>
          </a:p>
          <a:p>
            <a:pPr algn="ctr">
              <a:lnSpc>
                <a:spcPts val="1620"/>
              </a:lnSpc>
            </a:pPr>
            <a:r>
              <a:rPr lang="en-US" b="1" dirty="0">
                <a:solidFill>
                  <a:schemeClr val="tx2">
                    <a:lumMod val="50000"/>
                  </a:schemeClr>
                </a:solidFill>
              </a:rPr>
              <a:t>AMOXIL GSK [Amoxicillin trihydrate]</a:t>
            </a:r>
          </a:p>
        </p:txBody>
      </p:sp>
      <p:cxnSp>
        <p:nvCxnSpPr>
          <p:cNvPr id="65" name="Straight Arrow Connector 19">
            <a:extLst>
              <a:ext uri="{FF2B5EF4-FFF2-40B4-BE49-F238E27FC236}">
                <a16:creationId xmlns:a16="http://schemas.microsoft.com/office/drawing/2014/main" id="{0A09459D-DB46-3D42-B204-23E4149C72F7}"/>
              </a:ext>
            </a:extLst>
          </p:cNvPr>
          <p:cNvCxnSpPr>
            <a:cxnSpLocks/>
            <a:stCxn id="64" idx="1"/>
          </p:cNvCxnSpPr>
          <p:nvPr/>
        </p:nvCxnSpPr>
        <p:spPr>
          <a:xfrm rot="10800000">
            <a:off x="8480464" y="3204278"/>
            <a:ext cx="538563" cy="4467"/>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8" name="Straight Arrow Connector 19">
            <a:extLst>
              <a:ext uri="{FF2B5EF4-FFF2-40B4-BE49-F238E27FC236}">
                <a16:creationId xmlns:a16="http://schemas.microsoft.com/office/drawing/2014/main" id="{898B2F25-8880-D24F-AEA5-ED8E5A8E9BD0}"/>
              </a:ext>
            </a:extLst>
          </p:cNvPr>
          <p:cNvCxnSpPr>
            <a:cxnSpLocks/>
          </p:cNvCxnSpPr>
          <p:nvPr/>
        </p:nvCxnSpPr>
        <p:spPr>
          <a:xfrm rot="10800000">
            <a:off x="8476816" y="4637213"/>
            <a:ext cx="538567" cy="4471"/>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784989D9-54BB-524F-B114-A692765552AD}"/>
              </a:ext>
            </a:extLst>
          </p:cNvPr>
          <p:cNvSpPr/>
          <p:nvPr/>
        </p:nvSpPr>
        <p:spPr>
          <a:xfrm>
            <a:off x="8966101" y="4153719"/>
            <a:ext cx="2578194" cy="967590"/>
          </a:xfrm>
          <a:prstGeom prst="rect">
            <a:avLst/>
          </a:prstGeom>
          <a:solidFill>
            <a:srgbClr val="AFF28F"/>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lnSpc>
                <a:spcPts val="1620"/>
              </a:lnSpc>
            </a:pPr>
            <a:r>
              <a:rPr lang="en-US" b="1" dirty="0">
                <a:solidFill>
                  <a:schemeClr val="bg1">
                    <a:lumMod val="95000"/>
                  </a:schemeClr>
                </a:solidFill>
              </a:rPr>
              <a:t>RMP-OP   </a:t>
            </a:r>
          </a:p>
          <a:p>
            <a:pPr algn="ctr">
              <a:lnSpc>
                <a:spcPts val="1620"/>
              </a:lnSpc>
            </a:pPr>
            <a:r>
              <a:rPr lang="en-US" b="1" dirty="0">
                <a:solidFill>
                  <a:schemeClr val="tx2">
                    <a:lumMod val="50000"/>
                  </a:schemeClr>
                </a:solidFill>
              </a:rPr>
              <a:t>AMOXIL GSK [Amoxicillin (as trihydrate) 250 mg oral capsule]</a:t>
            </a:r>
          </a:p>
        </p:txBody>
      </p:sp>
      <p:sp>
        <p:nvSpPr>
          <p:cNvPr id="69" name="Rectangle 68">
            <a:extLst>
              <a:ext uri="{FF2B5EF4-FFF2-40B4-BE49-F238E27FC236}">
                <a16:creationId xmlns:a16="http://schemas.microsoft.com/office/drawing/2014/main" id="{9F965C71-6A3A-3E4E-8920-7FD81250B780}"/>
              </a:ext>
            </a:extLst>
          </p:cNvPr>
          <p:cNvSpPr/>
          <p:nvPr/>
        </p:nvSpPr>
        <p:spPr>
          <a:xfrm>
            <a:off x="8928000" y="5569969"/>
            <a:ext cx="2667099" cy="967590"/>
          </a:xfrm>
          <a:prstGeom prst="rect">
            <a:avLst/>
          </a:prstGeom>
          <a:solidFill>
            <a:schemeClr val="accent4"/>
          </a:solidFill>
          <a:ln w="571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lumMod val="95000"/>
                  </a:schemeClr>
                </a:solidFill>
              </a:rPr>
              <a:t>RPCD-OP</a:t>
            </a:r>
          </a:p>
          <a:p>
            <a:pPr algn="ctr">
              <a:lnSpc>
                <a:spcPts val="1620"/>
              </a:lnSpc>
            </a:pPr>
            <a:r>
              <a:rPr lang="en-US" b="1" dirty="0">
                <a:solidFill>
                  <a:schemeClr val="tx2">
                    <a:lumMod val="50000"/>
                  </a:schemeClr>
                </a:solidFill>
              </a:rPr>
              <a:t>AMOXIL GSK [Amoxicillin (as trihydrate) 250 mg oral capsule], 28 capsules</a:t>
            </a:r>
          </a:p>
        </p:txBody>
      </p:sp>
      <p:cxnSp>
        <p:nvCxnSpPr>
          <p:cNvPr id="70" name="Straight Arrow Connector 19">
            <a:extLst>
              <a:ext uri="{FF2B5EF4-FFF2-40B4-BE49-F238E27FC236}">
                <a16:creationId xmlns:a16="http://schemas.microsoft.com/office/drawing/2014/main" id="{F589D9CD-8A15-2343-AC36-4884FF173686}"/>
              </a:ext>
            </a:extLst>
          </p:cNvPr>
          <p:cNvCxnSpPr>
            <a:cxnSpLocks/>
          </p:cNvCxnSpPr>
          <p:nvPr/>
        </p:nvCxnSpPr>
        <p:spPr>
          <a:xfrm rot="5400000" flipH="1" flipV="1">
            <a:off x="9604613" y="3887682"/>
            <a:ext cx="473804" cy="1"/>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1819066C-0CCF-584F-9AE2-169D9799F762}"/>
              </a:ext>
            </a:extLst>
          </p:cNvPr>
          <p:cNvCxnSpPr>
            <a:cxnSpLocks/>
            <a:stCxn id="67" idx="2"/>
            <a:endCxn id="69" idx="0"/>
          </p:cNvCxnSpPr>
          <p:nvPr/>
        </p:nvCxnSpPr>
        <p:spPr>
          <a:xfrm>
            <a:off x="10255198" y="5121309"/>
            <a:ext cx="6352" cy="448660"/>
          </a:xfrm>
          <a:prstGeom prst="straightConnector1">
            <a:avLst/>
          </a:prstGeom>
          <a:ln w="635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sp>
        <p:nvSpPr>
          <p:cNvPr id="74" name="Rectangle 73">
            <a:extLst>
              <a:ext uri="{FF2B5EF4-FFF2-40B4-BE49-F238E27FC236}">
                <a16:creationId xmlns:a16="http://schemas.microsoft.com/office/drawing/2014/main" id="{FB43770C-CCB4-BF46-BB87-1485A5E1D466}"/>
              </a:ext>
            </a:extLst>
          </p:cNvPr>
          <p:cNvSpPr/>
          <p:nvPr/>
        </p:nvSpPr>
        <p:spPr>
          <a:xfrm>
            <a:off x="6004560" y="5572616"/>
            <a:ext cx="2481849" cy="967590"/>
          </a:xfrm>
          <a:prstGeom prst="rect">
            <a:avLst/>
          </a:prstGeom>
          <a:solidFill>
            <a:schemeClr val="accent4">
              <a:lumMod val="40000"/>
              <a:lumOff val="60000"/>
            </a:schemeClr>
          </a:solidFill>
          <a:ln w="571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463" algn="ctr"/>
            <a:r>
              <a:rPr lang="en-US" b="1" dirty="0">
                <a:solidFill>
                  <a:schemeClr val="bg1">
                    <a:lumMod val="65000"/>
                  </a:schemeClr>
                </a:solidFill>
              </a:rPr>
              <a:t>PCD-OP  </a:t>
            </a:r>
            <a:r>
              <a:rPr lang="en-US" b="1" dirty="0">
                <a:solidFill>
                  <a:schemeClr val="accent5">
                    <a:lumMod val="50000"/>
                  </a:schemeClr>
                </a:solidFill>
              </a:rPr>
              <a:t>Amoxicillin (as trihydrate) 250 mg oral capsule, 28 capsules</a:t>
            </a:r>
          </a:p>
        </p:txBody>
      </p:sp>
      <p:cxnSp>
        <p:nvCxnSpPr>
          <p:cNvPr id="75" name="Straight Arrow Connector 74">
            <a:extLst>
              <a:ext uri="{FF2B5EF4-FFF2-40B4-BE49-F238E27FC236}">
                <a16:creationId xmlns:a16="http://schemas.microsoft.com/office/drawing/2014/main" id="{F0DD9F2F-3EF5-7141-B80C-05CF69674424}"/>
              </a:ext>
            </a:extLst>
          </p:cNvPr>
          <p:cNvCxnSpPr>
            <a:cxnSpLocks/>
          </p:cNvCxnSpPr>
          <p:nvPr/>
        </p:nvCxnSpPr>
        <p:spPr>
          <a:xfrm>
            <a:off x="7619663" y="5138928"/>
            <a:ext cx="0" cy="448660"/>
          </a:xfrm>
          <a:prstGeom prst="straightConnector1">
            <a:avLst/>
          </a:prstGeom>
          <a:ln w="635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F8B0A40A-FCF5-CE4F-8805-84E8E9C7C47C}"/>
              </a:ext>
            </a:extLst>
          </p:cNvPr>
          <p:cNvSpPr/>
          <p:nvPr/>
        </p:nvSpPr>
        <p:spPr>
          <a:xfrm>
            <a:off x="6805628" y="4171338"/>
            <a:ext cx="1693120" cy="1109422"/>
          </a:xfrm>
          <a:prstGeom prst="rect">
            <a:avLst/>
          </a:prstGeom>
          <a:solidFill>
            <a:schemeClr val="bg1">
              <a:lumMod val="95000"/>
            </a:schemeClr>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lumMod val="65000"/>
                  </a:schemeClr>
                </a:solidFill>
              </a:rPr>
              <a:t>CD-OP</a:t>
            </a:r>
          </a:p>
          <a:p>
            <a:pPr algn="ctr">
              <a:lnSpc>
                <a:spcPts val="1620"/>
              </a:lnSpc>
            </a:pPr>
            <a:r>
              <a:rPr lang="en-US" b="1" dirty="0">
                <a:solidFill>
                  <a:schemeClr val="accent5">
                    <a:lumMod val="50000"/>
                  </a:schemeClr>
                </a:solidFill>
              </a:rPr>
              <a:t>Amoxicillin (as amoxicillin trihydrate) 250 mg oral capsule</a:t>
            </a:r>
          </a:p>
        </p:txBody>
      </p:sp>
    </p:spTree>
    <p:extLst>
      <p:ext uri="{BB962C8B-B14F-4D97-AF65-F5344CB8AC3E}">
        <p14:creationId xmlns:p14="http://schemas.microsoft.com/office/powerpoint/2010/main" val="26068680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41" name="Rectangle 40">
            <a:extLst>
              <a:ext uri="{FF2B5EF4-FFF2-40B4-BE49-F238E27FC236}">
                <a16:creationId xmlns:a16="http://schemas.microsoft.com/office/drawing/2014/main" id="{4356B7F4-B3A2-6241-8872-A9DCBF561F06}"/>
              </a:ext>
            </a:extLst>
          </p:cNvPr>
          <p:cNvSpPr/>
          <p:nvPr/>
        </p:nvSpPr>
        <p:spPr>
          <a:xfrm>
            <a:off x="1252393" y="4876799"/>
            <a:ext cx="3804923" cy="1344941"/>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F70B09BF-BE22-8A4B-B2B8-DAD60123709F}"/>
              </a:ext>
            </a:extLst>
          </p:cNvPr>
          <p:cNvCxnSpPr>
            <a:cxnSpLocks/>
          </p:cNvCxnSpPr>
          <p:nvPr/>
        </p:nvCxnSpPr>
        <p:spPr>
          <a:xfrm>
            <a:off x="5791205" y="1119293"/>
            <a:ext cx="0" cy="5153891"/>
          </a:xfrm>
          <a:prstGeom prst="line">
            <a:avLst/>
          </a:prstGeom>
          <a:ln w="635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DFCC1B45-950E-224E-B684-C9646D7169C7}"/>
              </a:ext>
            </a:extLst>
          </p:cNvPr>
          <p:cNvCxnSpPr>
            <a:cxnSpLocks/>
          </p:cNvCxnSpPr>
          <p:nvPr/>
        </p:nvCxnSpPr>
        <p:spPr>
          <a:xfrm flipH="1">
            <a:off x="649677" y="2570742"/>
            <a:ext cx="10363199" cy="0"/>
          </a:xfrm>
          <a:prstGeom prst="line">
            <a:avLst/>
          </a:prstGeom>
          <a:ln w="63500">
            <a:solidFill>
              <a:srgbClr val="00B0F0"/>
            </a:solidFill>
          </a:ln>
        </p:spPr>
        <p:style>
          <a:lnRef idx="1">
            <a:schemeClr val="accent1"/>
          </a:lnRef>
          <a:fillRef idx="0">
            <a:schemeClr val="accent1"/>
          </a:fillRef>
          <a:effectRef idx="0">
            <a:schemeClr val="accent1"/>
          </a:effectRef>
          <a:fontRef idx="minor">
            <a:schemeClr val="tx1"/>
          </a:fontRef>
        </p:style>
      </p:cxnSp>
      <p:sp>
        <p:nvSpPr>
          <p:cNvPr id="36" name="Google Shape;155;p4">
            <a:extLst>
              <a:ext uri="{FF2B5EF4-FFF2-40B4-BE49-F238E27FC236}">
                <a16:creationId xmlns:a16="http://schemas.microsoft.com/office/drawing/2014/main" id="{24552899-B3A0-974C-B860-11D59C3064F5}"/>
              </a:ext>
            </a:extLst>
          </p:cNvPr>
          <p:cNvSpPr/>
          <p:nvPr/>
        </p:nvSpPr>
        <p:spPr>
          <a:xfrm>
            <a:off x="1252393" y="4359388"/>
            <a:ext cx="3792133" cy="2105163"/>
          </a:xfrm>
          <a:prstGeom prst="rect">
            <a:avLst/>
          </a:prstGeom>
          <a:noFill/>
          <a:ln>
            <a:noFill/>
          </a:ln>
        </p:spPr>
        <p:txBody>
          <a:bodyPr spcFirstLastPara="1" wrap="square" lIns="91425" tIns="45700" rIns="91425" bIns="45700" anchor="t" anchorCtr="0">
            <a:noAutofit/>
          </a:bodyPr>
          <a:lstStyle/>
          <a:p>
            <a:pPr marL="12700" lvl="0">
              <a:spcAft>
                <a:spcPts val="1200"/>
              </a:spcAft>
              <a:buClr>
                <a:srgbClr val="3F3F3F"/>
              </a:buClr>
              <a:buSzPts val="1400"/>
              <a:tabLst>
                <a:tab pos="882650" algn="l"/>
              </a:tabLst>
            </a:pPr>
            <a:r>
              <a:rPr lang="en-AU" sz="2400" b="1" dirty="0">
                <a:solidFill>
                  <a:schemeClr val="tx2">
                    <a:lumMod val="75000"/>
                  </a:schemeClr>
                </a:solidFill>
                <a:latin typeface="Trebuchet MS"/>
                <a:ea typeface="Trebuchet MS"/>
                <a:cs typeface="Trebuchet MS"/>
                <a:sym typeface="Trebuchet MS"/>
              </a:rPr>
              <a:t>	PCD-OP</a:t>
            </a:r>
          </a:p>
          <a:p>
            <a:pPr marL="482600" marR="0" lvl="0" indent="-342900" algn="l" rtl="0">
              <a:spcBef>
                <a:spcPts val="0"/>
              </a:spcBef>
              <a:spcAft>
                <a:spcPts val="0"/>
              </a:spcAft>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Contains clinical drug</a:t>
            </a:r>
          </a:p>
          <a:p>
            <a:pPr marL="482600" marR="0" lvl="0" indent="-342900" algn="l" rtl="0">
              <a:spcBef>
                <a:spcPts val="0"/>
              </a:spcBef>
              <a:spcAft>
                <a:spcPts val="0"/>
              </a:spcAft>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Count of clinical drug type</a:t>
            </a:r>
          </a:p>
          <a:p>
            <a:pPr marL="482600" marR="0" lvl="0" indent="-342900" algn="l" rtl="0">
              <a:spcBef>
                <a:spcPts val="0"/>
              </a:spcBef>
              <a:spcAft>
                <a:spcPts val="0"/>
              </a:spcAft>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Has pack size</a:t>
            </a:r>
          </a:p>
          <a:p>
            <a:pPr marL="482600" marR="0" lvl="0" indent="-342900" algn="l" rtl="0">
              <a:spcBef>
                <a:spcPts val="0"/>
              </a:spcBef>
              <a:spcAft>
                <a:spcPts val="0"/>
              </a:spcAft>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Has pack size unit</a:t>
            </a:r>
          </a:p>
        </p:txBody>
      </p:sp>
      <p:sp>
        <p:nvSpPr>
          <p:cNvPr id="38" name="Google Shape;155;p4">
            <a:extLst>
              <a:ext uri="{FF2B5EF4-FFF2-40B4-BE49-F238E27FC236}">
                <a16:creationId xmlns:a16="http://schemas.microsoft.com/office/drawing/2014/main" id="{7352AF6B-9D5A-FB46-8220-1F967448647E}"/>
              </a:ext>
            </a:extLst>
          </p:cNvPr>
          <p:cNvSpPr/>
          <p:nvPr/>
        </p:nvSpPr>
        <p:spPr>
          <a:xfrm>
            <a:off x="6179124" y="2833180"/>
            <a:ext cx="4393359" cy="1229059"/>
          </a:xfrm>
          <a:prstGeom prst="rect">
            <a:avLst/>
          </a:prstGeom>
          <a:noFill/>
          <a:ln>
            <a:noFill/>
          </a:ln>
        </p:spPr>
        <p:txBody>
          <a:bodyPr spcFirstLastPara="1" wrap="square" lIns="91425" tIns="45700" rIns="91425" bIns="45700" anchor="t" anchorCtr="0">
            <a:noAutofit/>
          </a:bodyPr>
          <a:lstStyle/>
          <a:p>
            <a:pPr marL="12700" lvl="0">
              <a:spcAft>
                <a:spcPts val="1200"/>
              </a:spcAft>
              <a:buClr>
                <a:srgbClr val="3F3F3F"/>
              </a:buClr>
              <a:buSzPts val="1400"/>
              <a:tabLst>
                <a:tab pos="1323975" algn="l"/>
              </a:tabLst>
            </a:pPr>
            <a:r>
              <a:rPr lang="en-AU" sz="2400" b="1" dirty="0">
                <a:solidFill>
                  <a:schemeClr val="tx2">
                    <a:lumMod val="75000"/>
                  </a:schemeClr>
                </a:solidFill>
                <a:latin typeface="Trebuchet MS"/>
                <a:ea typeface="Trebuchet MS"/>
                <a:cs typeface="Trebuchet MS"/>
                <a:sym typeface="Trebuchet MS"/>
              </a:rPr>
              <a:t>	RCD-OP</a:t>
            </a:r>
          </a:p>
          <a:p>
            <a:pPr marL="482600" marR="0" lvl="0" indent="-342900" algn="l" rtl="0">
              <a:spcBef>
                <a:spcPts val="0"/>
              </a:spcBef>
              <a:spcAft>
                <a:spcPts val="0"/>
              </a:spcAft>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Has unit of presentation</a:t>
            </a:r>
          </a:p>
        </p:txBody>
      </p:sp>
      <p:sp>
        <p:nvSpPr>
          <p:cNvPr id="39" name="Google Shape;155;p4">
            <a:extLst>
              <a:ext uri="{FF2B5EF4-FFF2-40B4-BE49-F238E27FC236}">
                <a16:creationId xmlns:a16="http://schemas.microsoft.com/office/drawing/2014/main" id="{09B8CB95-E746-AF43-8896-19D67DEBA023}"/>
              </a:ext>
            </a:extLst>
          </p:cNvPr>
          <p:cNvSpPr/>
          <p:nvPr/>
        </p:nvSpPr>
        <p:spPr>
          <a:xfrm>
            <a:off x="6096000" y="1130776"/>
            <a:ext cx="5361702" cy="1342812"/>
          </a:xfrm>
          <a:prstGeom prst="rect">
            <a:avLst/>
          </a:prstGeom>
          <a:noFill/>
          <a:ln>
            <a:noFill/>
          </a:ln>
        </p:spPr>
        <p:txBody>
          <a:bodyPr spcFirstLastPara="1" wrap="square" lIns="91425" tIns="45700" rIns="91425" bIns="45700" anchor="t" anchorCtr="0">
            <a:noAutofit/>
          </a:bodyPr>
          <a:lstStyle/>
          <a:p>
            <a:pPr marL="12700" lvl="0">
              <a:spcAft>
                <a:spcPts val="1200"/>
              </a:spcAft>
              <a:buClr>
                <a:srgbClr val="3F3F3F"/>
              </a:buClr>
              <a:buSzPts val="1400"/>
              <a:tabLst>
                <a:tab pos="1420813" algn="l"/>
              </a:tabLst>
            </a:pPr>
            <a:r>
              <a:rPr lang="en-AU" sz="2400" b="1" dirty="0">
                <a:solidFill>
                  <a:schemeClr val="tx2">
                    <a:lumMod val="75000"/>
                  </a:schemeClr>
                </a:solidFill>
                <a:latin typeface="Trebuchet MS"/>
                <a:ea typeface="Trebuchet MS"/>
                <a:cs typeface="Trebuchet MS"/>
                <a:sym typeface="Trebuchet MS"/>
              </a:rPr>
              <a:t>	RMP-OP</a:t>
            </a:r>
          </a:p>
          <a:p>
            <a:pPr marL="482600" lvl="0" indent="-342900">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Has product name</a:t>
            </a:r>
          </a:p>
          <a:p>
            <a:pPr marL="482600" lvl="0" indent="-342900">
              <a:buClr>
                <a:srgbClr val="00B0F0"/>
              </a:buClr>
              <a:buSzPct val="100000"/>
              <a:buFont typeface="Arial" panose="020B0604020202020204" pitchFamily="34" charset="0"/>
              <a:buChar char="•"/>
            </a:pPr>
            <a:r>
              <a:rPr lang="en-AU" sz="2000" i="0" u="none" strike="noStrike" cap="none" dirty="0">
                <a:solidFill>
                  <a:srgbClr val="3F3F3F"/>
                </a:solidFill>
                <a:latin typeface="Trebuchet MS"/>
                <a:ea typeface="Trebuchet MS"/>
                <a:cs typeface="Trebuchet MS"/>
                <a:sym typeface="Trebuchet MS"/>
              </a:rPr>
              <a:t>Has supplier</a:t>
            </a:r>
          </a:p>
        </p:txBody>
      </p:sp>
      <p:cxnSp>
        <p:nvCxnSpPr>
          <p:cNvPr id="16" name="Straight Connector 15">
            <a:extLst>
              <a:ext uri="{FF2B5EF4-FFF2-40B4-BE49-F238E27FC236}">
                <a16:creationId xmlns:a16="http://schemas.microsoft.com/office/drawing/2014/main" id="{593D8458-DD89-4948-B13D-228A01D15335}"/>
              </a:ext>
            </a:extLst>
          </p:cNvPr>
          <p:cNvCxnSpPr>
            <a:cxnSpLocks/>
          </p:cNvCxnSpPr>
          <p:nvPr/>
        </p:nvCxnSpPr>
        <p:spPr>
          <a:xfrm flipH="1">
            <a:off x="665023" y="4108238"/>
            <a:ext cx="10363199" cy="0"/>
          </a:xfrm>
          <a:prstGeom prst="line">
            <a:avLst/>
          </a:prstGeom>
          <a:ln w="63500">
            <a:solidFill>
              <a:srgbClr val="00B0F0"/>
            </a:solidFill>
          </a:ln>
        </p:spPr>
        <p:style>
          <a:lnRef idx="1">
            <a:schemeClr val="accent1"/>
          </a:lnRef>
          <a:fillRef idx="0">
            <a:schemeClr val="accent1"/>
          </a:fillRef>
          <a:effectRef idx="0">
            <a:schemeClr val="accent1"/>
          </a:effectRef>
          <a:fontRef idx="minor">
            <a:schemeClr val="tx1"/>
          </a:fontRef>
        </p:style>
      </p:cxnSp>
      <p:sp>
        <p:nvSpPr>
          <p:cNvPr id="19" name="Google Shape;155;p4">
            <a:extLst>
              <a:ext uri="{FF2B5EF4-FFF2-40B4-BE49-F238E27FC236}">
                <a16:creationId xmlns:a16="http://schemas.microsoft.com/office/drawing/2014/main" id="{3ECC2FDA-6137-6C4C-BC42-C60E0E9AC1FD}"/>
              </a:ext>
            </a:extLst>
          </p:cNvPr>
          <p:cNvSpPr/>
          <p:nvPr/>
        </p:nvSpPr>
        <p:spPr>
          <a:xfrm>
            <a:off x="6179124" y="4359388"/>
            <a:ext cx="4393359" cy="1229059"/>
          </a:xfrm>
          <a:prstGeom prst="rect">
            <a:avLst/>
          </a:prstGeom>
          <a:noFill/>
          <a:ln>
            <a:noFill/>
          </a:ln>
        </p:spPr>
        <p:txBody>
          <a:bodyPr spcFirstLastPara="1" wrap="square" lIns="91425" tIns="45700" rIns="91425" bIns="45700" anchor="t" anchorCtr="0">
            <a:noAutofit/>
          </a:bodyPr>
          <a:lstStyle/>
          <a:p>
            <a:pPr marL="12700" lvl="0">
              <a:spcAft>
                <a:spcPts val="1200"/>
              </a:spcAft>
              <a:buClr>
                <a:srgbClr val="3F3F3F"/>
              </a:buClr>
              <a:buSzPts val="1400"/>
              <a:tabLst>
                <a:tab pos="1323975" algn="l"/>
              </a:tabLst>
            </a:pPr>
            <a:r>
              <a:rPr lang="en-AU" sz="2400" b="1" dirty="0">
                <a:solidFill>
                  <a:schemeClr val="tx2">
                    <a:lumMod val="75000"/>
                  </a:schemeClr>
                </a:solidFill>
                <a:latin typeface="Trebuchet MS"/>
                <a:ea typeface="Trebuchet MS"/>
                <a:cs typeface="Trebuchet MS"/>
                <a:sym typeface="Trebuchet MS"/>
              </a:rPr>
              <a:t>	RPCD-OP</a:t>
            </a:r>
          </a:p>
          <a:p>
            <a:pPr marL="139700" marR="0" lvl="0" algn="l" rtl="0">
              <a:spcBef>
                <a:spcPts val="0"/>
              </a:spcBef>
              <a:spcAft>
                <a:spcPts val="0"/>
              </a:spcAft>
              <a:buClr>
                <a:srgbClr val="00B0F0"/>
              </a:buClr>
              <a:buSzPct val="100000"/>
            </a:pPr>
            <a:endParaRPr lang="en-AU" sz="2000" dirty="0">
              <a:solidFill>
                <a:srgbClr val="3F3F3F"/>
              </a:solidFill>
              <a:latin typeface="Trebuchet MS"/>
              <a:ea typeface="Trebuchet MS"/>
              <a:cs typeface="Trebuchet MS"/>
              <a:sym typeface="Trebuchet MS"/>
            </a:endParaRPr>
          </a:p>
        </p:txBody>
      </p:sp>
      <p:sp>
        <p:nvSpPr>
          <p:cNvPr id="22" name="Google Shape;156;p4">
            <a:extLst>
              <a:ext uri="{FF2B5EF4-FFF2-40B4-BE49-F238E27FC236}">
                <a16:creationId xmlns:a16="http://schemas.microsoft.com/office/drawing/2014/main" id="{33DAA4D3-A937-124B-B80C-F201CE75011A}"/>
              </a:ext>
            </a:extLst>
          </p:cNvPr>
          <p:cNvSpPr txBox="1"/>
          <p:nvPr/>
        </p:nvSpPr>
        <p:spPr>
          <a:xfrm>
            <a:off x="1443824" y="242496"/>
            <a:ext cx="9143985" cy="633986"/>
          </a:xfrm>
          <a:prstGeom prst="rect">
            <a:avLst/>
          </a:prstGeom>
          <a:no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SNOMED National Drug Extension Attributes</a:t>
            </a:r>
          </a:p>
        </p:txBody>
      </p:sp>
    </p:spTree>
    <p:extLst>
      <p:ext uri="{BB962C8B-B14F-4D97-AF65-F5344CB8AC3E}">
        <p14:creationId xmlns:p14="http://schemas.microsoft.com/office/powerpoint/2010/main" val="9516678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pic>
        <p:nvPicPr>
          <p:cNvPr id="276" name="Google Shape;276;p8"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11070000" cy="6851347"/>
          </a:xfrm>
          <a:prstGeom prst="rect">
            <a:avLst/>
          </a:prstGeom>
          <a:solidFill>
            <a:schemeClr val="lt2"/>
          </a:solidFill>
          <a:ln>
            <a:noFill/>
          </a:ln>
        </p:spPr>
      </p:pic>
      <p:sp>
        <p:nvSpPr>
          <p:cNvPr id="277" name="Google Shape;277;p8"/>
          <p:cNvSpPr/>
          <p:nvPr/>
        </p:nvSpPr>
        <p:spPr>
          <a:xfrm>
            <a:off x="1" y="0"/>
            <a:ext cx="11070000" cy="6858000"/>
          </a:xfrm>
          <a:prstGeom prst="rect">
            <a:avLst/>
          </a:prstGeom>
          <a:solidFill>
            <a:schemeClr val="dk2">
              <a:alpha val="71372"/>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sp>
        <p:nvSpPr>
          <p:cNvPr id="278" name="Google Shape;278;p8"/>
          <p:cNvSpPr txBox="1"/>
          <p:nvPr/>
        </p:nvSpPr>
        <p:spPr>
          <a:xfrm>
            <a:off x="682263" y="526474"/>
            <a:ext cx="9705473" cy="3519053"/>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5400"/>
              <a:buFont typeface="Arial"/>
              <a:buNone/>
            </a:pPr>
            <a:r>
              <a:rPr lang="en-US" sz="5400" b="1" i="0" u="none" strike="noStrike" cap="none" dirty="0">
                <a:solidFill>
                  <a:schemeClr val="lt1"/>
                </a:solidFill>
                <a:latin typeface="Trebuchet MS"/>
                <a:ea typeface="Trebuchet MS"/>
                <a:cs typeface="Trebuchet MS"/>
                <a:sym typeface="Trebuchet MS"/>
              </a:rPr>
              <a:t>The “</a:t>
            </a:r>
            <a:r>
              <a:rPr lang="en-US" sz="5400" b="1" i="0" u="none" strike="noStrike" cap="none" dirty="0">
                <a:solidFill>
                  <a:schemeClr val="tx2">
                    <a:lumMod val="20000"/>
                    <a:lumOff val="80000"/>
                  </a:schemeClr>
                </a:solidFill>
                <a:latin typeface="Trebuchet MS"/>
                <a:ea typeface="Trebuchet MS"/>
                <a:cs typeface="Trebuchet MS"/>
                <a:sym typeface="Trebuchet MS"/>
              </a:rPr>
              <a:t>this is what we’re doing and these are the challenges and questions we have</a:t>
            </a:r>
            <a:r>
              <a:rPr lang="en-US" sz="5400" b="1" i="0" u="none" strike="noStrike" cap="none" dirty="0">
                <a:solidFill>
                  <a:schemeClr val="lt1"/>
                </a:solidFill>
                <a:latin typeface="Trebuchet MS"/>
                <a:ea typeface="Trebuchet MS"/>
                <a:cs typeface="Trebuchet MS"/>
                <a:sym typeface="Trebuchet MS"/>
              </a:rPr>
              <a:t>”</a:t>
            </a:r>
          </a:p>
          <a:p>
            <a:pPr marL="0" marR="0" lvl="0" indent="0" algn="l" rtl="0">
              <a:lnSpc>
                <a:spcPct val="100000"/>
              </a:lnSpc>
              <a:spcBef>
                <a:spcPts val="0"/>
              </a:spcBef>
              <a:spcAft>
                <a:spcPts val="0"/>
              </a:spcAft>
              <a:buClr>
                <a:srgbClr val="000000"/>
              </a:buClr>
              <a:buSzPts val="5400"/>
              <a:buFont typeface="Arial"/>
              <a:buNone/>
            </a:pPr>
            <a:r>
              <a:rPr lang="en-US" sz="5400" b="1" i="0" u="none" strike="noStrike" cap="none" dirty="0">
                <a:solidFill>
                  <a:schemeClr val="lt1"/>
                </a:solidFill>
                <a:latin typeface="Trebuchet MS"/>
                <a:ea typeface="Trebuchet MS"/>
                <a:cs typeface="Trebuchet MS"/>
                <a:sym typeface="Trebuchet MS"/>
              </a:rPr>
              <a:t>presentation</a:t>
            </a:r>
          </a:p>
          <a:p>
            <a:pPr marL="0" marR="0" lvl="0" indent="0" algn="l" rtl="0">
              <a:lnSpc>
                <a:spcPct val="100000"/>
              </a:lnSpc>
              <a:spcBef>
                <a:spcPts val="0"/>
              </a:spcBef>
              <a:spcAft>
                <a:spcPts val="0"/>
              </a:spcAft>
              <a:buClr>
                <a:srgbClr val="000000"/>
              </a:buClr>
              <a:buSzPts val="5400"/>
              <a:buFont typeface="Arial"/>
              <a:buNone/>
            </a:pPr>
            <a:endParaRPr sz="1400" b="0" i="0" u="none" strike="noStrike" cap="none" dirty="0">
              <a:solidFill>
                <a:srgbClr val="000000"/>
              </a:solidFill>
              <a:latin typeface="Trebuchet MS"/>
              <a:ea typeface="Trebuchet MS"/>
              <a:cs typeface="Trebuchet MS"/>
              <a:sym typeface="Trebuchet MS"/>
            </a:endParaRPr>
          </a:p>
        </p:txBody>
      </p:sp>
      <p:pic>
        <p:nvPicPr>
          <p:cNvPr id="280" name="Google Shape;280;p8"/>
          <p:cNvPicPr preferRelativeResize="0"/>
          <p:nvPr/>
        </p:nvPicPr>
        <p:blipFill rotWithShape="1">
          <a:blip r:embed="rId4">
            <a:alphaModFix/>
          </a:blip>
          <a:srcRect/>
          <a:stretch/>
        </p:blipFill>
        <p:spPr>
          <a:xfrm>
            <a:off x="914400" y="6259646"/>
            <a:ext cx="5068833" cy="333218"/>
          </a:xfrm>
          <a:prstGeom prst="rect">
            <a:avLst/>
          </a:prstGeom>
          <a:noFill/>
          <a:ln>
            <a:noFill/>
          </a:ln>
        </p:spPr>
      </p:pic>
      <p:sp>
        <p:nvSpPr>
          <p:cNvPr id="6" name="Google Shape;278;p8">
            <a:extLst>
              <a:ext uri="{FF2B5EF4-FFF2-40B4-BE49-F238E27FC236}">
                <a16:creationId xmlns:a16="http://schemas.microsoft.com/office/drawing/2014/main" id="{F83BFFC1-451D-634B-8069-D6990E821C1F}"/>
              </a:ext>
            </a:extLst>
          </p:cNvPr>
          <p:cNvSpPr txBox="1"/>
          <p:nvPr/>
        </p:nvSpPr>
        <p:spPr>
          <a:xfrm>
            <a:off x="682262" y="4280238"/>
            <a:ext cx="9705473" cy="1319605"/>
          </a:xfrm>
          <a:prstGeom prst="rect">
            <a:avLst/>
          </a:prstGeom>
          <a:noFill/>
          <a:ln>
            <a:noFill/>
          </a:ln>
        </p:spPr>
        <p:txBody>
          <a:bodyPr spcFirstLastPara="1" wrap="square" lIns="0" tIns="45700" rIns="91425" bIns="45700" anchor="t" anchorCtr="0">
            <a:noAutofit/>
          </a:bodyPr>
          <a:lstStyle/>
          <a:p>
            <a:pPr marL="0" marR="0" lvl="0" indent="0" algn="ctr" rtl="0">
              <a:lnSpc>
                <a:spcPct val="100000"/>
              </a:lnSpc>
              <a:spcBef>
                <a:spcPts val="0"/>
              </a:spcBef>
              <a:spcAft>
                <a:spcPts val="0"/>
              </a:spcAft>
              <a:buClr>
                <a:srgbClr val="000000"/>
              </a:buClr>
              <a:buSzPts val="5400"/>
              <a:buFont typeface="Arial"/>
              <a:buNone/>
            </a:pPr>
            <a:r>
              <a:rPr lang="en-US" sz="4400" b="1" i="0" u="none" strike="noStrike" cap="none" dirty="0">
                <a:latin typeface="Trebuchet MS"/>
                <a:ea typeface="Trebuchet MS"/>
                <a:cs typeface="Trebuchet MS"/>
                <a:sym typeface="Trebuchet MS"/>
              </a:rPr>
              <a:t>Jerry O’Sullivan</a:t>
            </a:r>
          </a:p>
          <a:p>
            <a:pPr marL="0" marR="0" lvl="0" indent="0" algn="ctr" rtl="0">
              <a:lnSpc>
                <a:spcPct val="100000"/>
              </a:lnSpc>
              <a:spcBef>
                <a:spcPts val="0"/>
              </a:spcBef>
              <a:spcAft>
                <a:spcPts val="0"/>
              </a:spcAft>
              <a:buClr>
                <a:srgbClr val="000000"/>
              </a:buClr>
              <a:buSzPts val="5400"/>
              <a:buFont typeface="Arial"/>
              <a:buNone/>
            </a:pPr>
            <a:r>
              <a:rPr lang="en-US" sz="4400" b="1" dirty="0">
                <a:latin typeface="Trebuchet MS"/>
                <a:ea typeface="Trebuchet MS"/>
                <a:cs typeface="Trebuchet MS"/>
                <a:sym typeface="Trebuchet MS"/>
              </a:rPr>
              <a:t>Irish Pharmacy Union</a:t>
            </a:r>
            <a:endParaRPr lang="en-US" sz="4400" b="1" i="0" u="none" strike="noStrike" cap="none" dirty="0">
              <a:latin typeface="Trebuchet MS"/>
              <a:ea typeface="Trebuchet MS"/>
              <a:cs typeface="Trebuchet MS"/>
              <a:sym typeface="Trebuchet MS"/>
            </a:endParaRPr>
          </a:p>
          <a:p>
            <a:pPr marL="0" marR="0" lvl="0" indent="0" algn="l" rtl="0">
              <a:lnSpc>
                <a:spcPct val="100000"/>
              </a:lnSpc>
              <a:spcBef>
                <a:spcPts val="0"/>
              </a:spcBef>
              <a:spcAft>
                <a:spcPts val="0"/>
              </a:spcAft>
              <a:buClr>
                <a:srgbClr val="000000"/>
              </a:buClr>
              <a:buSzPts val="5400"/>
              <a:buFont typeface="Arial"/>
              <a:buNone/>
            </a:pP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3833317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152340" y="1591698"/>
            <a:ext cx="8033883" cy="4327156"/>
          </a:xfrm>
          <a:prstGeom prst="rect">
            <a:avLst/>
          </a:prstGeom>
        </p:spPr>
        <p:txBody>
          <a:bodyPr wrap="square" lIns="0" tIns="0" rIns="0" bIns="0" rtlCol="0">
            <a:noAutofit/>
          </a:bodyPr>
          <a:lstStyle/>
          <a:p>
            <a:pPr marL="12402" algn="ctr">
              <a:lnSpc>
                <a:spcPts val="3515"/>
              </a:lnSpc>
              <a:spcBef>
                <a:spcPts val="145"/>
              </a:spcBef>
              <a:spcAft>
                <a:spcPts val="586"/>
              </a:spcAft>
            </a:pPr>
            <a:endParaRPr lang="en-IE" sz="3125" dirty="0">
              <a:solidFill>
                <a:schemeClr val="tx2">
                  <a:lumMod val="60000"/>
                  <a:lumOff val="40000"/>
                </a:schemeClr>
              </a:solidFill>
            </a:endParaRPr>
          </a:p>
          <a:p>
            <a:pPr marL="12402" algn="ctr">
              <a:lnSpc>
                <a:spcPts val="3515"/>
              </a:lnSpc>
              <a:spcBef>
                <a:spcPts val="145"/>
              </a:spcBef>
              <a:spcAft>
                <a:spcPts val="586"/>
              </a:spcAft>
            </a:pPr>
            <a:r>
              <a:rPr lang="en-IE" sz="3125" b="1" dirty="0">
                <a:solidFill>
                  <a:schemeClr val="tx2">
                    <a:lumMod val="60000"/>
                    <a:lumOff val="40000"/>
                  </a:schemeClr>
                </a:solidFill>
              </a:rPr>
              <a:t>SNOMED Drug Extension User Support Group</a:t>
            </a:r>
            <a:endParaRPr lang="en-IE" sz="3125" b="1" spc="-56" dirty="0">
              <a:solidFill>
                <a:schemeClr val="tx2">
                  <a:lumMod val="60000"/>
                  <a:lumOff val="40000"/>
                </a:schemeClr>
              </a:solidFill>
              <a:latin typeface="Calibri Light"/>
              <a:cs typeface="Calibri Light"/>
            </a:endParaRPr>
          </a:p>
          <a:p>
            <a:pPr marL="12402" algn="ctr">
              <a:lnSpc>
                <a:spcPts val="2920"/>
              </a:lnSpc>
              <a:spcBef>
                <a:spcPts val="145"/>
              </a:spcBef>
            </a:pPr>
            <a:endParaRPr lang="en-IE" sz="3125" b="1" spc="-58" dirty="0">
              <a:solidFill>
                <a:srgbClr val="9779B5"/>
              </a:solidFill>
              <a:latin typeface="Calibri Light"/>
              <a:cs typeface="Calibri Light"/>
            </a:endParaRPr>
          </a:p>
          <a:p>
            <a:pPr marL="12402" algn="ctr">
              <a:lnSpc>
                <a:spcPts val="2920"/>
              </a:lnSpc>
              <a:spcBef>
                <a:spcPts val="145"/>
              </a:spcBef>
            </a:pPr>
            <a:r>
              <a:rPr lang="en-IE" sz="3125" b="1" spc="-58" dirty="0">
                <a:solidFill>
                  <a:srgbClr val="9779B5"/>
                </a:solidFill>
                <a:latin typeface="Calibri Light"/>
                <a:cs typeface="Calibri Light"/>
              </a:rPr>
              <a:t>Irish Pharmacy Union Presentation</a:t>
            </a:r>
            <a:endParaRPr lang="en-IE" sz="2344" b="1" spc="-56" dirty="0">
              <a:latin typeface="Calibri Light"/>
              <a:cs typeface="Calibri Light"/>
            </a:endParaRPr>
          </a:p>
          <a:p>
            <a:pPr marL="12402" algn="ctr">
              <a:lnSpc>
                <a:spcPts val="2920"/>
              </a:lnSpc>
              <a:spcBef>
                <a:spcPts val="145"/>
              </a:spcBef>
            </a:pPr>
            <a:endParaRPr lang="en-IE" sz="2344" b="1" spc="-56" dirty="0">
              <a:latin typeface="Calibri Light"/>
              <a:cs typeface="Calibri Light"/>
            </a:endParaRPr>
          </a:p>
          <a:p>
            <a:pPr marL="12402" algn="ctr">
              <a:lnSpc>
                <a:spcPts val="2920"/>
              </a:lnSpc>
              <a:spcBef>
                <a:spcPts val="145"/>
              </a:spcBef>
            </a:pPr>
            <a:r>
              <a:rPr lang="en-IE" sz="2734" b="1" spc="-56" dirty="0">
                <a:solidFill>
                  <a:schemeClr val="tx2">
                    <a:lumMod val="60000"/>
                    <a:lumOff val="40000"/>
                  </a:schemeClr>
                </a:solidFill>
                <a:latin typeface="Calibri Light"/>
                <a:cs typeface="Calibri Light"/>
              </a:rPr>
              <a:t>Speaker, on behalf of the IPU: Jerry O’Sullivan</a:t>
            </a:r>
          </a:p>
          <a:p>
            <a:pPr marL="12402" algn="ctr">
              <a:lnSpc>
                <a:spcPts val="2920"/>
              </a:lnSpc>
              <a:spcBef>
                <a:spcPts val="145"/>
              </a:spcBef>
            </a:pPr>
            <a:endParaRPr lang="en-IE" sz="2344" spc="-56" dirty="0">
              <a:latin typeface="Calibri Light"/>
              <a:cs typeface="Calibri Light"/>
            </a:endParaRPr>
          </a:p>
          <a:p>
            <a:pPr marL="12402" algn="ctr">
              <a:lnSpc>
                <a:spcPts val="2920"/>
              </a:lnSpc>
              <a:spcBef>
                <a:spcPts val="145"/>
              </a:spcBef>
            </a:pPr>
            <a:endParaRPr lang="en-IE" sz="2344" spc="-56" dirty="0">
              <a:latin typeface="Calibri Light"/>
              <a:cs typeface="Calibri Light"/>
            </a:endParaRPr>
          </a:p>
          <a:p>
            <a:pPr marL="12402" algn="ctr">
              <a:lnSpc>
                <a:spcPts val="2920"/>
              </a:lnSpc>
              <a:spcBef>
                <a:spcPts val="145"/>
              </a:spcBef>
            </a:pPr>
            <a:endParaRPr lang="en-IE" sz="2344" b="1" spc="-56" dirty="0">
              <a:solidFill>
                <a:schemeClr val="tx2">
                  <a:lumMod val="60000"/>
                  <a:lumOff val="40000"/>
                </a:schemeClr>
              </a:solidFill>
              <a:latin typeface="Calibri Light"/>
              <a:cs typeface="Calibri Light"/>
            </a:endParaRPr>
          </a:p>
          <a:p>
            <a:pPr marL="12402" algn="ctr">
              <a:lnSpc>
                <a:spcPts val="2920"/>
              </a:lnSpc>
              <a:spcBef>
                <a:spcPts val="145"/>
              </a:spcBef>
            </a:pPr>
            <a:r>
              <a:rPr lang="en-IE" sz="2344" b="1" spc="-56" dirty="0">
                <a:solidFill>
                  <a:schemeClr val="tx2">
                    <a:lumMod val="60000"/>
                    <a:lumOff val="40000"/>
                  </a:schemeClr>
                </a:solidFill>
                <a:latin typeface="Calibri Light"/>
                <a:cs typeface="Calibri Light"/>
              </a:rPr>
              <a:t>29-Oct-2020</a:t>
            </a:r>
            <a:endParaRPr sz="2344" b="1" dirty="0">
              <a:solidFill>
                <a:schemeClr val="tx2">
                  <a:lumMod val="60000"/>
                  <a:lumOff val="40000"/>
                </a:schemeClr>
              </a:solidFill>
              <a:latin typeface="Calibri Light"/>
              <a:cs typeface="Calibri Light"/>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3523" y="5512443"/>
            <a:ext cx="3422799" cy="114093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28687" y="4545130"/>
            <a:ext cx="2009034" cy="628677"/>
          </a:xfrm>
          <a:prstGeom prst="rect">
            <a:avLst/>
          </a:prstGeom>
        </p:spPr>
      </p:pic>
      <p:pic>
        <p:nvPicPr>
          <p:cNvPr id="5" name="Picture 4" descr="IPU logo_CMYK.ai"/>
          <p:cNvPicPr>
            <a:picLocks noChangeAspect="1"/>
          </p:cNvPicPr>
          <p:nvPr/>
        </p:nvPicPr>
        <p:blipFill rotWithShape="1">
          <a:blip r:embed="rId5" cstate="print">
            <a:extLst>
              <a:ext uri="{28A0092B-C50C-407E-A947-70E740481C1C}">
                <a14:useLocalDpi xmlns:a14="http://schemas.microsoft.com/office/drawing/2010/main" val="0"/>
              </a:ext>
            </a:extLst>
          </a:blip>
          <a:srcRect l="8871" t="19863" b="26524"/>
          <a:stretch/>
        </p:blipFill>
        <p:spPr>
          <a:xfrm>
            <a:off x="2003523" y="155019"/>
            <a:ext cx="3197319" cy="1329858"/>
          </a:xfrm>
          <a:prstGeom prst="rect">
            <a:avLst/>
          </a:prstGeom>
        </p:spPr>
      </p:pic>
    </p:spTree>
    <p:extLst>
      <p:ext uri="{BB962C8B-B14F-4D97-AF65-F5344CB8AC3E}">
        <p14:creationId xmlns:p14="http://schemas.microsoft.com/office/powerpoint/2010/main" val="24258236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1925212" y="452654"/>
            <a:ext cx="8114447" cy="446452"/>
          </a:xfrm>
          <a:prstGeom prst="rect">
            <a:avLst/>
          </a:prstGeom>
        </p:spPr>
        <p:txBody>
          <a:bodyPr wrap="square" lIns="0" tIns="0" rIns="0" bIns="0" rtlCol="0">
            <a:noAutofit/>
          </a:bodyPr>
          <a:lstStyle/>
          <a:p>
            <a:pPr marL="12402" marR="34658">
              <a:lnSpc>
                <a:spcPts val="4170"/>
              </a:lnSpc>
              <a:spcBef>
                <a:spcPts val="208"/>
              </a:spcBef>
            </a:pPr>
            <a:r>
              <a:rPr lang="en-IE" sz="6445" b="1" spc="-29" baseline="1317" dirty="0">
                <a:solidFill>
                  <a:schemeClr val="tx2">
                    <a:lumMod val="60000"/>
                    <a:lumOff val="40000"/>
                  </a:schemeClr>
                </a:solidFill>
                <a:latin typeface="Calibri"/>
                <a:cs typeface="Calibri"/>
              </a:rPr>
              <a:t>Overview</a:t>
            </a:r>
            <a:endParaRPr sz="4297" b="1" dirty="0">
              <a:solidFill>
                <a:schemeClr val="tx2">
                  <a:lumMod val="60000"/>
                  <a:lumOff val="40000"/>
                </a:schemeClr>
              </a:solidFill>
              <a:latin typeface="Calibri"/>
              <a:cs typeface="Calibri"/>
            </a:endParaRPr>
          </a:p>
        </p:txBody>
      </p:sp>
      <p:sp>
        <p:nvSpPr>
          <p:cNvPr id="5" name="object 5"/>
          <p:cNvSpPr txBox="1"/>
          <p:nvPr/>
        </p:nvSpPr>
        <p:spPr>
          <a:xfrm>
            <a:off x="2822018" y="2461687"/>
            <a:ext cx="5506242" cy="3497208"/>
          </a:xfrm>
          <a:prstGeom prst="rect">
            <a:avLst/>
          </a:prstGeom>
        </p:spPr>
        <p:txBody>
          <a:bodyPr wrap="square" lIns="0" tIns="0" rIns="0" bIns="0" rtlCol="0">
            <a:noAutofit/>
          </a:bodyPr>
          <a:lstStyle/>
          <a:p>
            <a:pPr marL="793699" marR="13267" lvl="1" indent="-334842">
              <a:buFont typeface="Arial" panose="020B0604020202020204" pitchFamily="34" charset="0"/>
              <a:buChar char="•"/>
            </a:pPr>
            <a:r>
              <a:rPr lang="en-IE" sz="1953" dirty="0">
                <a:solidFill>
                  <a:schemeClr val="tx2">
                    <a:lumMod val="60000"/>
                    <a:lumOff val="40000"/>
                  </a:schemeClr>
                </a:solidFill>
                <a:latin typeface="Calibri"/>
                <a:cs typeface="Calibri"/>
              </a:rPr>
              <a:t>Background – the IPU and its Product File</a:t>
            </a:r>
          </a:p>
          <a:p>
            <a:pPr marL="793699" marR="13267" lvl="1" indent="-334842">
              <a:buFont typeface="Arial" panose="020B0604020202020204" pitchFamily="34" charset="0"/>
              <a:buChar char="•"/>
            </a:pPr>
            <a:endParaRPr lang="en-IE" sz="1953" dirty="0">
              <a:solidFill>
                <a:schemeClr val="tx2">
                  <a:lumMod val="60000"/>
                  <a:lumOff val="40000"/>
                </a:schemeClr>
              </a:solidFill>
              <a:latin typeface="Calibri"/>
              <a:cs typeface="Calibri"/>
            </a:endParaRPr>
          </a:p>
          <a:p>
            <a:pPr marL="793699" marR="13267" lvl="1" indent="-334842">
              <a:buFont typeface="Arial" panose="020B0604020202020204" pitchFamily="34" charset="0"/>
              <a:buChar char="•"/>
            </a:pPr>
            <a:r>
              <a:rPr lang="en-IE" sz="1953" dirty="0">
                <a:solidFill>
                  <a:schemeClr val="tx2">
                    <a:lumMod val="60000"/>
                    <a:lumOff val="40000"/>
                  </a:schemeClr>
                </a:solidFill>
                <a:latin typeface="Calibri"/>
                <a:cs typeface="Calibri"/>
              </a:rPr>
              <a:t>The “VMP Project”</a:t>
            </a:r>
          </a:p>
          <a:p>
            <a:pPr marL="1240155" marR="13267" lvl="2" indent="-334842">
              <a:buFont typeface="Arial" panose="020B0604020202020204" pitchFamily="34" charset="0"/>
              <a:buChar char="•"/>
            </a:pPr>
            <a:r>
              <a:rPr lang="en-IE" sz="1953" dirty="0">
                <a:solidFill>
                  <a:schemeClr val="tx2">
                    <a:lumMod val="60000"/>
                    <a:lumOff val="40000"/>
                  </a:schemeClr>
                </a:solidFill>
                <a:latin typeface="Calibri"/>
                <a:cs typeface="Calibri"/>
              </a:rPr>
              <a:t>Rationale, process, results</a:t>
            </a:r>
          </a:p>
          <a:p>
            <a:pPr marL="793699" marR="13267" lvl="1" indent="-334842">
              <a:buFont typeface="Arial" panose="020B0604020202020204" pitchFamily="34" charset="0"/>
              <a:buChar char="•"/>
            </a:pPr>
            <a:endParaRPr lang="en-IE" sz="1953" dirty="0">
              <a:solidFill>
                <a:schemeClr val="tx2">
                  <a:lumMod val="60000"/>
                  <a:lumOff val="40000"/>
                </a:schemeClr>
              </a:solidFill>
              <a:latin typeface="Calibri"/>
              <a:cs typeface="Calibri"/>
            </a:endParaRPr>
          </a:p>
          <a:p>
            <a:pPr marL="793699" marR="13267" lvl="1" indent="-334842">
              <a:buFont typeface="Arial" panose="020B0604020202020204" pitchFamily="34" charset="0"/>
              <a:buChar char="•"/>
            </a:pPr>
            <a:r>
              <a:rPr lang="en-IE" sz="1953" dirty="0">
                <a:solidFill>
                  <a:schemeClr val="tx2">
                    <a:lumMod val="60000"/>
                    <a:lumOff val="40000"/>
                  </a:schemeClr>
                </a:solidFill>
                <a:latin typeface="Calibri"/>
                <a:cs typeface="Calibri"/>
              </a:rPr>
              <a:t>The “SNOMED Mapping Project”</a:t>
            </a:r>
          </a:p>
          <a:p>
            <a:pPr marL="1240155" marR="13267" lvl="2" indent="-334842">
              <a:buFont typeface="Arial" panose="020B0604020202020204" pitchFamily="34" charset="0"/>
              <a:buChar char="•"/>
            </a:pPr>
            <a:r>
              <a:rPr lang="en-IE" sz="1953" dirty="0">
                <a:solidFill>
                  <a:schemeClr val="tx2">
                    <a:lumMod val="60000"/>
                    <a:lumOff val="40000"/>
                  </a:schemeClr>
                </a:solidFill>
                <a:cs typeface="Calibri"/>
              </a:rPr>
              <a:t>Rationale</a:t>
            </a:r>
          </a:p>
          <a:p>
            <a:pPr marL="1240155" marR="13267" lvl="2" indent="-334842">
              <a:buFont typeface="Arial" panose="020B0604020202020204" pitchFamily="34" charset="0"/>
              <a:buChar char="•"/>
            </a:pPr>
            <a:r>
              <a:rPr lang="en-IE" sz="1953" dirty="0">
                <a:solidFill>
                  <a:schemeClr val="tx2">
                    <a:lumMod val="60000"/>
                    <a:lumOff val="40000"/>
                  </a:schemeClr>
                </a:solidFill>
                <a:cs typeface="Calibri"/>
              </a:rPr>
              <a:t>Process</a:t>
            </a:r>
          </a:p>
          <a:p>
            <a:pPr marL="1240155" marR="13267" lvl="2" indent="-334842">
              <a:buFont typeface="Arial" panose="020B0604020202020204" pitchFamily="34" charset="0"/>
              <a:buChar char="•"/>
            </a:pPr>
            <a:r>
              <a:rPr lang="en-IE" sz="1953" dirty="0">
                <a:solidFill>
                  <a:schemeClr val="tx2">
                    <a:lumMod val="60000"/>
                    <a:lumOff val="40000"/>
                  </a:schemeClr>
                </a:solidFill>
                <a:cs typeface="Calibri"/>
              </a:rPr>
              <a:t>Results</a:t>
            </a:r>
          </a:p>
          <a:p>
            <a:pPr marL="1240155" marR="13267" lvl="2" indent="-334842">
              <a:buFont typeface="Arial" panose="020B0604020202020204" pitchFamily="34" charset="0"/>
              <a:buChar char="•"/>
            </a:pPr>
            <a:endParaRPr lang="en-IE" sz="1953" dirty="0">
              <a:latin typeface="Calibri"/>
              <a:cs typeface="Calibri"/>
            </a:endParaRPr>
          </a:p>
        </p:txBody>
      </p:sp>
      <p:sp>
        <p:nvSpPr>
          <p:cNvPr id="7" name="TextBox 6"/>
          <p:cNvSpPr txBox="1"/>
          <p:nvPr/>
        </p:nvSpPr>
        <p:spPr>
          <a:xfrm>
            <a:off x="2687971" y="1271149"/>
            <a:ext cx="6588927" cy="571028"/>
          </a:xfrm>
          <a:prstGeom prst="rect">
            <a:avLst/>
          </a:prstGeom>
          <a:noFill/>
        </p:spPr>
        <p:txBody>
          <a:bodyPr wrap="square" rtlCol="0">
            <a:spAutoFit/>
          </a:bodyPr>
          <a:lstStyle/>
          <a:p>
            <a:r>
              <a:rPr lang="en-IE" sz="3125" b="1" spc="-58" dirty="0">
                <a:solidFill>
                  <a:srgbClr val="9779B5"/>
                </a:solidFill>
                <a:latin typeface="Calibri Light"/>
                <a:cs typeface="Calibri Light"/>
              </a:rPr>
              <a:t>Product File, VMPs and SNOMED Project</a:t>
            </a:r>
            <a:endParaRPr lang="en-IE" sz="3125" b="1" dirty="0">
              <a:latin typeface="Calibri Light"/>
              <a:cs typeface="Calibri Light"/>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3523" y="5834881"/>
            <a:ext cx="2827530" cy="942510"/>
          </a:xfrm>
          <a:prstGeom prst="rect">
            <a:avLst/>
          </a:prstGeom>
        </p:spPr>
      </p:pic>
    </p:spTree>
    <p:extLst>
      <p:ext uri="{BB962C8B-B14F-4D97-AF65-F5344CB8AC3E}">
        <p14:creationId xmlns:p14="http://schemas.microsoft.com/office/powerpoint/2010/main" val="12870189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1925212" y="452654"/>
            <a:ext cx="8114447" cy="446452"/>
          </a:xfrm>
          <a:prstGeom prst="rect">
            <a:avLst/>
          </a:prstGeom>
        </p:spPr>
        <p:txBody>
          <a:bodyPr wrap="square" lIns="0" tIns="0" rIns="0" bIns="0" rtlCol="0">
            <a:noAutofit/>
          </a:bodyPr>
          <a:lstStyle/>
          <a:p>
            <a:pPr marL="12402" marR="34658">
              <a:lnSpc>
                <a:spcPts val="4170"/>
              </a:lnSpc>
              <a:spcBef>
                <a:spcPts val="208"/>
              </a:spcBef>
            </a:pPr>
            <a:r>
              <a:rPr lang="en-IE" sz="6445" b="1" spc="-29" baseline="1317" dirty="0">
                <a:solidFill>
                  <a:schemeClr val="tx2">
                    <a:lumMod val="60000"/>
                    <a:lumOff val="40000"/>
                  </a:schemeClr>
                </a:solidFill>
                <a:latin typeface="Calibri"/>
                <a:cs typeface="Calibri"/>
              </a:rPr>
              <a:t>Background</a:t>
            </a:r>
            <a:endParaRPr sz="4297" b="1" dirty="0">
              <a:solidFill>
                <a:schemeClr val="tx2">
                  <a:lumMod val="60000"/>
                  <a:lumOff val="40000"/>
                </a:schemeClr>
              </a:solidFill>
              <a:latin typeface="Calibri"/>
              <a:cs typeface="Calibri"/>
            </a:endParaRPr>
          </a:p>
        </p:txBody>
      </p:sp>
      <p:sp>
        <p:nvSpPr>
          <p:cNvPr id="5" name="object 5"/>
          <p:cNvSpPr txBox="1"/>
          <p:nvPr/>
        </p:nvSpPr>
        <p:spPr>
          <a:xfrm>
            <a:off x="1705888" y="1717600"/>
            <a:ext cx="8631407" cy="3943660"/>
          </a:xfrm>
          <a:prstGeom prst="rect">
            <a:avLst/>
          </a:prstGeom>
        </p:spPr>
        <p:txBody>
          <a:bodyPr wrap="square" lIns="0" tIns="0" rIns="0" bIns="0" rtlCol="0">
            <a:noAutofit/>
          </a:bodyPr>
          <a:lstStyle/>
          <a:p>
            <a:pPr marL="793699" marR="13267" lvl="1" indent="-334842">
              <a:buFont typeface="Arial" panose="020B0604020202020204" pitchFamily="34" charset="0"/>
              <a:buChar char="•"/>
            </a:pPr>
            <a:r>
              <a:rPr lang="en-IE" sz="1953" dirty="0">
                <a:solidFill>
                  <a:schemeClr val="tx2">
                    <a:lumMod val="60000"/>
                    <a:lumOff val="40000"/>
                  </a:schemeClr>
                </a:solidFill>
                <a:latin typeface="Calibri"/>
                <a:cs typeface="Calibri"/>
              </a:rPr>
              <a:t>Representative organisation for community pharmacists in Ireland</a:t>
            </a:r>
          </a:p>
          <a:p>
            <a:pPr marL="793699" marR="13267" lvl="1" indent="-334842">
              <a:buFont typeface="Arial" panose="020B0604020202020204" pitchFamily="34" charset="0"/>
              <a:buChar char="•"/>
            </a:pPr>
            <a:endParaRPr lang="en-IE" sz="977" dirty="0">
              <a:solidFill>
                <a:schemeClr val="tx2">
                  <a:lumMod val="60000"/>
                  <a:lumOff val="40000"/>
                </a:schemeClr>
              </a:solidFill>
              <a:latin typeface="Calibri"/>
              <a:cs typeface="Calibri"/>
            </a:endParaRPr>
          </a:p>
          <a:p>
            <a:pPr marL="793699" marR="13267" lvl="1" indent="-334842">
              <a:buFont typeface="Arial" panose="020B0604020202020204" pitchFamily="34" charset="0"/>
              <a:buChar char="•"/>
            </a:pPr>
            <a:r>
              <a:rPr lang="en-IE" sz="1953" dirty="0">
                <a:solidFill>
                  <a:schemeClr val="tx2">
                    <a:lumMod val="60000"/>
                    <a:lumOff val="40000"/>
                  </a:schemeClr>
                </a:solidFill>
                <a:latin typeface="Calibri"/>
                <a:cs typeface="Calibri"/>
              </a:rPr>
              <a:t>Has </a:t>
            </a:r>
            <a:r>
              <a:rPr lang="en-US" sz="1953" dirty="0">
                <a:solidFill>
                  <a:schemeClr val="tx2">
                    <a:lumMod val="60000"/>
                    <a:lumOff val="40000"/>
                  </a:schemeClr>
                </a:solidFill>
              </a:rPr>
              <a:t>2,200 members working in over 1,800 pharmacies</a:t>
            </a:r>
            <a:endParaRPr lang="en-IE" sz="1953" dirty="0">
              <a:solidFill>
                <a:schemeClr val="tx2">
                  <a:lumMod val="60000"/>
                  <a:lumOff val="40000"/>
                </a:schemeClr>
              </a:solidFill>
              <a:latin typeface="Calibri"/>
              <a:cs typeface="Calibri"/>
            </a:endParaRPr>
          </a:p>
          <a:p>
            <a:pPr marL="793699" marR="13267" lvl="1" indent="-334842">
              <a:buFont typeface="Arial" panose="020B0604020202020204" pitchFamily="34" charset="0"/>
              <a:buChar char="•"/>
            </a:pPr>
            <a:endParaRPr lang="en-IE" sz="977" dirty="0">
              <a:solidFill>
                <a:schemeClr val="tx2">
                  <a:lumMod val="60000"/>
                  <a:lumOff val="40000"/>
                </a:schemeClr>
              </a:solidFill>
              <a:latin typeface="Calibri"/>
              <a:cs typeface="Calibri"/>
            </a:endParaRPr>
          </a:p>
          <a:p>
            <a:pPr marL="793699" marR="13267" lvl="1" indent="-334842">
              <a:buFont typeface="Arial" panose="020B0604020202020204" pitchFamily="34" charset="0"/>
              <a:buChar char="•"/>
            </a:pPr>
            <a:r>
              <a:rPr lang="en-IE" sz="1953" dirty="0">
                <a:solidFill>
                  <a:schemeClr val="tx2">
                    <a:lumMod val="60000"/>
                    <a:lumOff val="40000"/>
                  </a:schemeClr>
                </a:solidFill>
                <a:latin typeface="Calibri"/>
                <a:cs typeface="Calibri"/>
              </a:rPr>
              <a:t>Maintains a medicinal product database as a service to their members</a:t>
            </a:r>
          </a:p>
          <a:p>
            <a:pPr marL="793699" marR="13267" lvl="1" indent="-334842">
              <a:buFont typeface="Arial" panose="020B0604020202020204" pitchFamily="34" charset="0"/>
              <a:buChar char="•"/>
            </a:pPr>
            <a:endParaRPr lang="en-IE" sz="1953" dirty="0">
              <a:solidFill>
                <a:schemeClr val="tx2">
                  <a:lumMod val="60000"/>
                  <a:lumOff val="40000"/>
                </a:schemeClr>
              </a:solidFill>
              <a:latin typeface="Calibri"/>
              <a:cs typeface="Calibri"/>
            </a:endParaRPr>
          </a:p>
          <a:p>
            <a:pPr marL="1240155" marR="13267" lvl="2" indent="-334842">
              <a:buFont typeface="Arial" panose="020B0604020202020204" pitchFamily="34" charset="0"/>
              <a:buChar char="•"/>
            </a:pPr>
            <a:r>
              <a:rPr lang="en-IE" sz="1953" dirty="0">
                <a:solidFill>
                  <a:schemeClr val="tx2">
                    <a:lumMod val="60000"/>
                    <a:lumOff val="40000"/>
                  </a:schemeClr>
                </a:solidFill>
                <a:latin typeface="Calibri"/>
                <a:cs typeface="Calibri"/>
              </a:rPr>
              <a:t>Originally as a paper price list</a:t>
            </a:r>
          </a:p>
          <a:p>
            <a:pPr marL="1240155" marR="13267" lvl="2" indent="-334842">
              <a:buFont typeface="Arial" panose="020B0604020202020204" pitchFamily="34" charset="0"/>
              <a:buChar char="•"/>
            </a:pPr>
            <a:r>
              <a:rPr lang="en-IE" sz="1953" dirty="0">
                <a:solidFill>
                  <a:schemeClr val="tx2">
                    <a:lumMod val="60000"/>
                    <a:lumOff val="40000"/>
                  </a:schemeClr>
                </a:solidFill>
                <a:latin typeface="Calibri"/>
                <a:cs typeface="Calibri"/>
              </a:rPr>
              <a:t>Then as a GS1 (formerly EAN) standards based set of product identifiers and descriptions</a:t>
            </a:r>
          </a:p>
          <a:p>
            <a:pPr marL="1686611" marR="13267" lvl="3" indent="-334842">
              <a:buFont typeface="Arial" panose="020B0604020202020204" pitchFamily="34" charset="0"/>
              <a:buChar char="•"/>
            </a:pPr>
            <a:r>
              <a:rPr lang="en-IE" sz="1953" dirty="0">
                <a:solidFill>
                  <a:schemeClr val="tx2">
                    <a:lumMod val="60000"/>
                    <a:lumOff val="40000"/>
                  </a:schemeClr>
                </a:solidFill>
                <a:latin typeface="Calibri"/>
                <a:cs typeface="Calibri"/>
              </a:rPr>
              <a:t>Used in dispensing systems and </a:t>
            </a:r>
          </a:p>
          <a:p>
            <a:pPr marL="1686611" marR="13267" lvl="3" indent="-334842">
              <a:buFont typeface="Arial" panose="020B0604020202020204" pitchFamily="34" charset="0"/>
              <a:buChar char="•"/>
            </a:pPr>
            <a:r>
              <a:rPr lang="en-IE" sz="1953" dirty="0">
                <a:solidFill>
                  <a:schemeClr val="tx2">
                    <a:lumMod val="60000"/>
                    <a:lumOff val="40000"/>
                  </a:schemeClr>
                </a:solidFill>
                <a:latin typeface="Calibri"/>
                <a:cs typeface="Calibri"/>
              </a:rPr>
              <a:t>For product ordering (supply chain)</a:t>
            </a:r>
          </a:p>
          <a:p>
            <a:pPr marL="1686611" marR="13267" lvl="3" indent="-334842">
              <a:buFont typeface="Arial" panose="020B0604020202020204" pitchFamily="34" charset="0"/>
              <a:buChar char="•"/>
            </a:pPr>
            <a:r>
              <a:rPr lang="en-IE" sz="1953" dirty="0">
                <a:solidFill>
                  <a:schemeClr val="tx2">
                    <a:lumMod val="60000"/>
                    <a:lumOff val="40000"/>
                  </a:schemeClr>
                </a:solidFill>
                <a:latin typeface="Calibri"/>
                <a:cs typeface="Calibri"/>
              </a:rPr>
              <a:t>Also contains some supporting professional information (e.g. labelling warning and counselling information)</a:t>
            </a:r>
          </a:p>
        </p:txBody>
      </p:sp>
      <p:sp>
        <p:nvSpPr>
          <p:cNvPr id="7" name="TextBox 6"/>
          <p:cNvSpPr txBox="1"/>
          <p:nvPr/>
        </p:nvSpPr>
        <p:spPr>
          <a:xfrm>
            <a:off x="2687971" y="983730"/>
            <a:ext cx="6588927" cy="571028"/>
          </a:xfrm>
          <a:prstGeom prst="rect">
            <a:avLst/>
          </a:prstGeom>
          <a:noFill/>
        </p:spPr>
        <p:txBody>
          <a:bodyPr wrap="square" rtlCol="0">
            <a:spAutoFit/>
          </a:bodyPr>
          <a:lstStyle/>
          <a:p>
            <a:pPr algn="ctr"/>
            <a:r>
              <a:rPr lang="en-IE" sz="3125" b="1" spc="-58" dirty="0">
                <a:solidFill>
                  <a:srgbClr val="9779B5"/>
                </a:solidFill>
                <a:latin typeface="Calibri Light"/>
                <a:cs typeface="Calibri Light"/>
              </a:rPr>
              <a:t>The Irish Pharmacy Union (IPU)</a:t>
            </a:r>
            <a:endParaRPr lang="en-IE" sz="3125" b="1" dirty="0">
              <a:latin typeface="Calibri Light"/>
              <a:cs typeface="Calibri Ligh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3523" y="5661260"/>
            <a:ext cx="2827530" cy="942510"/>
          </a:xfrm>
          <a:prstGeom prst="rect">
            <a:avLst/>
          </a:prstGeom>
        </p:spPr>
      </p:pic>
    </p:spTree>
    <p:extLst>
      <p:ext uri="{BB962C8B-B14F-4D97-AF65-F5344CB8AC3E}">
        <p14:creationId xmlns:p14="http://schemas.microsoft.com/office/powerpoint/2010/main" val="5916724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9424" y="3840914"/>
            <a:ext cx="10609513" cy="2341519"/>
          </a:xfrm>
          <a:prstGeom prst="rect">
            <a:avLst/>
          </a:prstGeom>
          <a:noFill/>
          <a:ln>
            <a:noFill/>
          </a:ln>
        </p:spPr>
      </p:pic>
      <p:sp>
        <p:nvSpPr>
          <p:cNvPr id="237" name="Google Shape;237;p7"/>
          <p:cNvSpPr/>
          <p:nvPr/>
        </p:nvSpPr>
        <p:spPr>
          <a:xfrm>
            <a:off x="479425" y="3842713"/>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513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dirty="0">
                <a:solidFill>
                  <a:schemeClr val="dk1"/>
                </a:solidFill>
                <a:latin typeface="Trebuchet MS"/>
                <a:ea typeface="Trebuchet MS"/>
                <a:cs typeface="Trebuchet MS"/>
                <a:sym typeface="Trebuchet MS"/>
              </a:rPr>
              <a:t>During meetings please . . .</a:t>
            </a:r>
            <a:endParaRPr sz="1400" b="0" i="0" u="none" strike="noStrike" cap="none" dirty="0">
              <a:solidFill>
                <a:srgbClr val="000000"/>
              </a:solidFill>
              <a:latin typeface="Trebuchet MS"/>
              <a:ea typeface="Trebuchet MS"/>
              <a:cs typeface="Trebuchet MS"/>
              <a:sym typeface="Trebuchet MS"/>
            </a:endParaRPr>
          </a:p>
        </p:txBody>
      </p:sp>
      <p:sp>
        <p:nvSpPr>
          <p:cNvPr id="245" name="Google Shape;245;p7"/>
          <p:cNvSpPr/>
          <p:nvPr/>
        </p:nvSpPr>
        <p:spPr>
          <a:xfrm>
            <a:off x="914398" y="1250420"/>
            <a:ext cx="10609513" cy="2409540"/>
          </a:xfrm>
          <a:prstGeom prst="rect">
            <a:avLst/>
          </a:prstGeom>
          <a:noFill/>
          <a:ln>
            <a:noFill/>
          </a:ln>
        </p:spPr>
        <p:txBody>
          <a:bodyPr spcFirstLastPara="1" wrap="square" lIns="0" tIns="45700" rIns="0" bIns="45700" anchor="t" anchorCtr="0">
            <a:noAutofit/>
          </a:bodyPr>
          <a:lstStyle/>
          <a:p>
            <a:pPr marL="457200" marR="0" lvl="0" indent="-457200" algn="l" rtl="0">
              <a:lnSpc>
                <a:spcPct val="150000"/>
              </a:lnSpc>
              <a:spcBef>
                <a:spcPts val="0"/>
              </a:spcBef>
              <a:spcAft>
                <a:spcPts val="0"/>
              </a:spcAft>
              <a:buClr>
                <a:srgbClr val="00B0F0"/>
              </a:buClr>
              <a:buSzPct val="100000"/>
              <a:buFont typeface="+mj-lt"/>
              <a:buAutoNum type="arabicPeriod"/>
            </a:pPr>
            <a:r>
              <a:rPr lang="en-US" sz="2000" b="0" i="0" u="none" strike="noStrike" cap="none" dirty="0">
                <a:solidFill>
                  <a:srgbClr val="3F3F3F"/>
                </a:solidFill>
                <a:latin typeface="Trebuchet MS"/>
                <a:ea typeface="Trebuchet MS"/>
                <a:cs typeface="Trebuchet MS"/>
                <a:sym typeface="Trebuchet MS"/>
              </a:rPr>
              <a:t>Mute your microphone when others are presenting</a:t>
            </a:r>
          </a:p>
          <a:p>
            <a:pPr marL="457200" marR="0" lvl="0" indent="-457200" algn="l" rtl="0">
              <a:lnSpc>
                <a:spcPct val="150000"/>
              </a:lnSpc>
              <a:spcBef>
                <a:spcPts val="0"/>
              </a:spcBef>
              <a:spcAft>
                <a:spcPts val="0"/>
              </a:spcAft>
              <a:buClr>
                <a:srgbClr val="00B0F0"/>
              </a:buClr>
              <a:buSzPct val="100000"/>
              <a:buFont typeface="+mj-lt"/>
              <a:buAutoNum type="arabicPeriod"/>
            </a:pPr>
            <a:r>
              <a:rPr lang="en-US" sz="2000" dirty="0">
                <a:solidFill>
                  <a:srgbClr val="3F3F3F"/>
                </a:solidFill>
                <a:latin typeface="Trebuchet MS"/>
                <a:ea typeface="Trebuchet MS"/>
                <a:cs typeface="Trebuchet MS"/>
                <a:sym typeface="Trebuchet MS"/>
              </a:rPr>
              <a:t>Be polite and respectful to all</a:t>
            </a:r>
          </a:p>
          <a:p>
            <a:pPr marL="457200" marR="0" lvl="0" indent="-457200" algn="l" rtl="0">
              <a:lnSpc>
                <a:spcPct val="150000"/>
              </a:lnSpc>
              <a:spcBef>
                <a:spcPts val="0"/>
              </a:spcBef>
              <a:spcAft>
                <a:spcPts val="0"/>
              </a:spcAft>
              <a:buClr>
                <a:srgbClr val="00B0F0"/>
              </a:buClr>
              <a:buSzPct val="100000"/>
              <a:buFont typeface="+mj-lt"/>
              <a:buAutoNum type="arabicPeriod"/>
            </a:pPr>
            <a:r>
              <a:rPr lang="en-US" sz="2000" b="0" i="0" u="none" strike="noStrike" cap="none" dirty="0">
                <a:solidFill>
                  <a:srgbClr val="3F3F3F"/>
                </a:solidFill>
                <a:latin typeface="Trebuchet MS"/>
                <a:ea typeface="Trebuchet MS"/>
                <a:cs typeface="Trebuchet MS"/>
                <a:sym typeface="Trebuchet MS"/>
              </a:rPr>
              <a:t>Keep the conversation relevant</a:t>
            </a:r>
          </a:p>
          <a:p>
            <a:pPr marL="457200" marR="0" lvl="0" indent="-457200" algn="l" rtl="0">
              <a:lnSpc>
                <a:spcPct val="150000"/>
              </a:lnSpc>
              <a:spcBef>
                <a:spcPts val="0"/>
              </a:spcBef>
              <a:spcAft>
                <a:spcPts val="0"/>
              </a:spcAft>
              <a:buClr>
                <a:srgbClr val="00B0F0"/>
              </a:buClr>
              <a:buSzPct val="100000"/>
              <a:buFont typeface="+mj-lt"/>
              <a:buAutoNum type="arabicPeriod"/>
            </a:pPr>
            <a:r>
              <a:rPr lang="en-US" sz="2000" dirty="0">
                <a:solidFill>
                  <a:srgbClr val="3F3F3F"/>
                </a:solidFill>
                <a:latin typeface="Trebuchet MS"/>
                <a:ea typeface="Trebuchet MS"/>
                <a:cs typeface="Trebuchet MS"/>
                <a:sym typeface="Trebuchet MS"/>
              </a:rPr>
              <a:t>Be honest and open with your challenges and constructive with possible solutions</a:t>
            </a:r>
          </a:p>
          <a:p>
            <a:pPr marL="457200" marR="0" lvl="0" indent="-457200" algn="l" rtl="0">
              <a:lnSpc>
                <a:spcPct val="150000"/>
              </a:lnSpc>
              <a:spcBef>
                <a:spcPts val="0"/>
              </a:spcBef>
              <a:spcAft>
                <a:spcPts val="0"/>
              </a:spcAft>
              <a:buClr>
                <a:srgbClr val="00B0F0"/>
              </a:buClr>
              <a:buSzPct val="100000"/>
              <a:buFont typeface="+mj-lt"/>
              <a:buAutoNum type="arabicPeriod"/>
            </a:pPr>
            <a:r>
              <a:rPr lang="en-US" sz="2000" b="0" i="0" u="none" strike="noStrike" cap="none" dirty="0">
                <a:solidFill>
                  <a:srgbClr val="3F3F3F"/>
                </a:solidFill>
                <a:latin typeface="Trebuchet MS"/>
                <a:ea typeface="Trebuchet MS"/>
                <a:cs typeface="Trebuchet MS"/>
                <a:sym typeface="Trebuchet MS"/>
              </a:rPr>
              <a:t>Don’t be afraid to ask questions – there are no stupid ones!</a:t>
            </a:r>
            <a:endParaRPr sz="1600" b="0" i="0" u="none" strike="noStrike" cap="none" dirty="0">
              <a:solidFill>
                <a:srgbClr val="000000"/>
              </a:solidFill>
              <a:latin typeface="Trebuchet MS"/>
              <a:ea typeface="Trebuchet MS"/>
              <a:cs typeface="Trebuchet MS"/>
              <a:sym typeface="Trebuchet MS"/>
            </a:endParaRPr>
          </a:p>
        </p:txBody>
      </p:sp>
      <p:sp>
        <p:nvSpPr>
          <p:cNvPr id="246" name="Google Shape;246;p7"/>
          <p:cNvSpPr txBox="1"/>
          <p:nvPr/>
        </p:nvSpPr>
        <p:spPr>
          <a:xfrm>
            <a:off x="914400" y="4680000"/>
            <a:ext cx="7233557" cy="12002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7200" b="1" i="0" u="none" strike="noStrike" cap="none" dirty="0">
                <a:solidFill>
                  <a:schemeClr val="lt1"/>
                </a:solidFill>
                <a:latin typeface="Trebuchet MS"/>
                <a:ea typeface="Trebuchet MS"/>
                <a:cs typeface="Trebuchet MS"/>
                <a:sym typeface="Trebuchet MS"/>
              </a:rPr>
              <a:t>Meeting Rules</a:t>
            </a:r>
            <a:endParaRPr sz="1400" b="0" i="0" u="none" strike="noStrike" cap="none" dirty="0">
              <a:solidFill>
                <a:srgbClr val="000000"/>
              </a:solidFill>
              <a:latin typeface="Trebuchet MS"/>
              <a:ea typeface="Trebuchet MS"/>
              <a:cs typeface="Trebuchet MS"/>
              <a:sym typeface="Trebuchet MS"/>
            </a:endParaRPr>
          </a:p>
        </p:txBody>
      </p:sp>
      <p:pic>
        <p:nvPicPr>
          <p:cNvPr id="247" name="Google Shape;247;p7" descr="/Users/kathycoyle/Data/SNOMED/2212 PPT Template/images/SNOMED CT rev.png"/>
          <p:cNvPicPr preferRelativeResize="0"/>
          <p:nvPr/>
        </p:nvPicPr>
        <p:blipFill rotWithShape="1">
          <a:blip r:embed="rId4">
            <a:alphaModFix/>
          </a:blip>
          <a:srcRect/>
          <a:stretch/>
        </p:blipFill>
        <p:spPr>
          <a:xfrm>
            <a:off x="8472413" y="5192712"/>
            <a:ext cx="2310988" cy="679301"/>
          </a:xfrm>
          <a:prstGeom prst="rect">
            <a:avLst/>
          </a:prstGeom>
          <a:noFill/>
          <a:ln>
            <a:noFill/>
          </a:ln>
        </p:spPr>
      </p:pic>
      <p:pic>
        <p:nvPicPr>
          <p:cNvPr id="248" name="Google Shape;248;p7"/>
          <p:cNvPicPr preferRelativeResize="0"/>
          <p:nvPr/>
        </p:nvPicPr>
        <p:blipFill rotWithShape="1">
          <a:blip r:embed="rId5">
            <a:alphaModFix/>
          </a:blip>
          <a:srcRect/>
          <a:stretch/>
        </p:blipFill>
        <p:spPr>
          <a:xfrm>
            <a:off x="5996042" y="6404701"/>
            <a:ext cx="5068833" cy="333217"/>
          </a:xfrm>
          <a:prstGeom prst="rect">
            <a:avLst/>
          </a:prstGeom>
          <a:noFill/>
          <a:ln>
            <a:noFill/>
          </a:ln>
        </p:spPr>
      </p:pic>
    </p:spTree>
    <p:extLst>
      <p:ext uri="{BB962C8B-B14F-4D97-AF65-F5344CB8AC3E}">
        <p14:creationId xmlns:p14="http://schemas.microsoft.com/office/powerpoint/2010/main" val="39894470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2113185" y="378244"/>
            <a:ext cx="8114447" cy="446452"/>
          </a:xfrm>
          <a:prstGeom prst="rect">
            <a:avLst/>
          </a:prstGeom>
        </p:spPr>
        <p:txBody>
          <a:bodyPr wrap="square" lIns="0" tIns="0" rIns="0" bIns="0" rtlCol="0">
            <a:noAutofit/>
          </a:bodyPr>
          <a:lstStyle/>
          <a:p>
            <a:pPr marL="12402" marR="34658">
              <a:lnSpc>
                <a:spcPts val="4170"/>
              </a:lnSpc>
              <a:spcBef>
                <a:spcPts val="208"/>
              </a:spcBef>
            </a:pPr>
            <a:r>
              <a:rPr lang="en-IE" sz="6445" b="1" spc="-29" baseline="1317" dirty="0">
                <a:solidFill>
                  <a:schemeClr val="tx2">
                    <a:lumMod val="60000"/>
                    <a:lumOff val="40000"/>
                  </a:schemeClr>
                </a:solidFill>
                <a:latin typeface="Calibri"/>
                <a:cs typeface="Calibri"/>
              </a:rPr>
              <a:t>Background</a:t>
            </a:r>
            <a:endParaRPr sz="4297" b="1" dirty="0">
              <a:solidFill>
                <a:schemeClr val="tx2">
                  <a:lumMod val="60000"/>
                  <a:lumOff val="40000"/>
                </a:schemeClr>
              </a:solidFill>
              <a:latin typeface="Calibri"/>
              <a:cs typeface="Calibri"/>
            </a:endParaRPr>
          </a:p>
        </p:txBody>
      </p:sp>
      <p:sp>
        <p:nvSpPr>
          <p:cNvPr id="5" name="object 5"/>
          <p:cNvSpPr txBox="1"/>
          <p:nvPr/>
        </p:nvSpPr>
        <p:spPr>
          <a:xfrm>
            <a:off x="2524383" y="2238461"/>
            <a:ext cx="6324738" cy="3497208"/>
          </a:xfrm>
          <a:prstGeom prst="rect">
            <a:avLst/>
          </a:prstGeom>
        </p:spPr>
        <p:txBody>
          <a:bodyPr wrap="square" lIns="0" tIns="0" rIns="0" bIns="0" rtlCol="0">
            <a:noAutofit/>
          </a:bodyPr>
          <a:lstStyle/>
          <a:p>
            <a:pPr marL="458857" marR="13267" lvl="1"/>
            <a:endParaRPr lang="en-IE" sz="1953" dirty="0">
              <a:latin typeface="Calibri"/>
              <a:cs typeface="Calibri"/>
            </a:endParaRPr>
          </a:p>
          <a:p>
            <a:pPr marL="458857" marR="13267" lvl="1"/>
            <a:endParaRPr lang="en-IE" sz="1953" dirty="0">
              <a:latin typeface="Calibri"/>
              <a:cs typeface="Calibri"/>
            </a:endParaRPr>
          </a:p>
          <a:p>
            <a:pPr marL="458857" marR="13267" lvl="1" algn="ctr"/>
            <a:r>
              <a:rPr lang="en-IE" sz="1953" dirty="0">
                <a:solidFill>
                  <a:srgbClr val="00B0F0"/>
                </a:solidFill>
                <a:latin typeface="Calibri"/>
                <a:cs typeface="Calibri"/>
              </a:rPr>
              <a:t>	</a:t>
            </a:r>
            <a:r>
              <a:rPr lang="en-IE" sz="3125" dirty="0">
                <a:solidFill>
                  <a:schemeClr val="tx2">
                    <a:lumMod val="60000"/>
                    <a:lumOff val="40000"/>
                  </a:schemeClr>
                </a:solidFill>
                <a:latin typeface="Calibri"/>
                <a:cs typeface="Calibri"/>
              </a:rPr>
              <a:t>“</a:t>
            </a:r>
            <a:r>
              <a:rPr lang="en-US" sz="3125" i="1" dirty="0">
                <a:solidFill>
                  <a:schemeClr val="tx2">
                    <a:lumMod val="60000"/>
                    <a:lumOff val="40000"/>
                  </a:schemeClr>
                </a:solidFill>
              </a:rPr>
              <a:t>to be the authoritative voice of community pharmacy and a driving force in the evolution of accessible, equitable and patient-focused primary healthcare”</a:t>
            </a:r>
            <a:endParaRPr lang="en-IE" sz="3125" i="1" dirty="0">
              <a:solidFill>
                <a:schemeClr val="tx2">
                  <a:lumMod val="60000"/>
                  <a:lumOff val="40000"/>
                </a:schemeClr>
              </a:solidFill>
              <a:latin typeface="Calibri"/>
              <a:cs typeface="Calibri"/>
            </a:endParaRPr>
          </a:p>
        </p:txBody>
      </p:sp>
      <p:sp>
        <p:nvSpPr>
          <p:cNvPr id="7" name="TextBox 6"/>
          <p:cNvSpPr txBox="1"/>
          <p:nvPr/>
        </p:nvSpPr>
        <p:spPr>
          <a:xfrm>
            <a:off x="2822018" y="1568784"/>
            <a:ext cx="6588927" cy="571028"/>
          </a:xfrm>
          <a:prstGeom prst="rect">
            <a:avLst/>
          </a:prstGeom>
          <a:noFill/>
        </p:spPr>
        <p:txBody>
          <a:bodyPr wrap="square" rtlCol="0">
            <a:spAutoFit/>
          </a:bodyPr>
          <a:lstStyle/>
          <a:p>
            <a:r>
              <a:rPr lang="en-IE" sz="3125" b="1" spc="-58" dirty="0">
                <a:solidFill>
                  <a:srgbClr val="7030A0"/>
                </a:solidFill>
                <a:latin typeface="Calibri Light"/>
                <a:cs typeface="Calibri Light"/>
              </a:rPr>
              <a:t>The Irish Pharmacy Union Vision</a:t>
            </a:r>
            <a:endParaRPr lang="en-IE" sz="3125" b="1" dirty="0">
              <a:solidFill>
                <a:srgbClr val="7030A0"/>
              </a:solidFill>
              <a:latin typeface="Calibri Light"/>
              <a:cs typeface="Calibri Ligh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3523" y="5661260"/>
            <a:ext cx="2827530" cy="942510"/>
          </a:xfrm>
          <a:prstGeom prst="rect">
            <a:avLst/>
          </a:prstGeom>
        </p:spPr>
      </p:pic>
    </p:spTree>
    <p:extLst>
      <p:ext uri="{BB962C8B-B14F-4D97-AF65-F5344CB8AC3E}">
        <p14:creationId xmlns:p14="http://schemas.microsoft.com/office/powerpoint/2010/main" val="27976773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2003523" y="303835"/>
            <a:ext cx="8114447" cy="446452"/>
          </a:xfrm>
          <a:prstGeom prst="rect">
            <a:avLst/>
          </a:prstGeom>
        </p:spPr>
        <p:txBody>
          <a:bodyPr wrap="square" lIns="0" tIns="0" rIns="0" bIns="0" rtlCol="0">
            <a:noAutofit/>
          </a:bodyPr>
          <a:lstStyle/>
          <a:p>
            <a:pPr marL="12402" marR="34658">
              <a:lnSpc>
                <a:spcPts val="4170"/>
              </a:lnSpc>
              <a:spcBef>
                <a:spcPts val="208"/>
              </a:spcBef>
            </a:pPr>
            <a:r>
              <a:rPr lang="en-IE" sz="6445" b="1" spc="-29" baseline="1317" dirty="0">
                <a:solidFill>
                  <a:schemeClr val="tx2">
                    <a:lumMod val="60000"/>
                    <a:lumOff val="40000"/>
                  </a:schemeClr>
                </a:solidFill>
                <a:latin typeface="Calibri"/>
                <a:cs typeface="Calibri"/>
              </a:rPr>
              <a:t>Background</a:t>
            </a:r>
            <a:endParaRPr sz="4297" b="1" dirty="0">
              <a:solidFill>
                <a:schemeClr val="tx2">
                  <a:lumMod val="60000"/>
                  <a:lumOff val="40000"/>
                </a:schemeClr>
              </a:solidFill>
              <a:latin typeface="Calibri"/>
              <a:cs typeface="Calibri"/>
            </a:endParaRPr>
          </a:p>
        </p:txBody>
      </p:sp>
      <p:sp>
        <p:nvSpPr>
          <p:cNvPr id="5" name="object 5"/>
          <p:cNvSpPr txBox="1"/>
          <p:nvPr/>
        </p:nvSpPr>
        <p:spPr>
          <a:xfrm>
            <a:off x="2524383" y="2015235"/>
            <a:ext cx="6324738" cy="3348391"/>
          </a:xfrm>
          <a:prstGeom prst="rect">
            <a:avLst/>
          </a:prstGeom>
        </p:spPr>
        <p:txBody>
          <a:bodyPr wrap="square" lIns="0" tIns="0" rIns="0" bIns="0" rtlCol="0">
            <a:noAutofit/>
          </a:bodyPr>
          <a:lstStyle/>
          <a:p>
            <a:pPr marL="793699" marR="13267" lvl="1" indent="-334842">
              <a:buFont typeface="Arial" panose="020B0604020202020204" pitchFamily="34" charset="0"/>
              <a:buChar char="•"/>
            </a:pPr>
            <a:endParaRPr lang="en-IE" sz="1953" dirty="0">
              <a:solidFill>
                <a:schemeClr val="tx2">
                  <a:lumMod val="60000"/>
                  <a:lumOff val="40000"/>
                </a:schemeClr>
              </a:solidFill>
              <a:cs typeface="Calibri"/>
            </a:endParaRPr>
          </a:p>
          <a:p>
            <a:pPr marL="793699" marR="13267" lvl="1" indent="-334842">
              <a:buFont typeface="Arial" panose="020B0604020202020204" pitchFamily="34" charset="0"/>
              <a:buChar char="•"/>
            </a:pPr>
            <a:r>
              <a:rPr lang="en-IE" sz="1953" dirty="0">
                <a:solidFill>
                  <a:schemeClr val="tx2">
                    <a:lumMod val="60000"/>
                    <a:lumOff val="40000"/>
                  </a:schemeClr>
                </a:solidFill>
                <a:cs typeface="Calibri"/>
              </a:rPr>
              <a:t>The National Health Products Catalogue (NHPC) was launched by the IPU this month.</a:t>
            </a:r>
          </a:p>
          <a:p>
            <a:pPr marL="793699" marR="13267" lvl="1" indent="-334842">
              <a:buFont typeface="Arial" panose="020B0604020202020204" pitchFamily="34" charset="0"/>
              <a:buChar char="•"/>
            </a:pPr>
            <a:endParaRPr lang="en-IE" sz="1953" dirty="0">
              <a:solidFill>
                <a:schemeClr val="tx2">
                  <a:lumMod val="60000"/>
                  <a:lumOff val="40000"/>
                </a:schemeClr>
              </a:solidFill>
              <a:cs typeface="Calibri"/>
            </a:endParaRPr>
          </a:p>
          <a:p>
            <a:pPr marL="793699" marR="13267" lvl="1" indent="-334842">
              <a:buFont typeface="Arial" panose="020B0604020202020204" pitchFamily="34" charset="0"/>
              <a:buChar char="•"/>
            </a:pPr>
            <a:r>
              <a:rPr lang="en-US" sz="1953" dirty="0">
                <a:solidFill>
                  <a:schemeClr val="tx2">
                    <a:lumMod val="60000"/>
                    <a:lumOff val="40000"/>
                  </a:schemeClr>
                </a:solidFill>
              </a:rPr>
              <a:t>This is one of the key priorities in the </a:t>
            </a:r>
            <a:r>
              <a:rPr lang="en-US" sz="1953" dirty="0">
                <a:solidFill>
                  <a:srgbClr val="7030A0"/>
                </a:solidFill>
              </a:rPr>
              <a:t>National </a:t>
            </a:r>
            <a:r>
              <a:rPr lang="en-US" sz="1953" dirty="0" err="1">
                <a:solidFill>
                  <a:srgbClr val="7030A0"/>
                </a:solidFill>
              </a:rPr>
              <a:t>eHealth</a:t>
            </a:r>
            <a:r>
              <a:rPr lang="en-US" sz="1953" dirty="0">
                <a:solidFill>
                  <a:srgbClr val="7030A0"/>
                </a:solidFill>
              </a:rPr>
              <a:t> Strategy for Ireland (Department of Health, 2013)</a:t>
            </a:r>
          </a:p>
          <a:p>
            <a:pPr marL="793699" marR="13267" lvl="1" indent="-334842">
              <a:buFont typeface="Arial" panose="020B0604020202020204" pitchFamily="34" charset="0"/>
              <a:buChar char="•"/>
            </a:pPr>
            <a:endParaRPr lang="en-US" sz="1953" dirty="0">
              <a:solidFill>
                <a:srgbClr val="7030A0"/>
              </a:solidFill>
            </a:endParaRPr>
          </a:p>
          <a:p>
            <a:pPr marL="793699" marR="13267" lvl="1" indent="-334842">
              <a:buFont typeface="Arial" panose="020B0604020202020204" pitchFamily="34" charset="0"/>
              <a:buChar char="•"/>
            </a:pPr>
            <a:r>
              <a:rPr lang="en-US" sz="1953" dirty="0">
                <a:solidFill>
                  <a:schemeClr val="tx2">
                    <a:lumMod val="60000"/>
                    <a:lumOff val="40000"/>
                  </a:schemeClr>
                </a:solidFill>
              </a:rPr>
              <a:t>The NHPC meet the requirements of the </a:t>
            </a:r>
            <a:r>
              <a:rPr lang="en-US" sz="1953" dirty="0">
                <a:solidFill>
                  <a:srgbClr val="7030A0"/>
                </a:solidFill>
              </a:rPr>
              <a:t>Data model for a national electronic medicinal product reference catalogue published by HIQA on 5 January 2015</a:t>
            </a:r>
            <a:endParaRPr lang="en-IE" sz="1953" dirty="0">
              <a:solidFill>
                <a:srgbClr val="7030A0"/>
              </a:solidFill>
              <a:cs typeface="Calibri"/>
            </a:endParaRPr>
          </a:p>
          <a:p>
            <a:pPr marL="793699" marR="13267" lvl="1" indent="-334842">
              <a:buFont typeface="Arial" panose="020B0604020202020204" pitchFamily="34" charset="0"/>
              <a:buChar char="•"/>
            </a:pPr>
            <a:endParaRPr lang="en-IE" sz="977" dirty="0">
              <a:solidFill>
                <a:schemeClr val="tx2">
                  <a:lumMod val="60000"/>
                  <a:lumOff val="40000"/>
                </a:schemeClr>
              </a:solidFill>
              <a:cs typeface="Calibri"/>
            </a:endParaRPr>
          </a:p>
          <a:p>
            <a:pPr marL="793699" marR="13267" lvl="1" indent="-334842">
              <a:buFont typeface="Arial" panose="020B0604020202020204" pitchFamily="34" charset="0"/>
              <a:buChar char="•"/>
            </a:pPr>
            <a:endParaRPr lang="en-IE" sz="1953" dirty="0">
              <a:solidFill>
                <a:srgbClr val="7030A0"/>
              </a:solidFill>
              <a:cs typeface="Calibri"/>
            </a:endParaRPr>
          </a:p>
          <a:p>
            <a:pPr marL="793699" marR="13267" lvl="1" indent="-334842">
              <a:buFont typeface="Arial" panose="020B0604020202020204" pitchFamily="34" charset="0"/>
              <a:buChar char="•"/>
            </a:pPr>
            <a:endParaRPr lang="en-IE" sz="977" dirty="0">
              <a:solidFill>
                <a:schemeClr val="tx2">
                  <a:lumMod val="60000"/>
                  <a:lumOff val="40000"/>
                </a:schemeClr>
              </a:solidFill>
              <a:cs typeface="Calibri"/>
            </a:endParaRPr>
          </a:p>
        </p:txBody>
      </p:sp>
      <p:sp>
        <p:nvSpPr>
          <p:cNvPr id="7" name="TextBox 6"/>
          <p:cNvSpPr txBox="1"/>
          <p:nvPr/>
        </p:nvSpPr>
        <p:spPr>
          <a:xfrm>
            <a:off x="3119653" y="1196740"/>
            <a:ext cx="6588927" cy="571028"/>
          </a:xfrm>
          <a:prstGeom prst="rect">
            <a:avLst/>
          </a:prstGeom>
          <a:noFill/>
        </p:spPr>
        <p:txBody>
          <a:bodyPr wrap="square" rtlCol="0">
            <a:spAutoFit/>
          </a:bodyPr>
          <a:lstStyle/>
          <a:p>
            <a:r>
              <a:rPr lang="en-IE" sz="3125" b="1" spc="-58" dirty="0">
                <a:solidFill>
                  <a:srgbClr val="9779B5"/>
                </a:solidFill>
                <a:latin typeface="Calibri Light"/>
                <a:cs typeface="Calibri Light"/>
              </a:rPr>
              <a:t>National Health Product Catalogue </a:t>
            </a:r>
            <a:endParaRPr lang="en-IE" sz="3125" b="1" dirty="0">
              <a:latin typeface="Calibri Light"/>
              <a:cs typeface="Calibri Ligh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2340" y="5834881"/>
            <a:ext cx="2827530" cy="942510"/>
          </a:xfrm>
          <a:prstGeom prst="rect">
            <a:avLst/>
          </a:prstGeom>
        </p:spPr>
      </p:pic>
    </p:spTree>
    <p:extLst>
      <p:ext uri="{BB962C8B-B14F-4D97-AF65-F5344CB8AC3E}">
        <p14:creationId xmlns:p14="http://schemas.microsoft.com/office/powerpoint/2010/main" val="7329685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2003523" y="155018"/>
            <a:ext cx="8114447" cy="446452"/>
          </a:xfrm>
          <a:prstGeom prst="rect">
            <a:avLst/>
          </a:prstGeom>
        </p:spPr>
        <p:txBody>
          <a:bodyPr wrap="square" lIns="0" tIns="0" rIns="0" bIns="0" rtlCol="0">
            <a:noAutofit/>
          </a:bodyPr>
          <a:lstStyle/>
          <a:p>
            <a:pPr marL="12402" marR="34658">
              <a:lnSpc>
                <a:spcPts val="4170"/>
              </a:lnSpc>
              <a:spcBef>
                <a:spcPts val="208"/>
              </a:spcBef>
            </a:pPr>
            <a:r>
              <a:rPr lang="en-IE" sz="6445" b="1" spc="-29" baseline="1317" dirty="0">
                <a:solidFill>
                  <a:schemeClr val="tx2">
                    <a:lumMod val="60000"/>
                    <a:lumOff val="40000"/>
                  </a:schemeClr>
                </a:solidFill>
                <a:latin typeface="Calibri"/>
                <a:cs typeface="Calibri"/>
              </a:rPr>
              <a:t>Background</a:t>
            </a:r>
            <a:endParaRPr sz="4297" b="1" dirty="0">
              <a:solidFill>
                <a:schemeClr val="tx2">
                  <a:lumMod val="60000"/>
                  <a:lumOff val="40000"/>
                </a:schemeClr>
              </a:solidFill>
              <a:latin typeface="Calibri"/>
              <a:cs typeface="Calibri"/>
            </a:endParaRPr>
          </a:p>
        </p:txBody>
      </p:sp>
      <p:sp>
        <p:nvSpPr>
          <p:cNvPr id="5" name="object 5"/>
          <p:cNvSpPr txBox="1"/>
          <p:nvPr/>
        </p:nvSpPr>
        <p:spPr>
          <a:xfrm>
            <a:off x="2673201" y="1599518"/>
            <a:ext cx="6399146" cy="4042872"/>
          </a:xfrm>
          <a:prstGeom prst="rect">
            <a:avLst/>
          </a:prstGeom>
        </p:spPr>
        <p:txBody>
          <a:bodyPr wrap="square" lIns="0" tIns="0" rIns="0" bIns="0" rtlCol="0">
            <a:noAutofit/>
          </a:bodyPr>
          <a:lstStyle/>
          <a:p>
            <a:pPr marL="793699" marR="13267" lvl="1" indent="-334842">
              <a:buFont typeface="Arial" panose="020B0604020202020204" pitchFamily="34" charset="0"/>
              <a:buChar char="•"/>
            </a:pPr>
            <a:endParaRPr lang="en-IE" sz="1953" dirty="0">
              <a:cs typeface="Calibri"/>
            </a:endParaRPr>
          </a:p>
          <a:p>
            <a:pPr marL="793699" marR="13267" lvl="1" indent="-334842">
              <a:buFont typeface="Arial" panose="020B0604020202020204" pitchFamily="34" charset="0"/>
              <a:buChar char="•"/>
            </a:pPr>
            <a:r>
              <a:rPr lang="en-IE" sz="1953" dirty="0">
                <a:solidFill>
                  <a:schemeClr val="tx2">
                    <a:lumMod val="60000"/>
                    <a:lumOff val="40000"/>
                  </a:schemeClr>
                </a:solidFill>
              </a:rPr>
              <a:t>The </a:t>
            </a:r>
            <a:r>
              <a:rPr lang="en-IE" sz="1953" dirty="0">
                <a:solidFill>
                  <a:schemeClr val="tx2">
                    <a:lumMod val="60000"/>
                    <a:lumOff val="40000"/>
                  </a:schemeClr>
                </a:solidFill>
                <a:cs typeface="Calibri"/>
              </a:rPr>
              <a:t>NHPC </a:t>
            </a:r>
            <a:r>
              <a:rPr lang="en-IE" sz="1953" dirty="0">
                <a:solidFill>
                  <a:schemeClr val="tx2">
                    <a:lumMod val="60000"/>
                    <a:lumOff val="40000"/>
                  </a:schemeClr>
                </a:solidFill>
              </a:rPr>
              <a:t>is maintained by a dedicated team of specialists including pharmacists and has </a:t>
            </a:r>
            <a:r>
              <a:rPr lang="en-IE" sz="1953" dirty="0">
                <a:solidFill>
                  <a:srgbClr val="7030A0"/>
                </a:solidFill>
              </a:rPr>
              <a:t>ISO 9001 and ISO 27001</a:t>
            </a:r>
            <a:r>
              <a:rPr lang="en-IE" sz="1953" dirty="0">
                <a:solidFill>
                  <a:schemeClr val="tx2">
                    <a:lumMod val="60000"/>
                    <a:lumOff val="40000"/>
                  </a:schemeClr>
                </a:solidFill>
              </a:rPr>
              <a:t> accreditation</a:t>
            </a:r>
          </a:p>
          <a:p>
            <a:pPr marL="793699" marR="13267" lvl="1" indent="-334842">
              <a:buFont typeface="Arial" panose="020B0604020202020204" pitchFamily="34" charset="0"/>
              <a:buChar char="•"/>
            </a:pPr>
            <a:endParaRPr lang="en-IE" sz="1953" dirty="0">
              <a:solidFill>
                <a:schemeClr val="tx2">
                  <a:lumMod val="60000"/>
                  <a:lumOff val="40000"/>
                </a:schemeClr>
              </a:solidFill>
            </a:endParaRPr>
          </a:p>
          <a:p>
            <a:pPr marL="793699" marR="13267" lvl="1" indent="-334842">
              <a:buFont typeface="Arial" panose="020B0604020202020204" pitchFamily="34" charset="0"/>
              <a:buChar char="•"/>
            </a:pPr>
            <a:r>
              <a:rPr lang="en-IE" sz="1953" dirty="0">
                <a:solidFill>
                  <a:schemeClr val="tx2">
                    <a:lumMod val="60000"/>
                    <a:lumOff val="40000"/>
                  </a:schemeClr>
                </a:solidFill>
                <a:cs typeface="Calibri"/>
              </a:rPr>
              <a:t>Medicinal Product database (the “IPU Product File” (IPU PF)) is distributed under licence to</a:t>
            </a:r>
          </a:p>
          <a:p>
            <a:pPr marL="1798225" marR="13267" lvl="4"/>
            <a:r>
              <a:rPr lang="en-IE" sz="1953" dirty="0">
                <a:solidFill>
                  <a:schemeClr val="tx2">
                    <a:lumMod val="60000"/>
                    <a:lumOff val="40000"/>
                  </a:schemeClr>
                </a:solidFill>
                <a:cs typeface="Calibri"/>
              </a:rPr>
              <a:t>Pharmacists</a:t>
            </a:r>
          </a:p>
          <a:p>
            <a:pPr marL="1798225" marR="13267" lvl="4"/>
            <a:r>
              <a:rPr lang="en-IE" sz="1953" dirty="0">
                <a:solidFill>
                  <a:schemeClr val="tx2">
                    <a:lumMod val="60000"/>
                    <a:lumOff val="40000"/>
                  </a:schemeClr>
                </a:solidFill>
                <a:cs typeface="Calibri"/>
              </a:rPr>
              <a:t>Hospitals</a:t>
            </a:r>
          </a:p>
          <a:p>
            <a:pPr marL="1798225" marR="13267" lvl="4"/>
            <a:r>
              <a:rPr lang="en-IE" sz="1953" dirty="0">
                <a:solidFill>
                  <a:schemeClr val="tx2">
                    <a:lumMod val="60000"/>
                    <a:lumOff val="40000"/>
                  </a:schemeClr>
                </a:solidFill>
                <a:cs typeface="Calibri"/>
              </a:rPr>
              <a:t>Various Government Services</a:t>
            </a:r>
          </a:p>
          <a:p>
            <a:pPr marL="1798225" marR="13267" lvl="4"/>
            <a:r>
              <a:rPr lang="en-IE" sz="1953" dirty="0">
                <a:solidFill>
                  <a:schemeClr val="tx2">
                    <a:lumMod val="60000"/>
                    <a:lumOff val="40000"/>
                  </a:schemeClr>
                </a:solidFill>
                <a:cs typeface="Calibri"/>
              </a:rPr>
              <a:t> System Vendors</a:t>
            </a:r>
          </a:p>
          <a:p>
            <a:pPr marL="793699" marR="13267" lvl="1" indent="-334842">
              <a:buFont typeface="Arial" panose="020B0604020202020204" pitchFamily="34" charset="0"/>
              <a:buChar char="•"/>
            </a:pPr>
            <a:endParaRPr lang="en-IE" sz="1953" dirty="0">
              <a:solidFill>
                <a:schemeClr val="tx2">
                  <a:lumMod val="60000"/>
                  <a:lumOff val="40000"/>
                </a:schemeClr>
              </a:solidFill>
              <a:latin typeface="Calibri"/>
              <a:cs typeface="Calibri"/>
            </a:endParaRPr>
          </a:p>
          <a:p>
            <a:pPr marL="793699" marR="13267" lvl="1" indent="-334842">
              <a:buFont typeface="Arial" panose="020B0604020202020204" pitchFamily="34" charset="0"/>
              <a:buChar char="•"/>
            </a:pPr>
            <a:r>
              <a:rPr lang="en-IE" sz="1953" dirty="0">
                <a:solidFill>
                  <a:schemeClr val="tx2">
                    <a:lumMod val="60000"/>
                    <a:lumOff val="40000"/>
                  </a:schemeClr>
                </a:solidFill>
                <a:latin typeface="Calibri"/>
                <a:cs typeface="Calibri"/>
              </a:rPr>
              <a:t>For more information see </a:t>
            </a:r>
            <a:r>
              <a:rPr lang="en-IE" sz="1953" dirty="0">
                <a:hlinkClick r:id="rId3"/>
              </a:rPr>
              <a:t>www.nhpc.ie</a:t>
            </a:r>
            <a:endParaRPr sz="1953" dirty="0">
              <a:latin typeface="Calibri"/>
              <a:cs typeface="Calibri"/>
            </a:endParaRPr>
          </a:p>
        </p:txBody>
      </p:sp>
      <p:sp>
        <p:nvSpPr>
          <p:cNvPr id="7" name="TextBox 6"/>
          <p:cNvSpPr txBox="1"/>
          <p:nvPr/>
        </p:nvSpPr>
        <p:spPr>
          <a:xfrm>
            <a:off x="3268470" y="1020133"/>
            <a:ext cx="6588927" cy="571028"/>
          </a:xfrm>
          <a:prstGeom prst="rect">
            <a:avLst/>
          </a:prstGeom>
          <a:noFill/>
        </p:spPr>
        <p:txBody>
          <a:bodyPr wrap="square" rtlCol="0">
            <a:spAutoFit/>
          </a:bodyPr>
          <a:lstStyle/>
          <a:p>
            <a:r>
              <a:rPr lang="en-IE" sz="3125" b="1" spc="-58" dirty="0">
                <a:solidFill>
                  <a:srgbClr val="9779B5"/>
                </a:solidFill>
                <a:latin typeface="Calibri Light"/>
                <a:cs typeface="Calibri Light"/>
              </a:rPr>
              <a:t>National Health Product Catalogue </a:t>
            </a:r>
            <a:endParaRPr lang="en-IE" sz="3125" b="1" dirty="0">
              <a:latin typeface="Calibri Light"/>
              <a:cs typeface="Calibri Light"/>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52340" y="5834881"/>
            <a:ext cx="2827530" cy="942510"/>
          </a:xfrm>
          <a:prstGeom prst="rect">
            <a:avLst/>
          </a:prstGeom>
        </p:spPr>
      </p:pic>
    </p:spTree>
    <p:extLst>
      <p:ext uri="{BB962C8B-B14F-4D97-AF65-F5344CB8AC3E}">
        <p14:creationId xmlns:p14="http://schemas.microsoft.com/office/powerpoint/2010/main" val="33992507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1925212" y="452654"/>
            <a:ext cx="8114447" cy="446452"/>
          </a:xfrm>
          <a:prstGeom prst="rect">
            <a:avLst/>
          </a:prstGeom>
        </p:spPr>
        <p:txBody>
          <a:bodyPr wrap="square" lIns="0" tIns="0" rIns="0" bIns="0" rtlCol="0">
            <a:noAutofit/>
          </a:bodyPr>
          <a:lstStyle/>
          <a:p>
            <a:pPr marL="12402" marR="34658">
              <a:lnSpc>
                <a:spcPts val="4170"/>
              </a:lnSpc>
              <a:spcBef>
                <a:spcPts val="208"/>
              </a:spcBef>
            </a:pPr>
            <a:r>
              <a:rPr lang="en-IE" sz="6445" b="1" spc="-29" baseline="1317" dirty="0">
                <a:solidFill>
                  <a:schemeClr val="tx2">
                    <a:lumMod val="60000"/>
                    <a:lumOff val="40000"/>
                  </a:schemeClr>
                </a:solidFill>
                <a:cs typeface="Calibri"/>
              </a:rPr>
              <a:t>Enhancing the NHPC: Why?</a:t>
            </a:r>
          </a:p>
          <a:p>
            <a:pPr marL="12402" marR="34658">
              <a:lnSpc>
                <a:spcPts val="4170"/>
              </a:lnSpc>
              <a:spcBef>
                <a:spcPts val="208"/>
              </a:spcBef>
            </a:pPr>
            <a:endParaRPr lang="en-IE" sz="6445" b="1" spc="-29" baseline="1317" dirty="0">
              <a:solidFill>
                <a:srgbClr val="00B7F0"/>
              </a:solidFill>
              <a:cs typeface="Calibri"/>
            </a:endParaRPr>
          </a:p>
          <a:p>
            <a:pPr marL="12402" marR="34658">
              <a:lnSpc>
                <a:spcPts val="4170"/>
              </a:lnSpc>
              <a:spcBef>
                <a:spcPts val="208"/>
              </a:spcBef>
            </a:pPr>
            <a:endParaRPr sz="4297" b="1" dirty="0">
              <a:solidFill>
                <a:prstClr val="black"/>
              </a:solidFill>
              <a:cs typeface="Calibri"/>
            </a:endParaRPr>
          </a:p>
        </p:txBody>
      </p:sp>
      <p:sp>
        <p:nvSpPr>
          <p:cNvPr id="5" name="object 5"/>
          <p:cNvSpPr txBox="1"/>
          <p:nvPr/>
        </p:nvSpPr>
        <p:spPr>
          <a:xfrm>
            <a:off x="2226749" y="1345557"/>
            <a:ext cx="6923908" cy="3943660"/>
          </a:xfrm>
          <a:prstGeom prst="rect">
            <a:avLst/>
          </a:prstGeom>
        </p:spPr>
        <p:txBody>
          <a:bodyPr wrap="square" lIns="0" tIns="0" rIns="0" bIns="0" rtlCol="0">
            <a:noAutofit/>
          </a:bodyPr>
          <a:lstStyle/>
          <a:p>
            <a:pPr marL="793699" marR="13267" lvl="1" indent="-334842">
              <a:buFont typeface="Arial" panose="020B0604020202020204" pitchFamily="34" charset="0"/>
              <a:buChar char="•"/>
            </a:pPr>
            <a:endParaRPr lang="en-IE" sz="2344" dirty="0">
              <a:solidFill>
                <a:prstClr val="black"/>
              </a:solidFill>
              <a:cs typeface="Calibri"/>
            </a:endParaRPr>
          </a:p>
          <a:p>
            <a:pPr marL="793699" marR="13267" lvl="1" indent="-334842">
              <a:buFont typeface="Arial" panose="020B0604020202020204" pitchFamily="34" charset="0"/>
              <a:buChar char="•"/>
            </a:pPr>
            <a:r>
              <a:rPr lang="en-IE" sz="2344" dirty="0">
                <a:solidFill>
                  <a:schemeClr val="tx2">
                    <a:lumMod val="60000"/>
                    <a:lumOff val="40000"/>
                  </a:schemeClr>
                </a:solidFill>
                <a:cs typeface="Calibri"/>
              </a:rPr>
              <a:t>In 2009 </a:t>
            </a:r>
            <a:r>
              <a:rPr lang="en-IE" sz="2344" dirty="0">
                <a:solidFill>
                  <a:schemeClr val="tx2">
                    <a:lumMod val="60000"/>
                    <a:lumOff val="40000"/>
                  </a:schemeClr>
                </a:solidFill>
              </a:rPr>
              <a:t>the Irish Government announced plans to introduce </a:t>
            </a:r>
            <a:r>
              <a:rPr lang="en-IE" sz="2344" b="1" dirty="0">
                <a:solidFill>
                  <a:schemeClr val="tx2">
                    <a:lumMod val="60000"/>
                    <a:lumOff val="40000"/>
                  </a:schemeClr>
                </a:solidFill>
              </a:rPr>
              <a:t>Generic Substitution and Reference Pricing </a:t>
            </a:r>
            <a:r>
              <a:rPr lang="en-IE" sz="2344" dirty="0">
                <a:solidFill>
                  <a:schemeClr val="tx2">
                    <a:lumMod val="60000"/>
                    <a:lumOff val="40000"/>
                  </a:schemeClr>
                </a:solidFill>
              </a:rPr>
              <a:t>to help reduce the state’s spend on medicines  </a:t>
            </a:r>
          </a:p>
          <a:p>
            <a:pPr marL="793699" marR="13267" lvl="1" indent="-334842">
              <a:buFont typeface="Arial" panose="020B0604020202020204" pitchFamily="34" charset="0"/>
              <a:buChar char="•"/>
            </a:pPr>
            <a:endParaRPr lang="en-IE" sz="2344" dirty="0">
              <a:solidFill>
                <a:schemeClr val="tx2">
                  <a:lumMod val="60000"/>
                  <a:lumOff val="40000"/>
                </a:schemeClr>
              </a:solidFill>
            </a:endParaRPr>
          </a:p>
          <a:p>
            <a:pPr marL="793699" marR="13267" lvl="1" indent="-334842">
              <a:buFont typeface="Arial" panose="020B0604020202020204" pitchFamily="34" charset="0"/>
              <a:buChar char="•"/>
            </a:pPr>
            <a:r>
              <a:rPr lang="en-IE" sz="2344" dirty="0">
                <a:solidFill>
                  <a:schemeClr val="tx2">
                    <a:lumMod val="60000"/>
                    <a:lumOff val="40000"/>
                  </a:schemeClr>
                </a:solidFill>
              </a:rPr>
              <a:t>This meant substantial changes for everyone involved in using medicines healthcare</a:t>
            </a:r>
          </a:p>
          <a:p>
            <a:pPr marL="793699" marR="13267" lvl="1" indent="-334842">
              <a:buFont typeface="Arial" panose="020B0604020202020204" pitchFamily="34" charset="0"/>
              <a:buChar char="•"/>
            </a:pPr>
            <a:endParaRPr lang="en-IE" sz="2344" dirty="0">
              <a:solidFill>
                <a:schemeClr val="tx2">
                  <a:lumMod val="60000"/>
                  <a:lumOff val="40000"/>
                </a:schemeClr>
              </a:solidFill>
            </a:endParaRPr>
          </a:p>
          <a:p>
            <a:pPr marL="793699" marR="13267" lvl="1" indent="-334842">
              <a:buFont typeface="Arial" panose="020B0604020202020204" pitchFamily="34" charset="0"/>
              <a:buChar char="•"/>
            </a:pPr>
            <a:r>
              <a:rPr lang="en-IE" sz="2344" dirty="0">
                <a:solidFill>
                  <a:schemeClr val="tx2">
                    <a:lumMod val="60000"/>
                    <a:lumOff val="40000"/>
                  </a:schemeClr>
                </a:solidFill>
                <a:cs typeface="Calibri"/>
              </a:rPr>
              <a:t>Initial analysis showed a requirement for a concept similar to the UK NHS </a:t>
            </a:r>
            <a:r>
              <a:rPr lang="en-IE" sz="2344" dirty="0" err="1">
                <a:solidFill>
                  <a:schemeClr val="tx2">
                    <a:lumMod val="60000"/>
                    <a:lumOff val="40000"/>
                  </a:schemeClr>
                </a:solidFill>
                <a:cs typeface="Calibri"/>
              </a:rPr>
              <a:t>dm+d’s</a:t>
            </a:r>
            <a:r>
              <a:rPr lang="en-IE" sz="2344" dirty="0">
                <a:solidFill>
                  <a:schemeClr val="tx2">
                    <a:lumMod val="60000"/>
                    <a:lumOff val="40000"/>
                  </a:schemeClr>
                </a:solidFill>
                <a:cs typeface="Calibri"/>
              </a:rPr>
              <a:t> “VMP” so….</a:t>
            </a:r>
          </a:p>
          <a:p>
            <a:pPr marL="793699" marR="13267" lvl="1" indent="-334842">
              <a:buFont typeface="Arial" panose="020B0604020202020204" pitchFamily="34" charset="0"/>
              <a:buChar char="•"/>
            </a:pPr>
            <a:endParaRPr sz="2344" dirty="0">
              <a:solidFill>
                <a:prstClr val="black"/>
              </a:solidFill>
              <a:cs typeface="Calibri"/>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2340" y="5834881"/>
            <a:ext cx="2827530" cy="942510"/>
          </a:xfrm>
          <a:prstGeom prst="rect">
            <a:avLst/>
          </a:prstGeom>
        </p:spPr>
      </p:pic>
    </p:spTree>
    <p:extLst>
      <p:ext uri="{BB962C8B-B14F-4D97-AF65-F5344CB8AC3E}">
        <p14:creationId xmlns:p14="http://schemas.microsoft.com/office/powerpoint/2010/main" val="287068446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1925212" y="452654"/>
            <a:ext cx="8114447" cy="446452"/>
          </a:xfrm>
          <a:prstGeom prst="rect">
            <a:avLst/>
          </a:prstGeom>
        </p:spPr>
        <p:txBody>
          <a:bodyPr wrap="square" lIns="0" tIns="0" rIns="0" bIns="0" rtlCol="0">
            <a:noAutofit/>
          </a:bodyPr>
          <a:lstStyle/>
          <a:p>
            <a:pPr marL="12402" marR="34658">
              <a:lnSpc>
                <a:spcPts val="4170"/>
              </a:lnSpc>
              <a:spcBef>
                <a:spcPts val="208"/>
              </a:spcBef>
            </a:pPr>
            <a:r>
              <a:rPr lang="en-IE" sz="6445" b="1" spc="-29" baseline="1317" dirty="0">
                <a:solidFill>
                  <a:schemeClr val="tx2">
                    <a:lumMod val="60000"/>
                    <a:lumOff val="40000"/>
                  </a:schemeClr>
                </a:solidFill>
                <a:cs typeface="Calibri"/>
              </a:rPr>
              <a:t>IPU PF VMP Project : What</a:t>
            </a:r>
          </a:p>
          <a:p>
            <a:pPr marL="12402" marR="34658">
              <a:lnSpc>
                <a:spcPts val="4170"/>
              </a:lnSpc>
              <a:spcBef>
                <a:spcPts val="208"/>
              </a:spcBef>
            </a:pPr>
            <a:endParaRPr lang="en-IE" sz="6445" b="1" spc="-29" baseline="1317" dirty="0">
              <a:solidFill>
                <a:srgbClr val="00B7F0"/>
              </a:solidFill>
              <a:cs typeface="Calibri"/>
            </a:endParaRPr>
          </a:p>
          <a:p>
            <a:pPr marL="12402" marR="34658">
              <a:lnSpc>
                <a:spcPts val="4170"/>
              </a:lnSpc>
              <a:spcBef>
                <a:spcPts val="208"/>
              </a:spcBef>
            </a:pPr>
            <a:endParaRPr sz="4297" b="1" dirty="0">
              <a:solidFill>
                <a:prstClr val="black"/>
              </a:solidFill>
              <a:cs typeface="Calibri"/>
            </a:endParaRPr>
          </a:p>
        </p:txBody>
      </p:sp>
      <p:sp>
        <p:nvSpPr>
          <p:cNvPr id="5" name="object 5"/>
          <p:cNvSpPr txBox="1"/>
          <p:nvPr/>
        </p:nvSpPr>
        <p:spPr>
          <a:xfrm>
            <a:off x="2226749" y="1122331"/>
            <a:ext cx="7217643" cy="4390112"/>
          </a:xfrm>
          <a:prstGeom prst="rect">
            <a:avLst/>
          </a:prstGeom>
        </p:spPr>
        <p:txBody>
          <a:bodyPr wrap="square" lIns="0" tIns="0" rIns="0" bIns="0" rtlCol="0">
            <a:noAutofit/>
          </a:bodyPr>
          <a:lstStyle/>
          <a:p>
            <a:pPr marL="793699" marR="13267" lvl="1" indent="-334842">
              <a:buFont typeface="Arial" panose="020B0604020202020204" pitchFamily="34" charset="0"/>
              <a:buChar char="•"/>
            </a:pPr>
            <a:endParaRPr lang="en-IE" sz="2344" dirty="0">
              <a:solidFill>
                <a:prstClr val="black"/>
              </a:solidFill>
              <a:cs typeface="Calibri"/>
            </a:endParaRPr>
          </a:p>
          <a:p>
            <a:pPr marL="793699" marR="13267" lvl="1" indent="-334842">
              <a:buFont typeface="Arial" panose="020B0604020202020204" pitchFamily="34" charset="0"/>
              <a:buChar char="•"/>
            </a:pPr>
            <a:r>
              <a:rPr lang="en-IE" sz="2344" dirty="0">
                <a:solidFill>
                  <a:schemeClr val="tx2">
                    <a:lumMod val="60000"/>
                    <a:lumOff val="40000"/>
                  </a:schemeClr>
                </a:solidFill>
                <a:cs typeface="Calibri"/>
              </a:rPr>
              <a:t>The IPU embarked on a “VMP Project” to ensure that the IPU PF could support</a:t>
            </a:r>
          </a:p>
          <a:p>
            <a:pPr marL="793699" marR="13267" lvl="1" indent="-334842">
              <a:buFont typeface="Arial" panose="020B0604020202020204" pitchFamily="34" charset="0"/>
              <a:buChar char="•"/>
            </a:pPr>
            <a:endParaRPr lang="en-IE" sz="2344" dirty="0">
              <a:solidFill>
                <a:schemeClr val="tx2">
                  <a:lumMod val="60000"/>
                  <a:lumOff val="40000"/>
                </a:schemeClr>
              </a:solidFill>
              <a:cs typeface="Calibri"/>
            </a:endParaRPr>
          </a:p>
          <a:p>
            <a:pPr marL="1240155" marR="13267" lvl="2" indent="-334842">
              <a:buFont typeface="Arial" panose="020B0604020202020204" pitchFamily="34" charset="0"/>
              <a:buChar char="•"/>
            </a:pPr>
            <a:r>
              <a:rPr lang="en-IE" sz="2344" dirty="0">
                <a:solidFill>
                  <a:schemeClr val="tx2">
                    <a:lumMod val="60000"/>
                    <a:lumOff val="40000"/>
                  </a:schemeClr>
                </a:solidFill>
                <a:cs typeface="Calibri"/>
              </a:rPr>
              <a:t>The legislation for Generic Substitution and Reference Pricing</a:t>
            </a:r>
          </a:p>
          <a:p>
            <a:pPr marL="1240155" marR="13267" lvl="2" indent="-334842">
              <a:buFont typeface="Arial" panose="020B0604020202020204" pitchFamily="34" charset="0"/>
              <a:buChar char="•"/>
            </a:pPr>
            <a:r>
              <a:rPr lang="en-IE" sz="2344" dirty="0">
                <a:solidFill>
                  <a:schemeClr val="tx2">
                    <a:lumMod val="60000"/>
                    <a:lumOff val="40000"/>
                  </a:schemeClr>
                </a:solidFill>
                <a:cs typeface="Calibri"/>
              </a:rPr>
              <a:t>Generic prescribing of medicines </a:t>
            </a:r>
            <a:r>
              <a:rPr lang="en-IE" sz="2344" i="1" dirty="0">
                <a:solidFill>
                  <a:schemeClr val="tx2">
                    <a:lumMod val="60000"/>
                    <a:lumOff val="40000"/>
                  </a:schemeClr>
                </a:solidFill>
                <a:cs typeface="Calibri"/>
              </a:rPr>
              <a:t>(interface use)</a:t>
            </a:r>
          </a:p>
          <a:p>
            <a:pPr marL="793699" marR="13267" lvl="1" indent="-334842">
              <a:buFont typeface="Arial" panose="020B0604020202020204" pitchFamily="34" charset="0"/>
              <a:buChar char="•"/>
            </a:pPr>
            <a:endParaRPr lang="en-IE" sz="2344" dirty="0">
              <a:solidFill>
                <a:schemeClr val="tx2">
                  <a:lumMod val="60000"/>
                  <a:lumOff val="40000"/>
                </a:schemeClr>
              </a:solidFill>
              <a:cs typeface="Calibri"/>
            </a:endParaRPr>
          </a:p>
          <a:p>
            <a:pPr marL="793699" marR="13267" lvl="1" indent="-334842">
              <a:buFont typeface="Arial" panose="020B0604020202020204" pitchFamily="34" charset="0"/>
              <a:buChar char="•"/>
            </a:pPr>
            <a:r>
              <a:rPr lang="en-IE" sz="2344" dirty="0">
                <a:solidFill>
                  <a:schemeClr val="tx2">
                    <a:lumMod val="60000"/>
                    <a:lumOff val="40000"/>
                  </a:schemeClr>
                </a:solidFill>
              </a:rPr>
              <a:t>The IPU  liaised closely with all system vendors and developers that implement the NHPC to keep them up to date on the proposed changes and improvements</a:t>
            </a:r>
            <a:endParaRPr sz="2344" dirty="0">
              <a:solidFill>
                <a:schemeClr val="tx2">
                  <a:lumMod val="60000"/>
                  <a:lumOff val="40000"/>
                </a:schemeClr>
              </a:solidFill>
              <a:cs typeface="Calibri"/>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77931" y="5810077"/>
            <a:ext cx="2827530" cy="942510"/>
          </a:xfrm>
          <a:prstGeom prst="rect">
            <a:avLst/>
          </a:prstGeom>
        </p:spPr>
      </p:pic>
    </p:spTree>
    <p:extLst>
      <p:ext uri="{BB962C8B-B14F-4D97-AF65-F5344CB8AC3E}">
        <p14:creationId xmlns:p14="http://schemas.microsoft.com/office/powerpoint/2010/main" val="28043685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1925212" y="452654"/>
            <a:ext cx="8114447" cy="446452"/>
          </a:xfrm>
          <a:prstGeom prst="rect">
            <a:avLst/>
          </a:prstGeom>
        </p:spPr>
        <p:txBody>
          <a:bodyPr wrap="square" lIns="0" tIns="0" rIns="0" bIns="0" rtlCol="0">
            <a:noAutofit/>
          </a:bodyPr>
          <a:lstStyle/>
          <a:p>
            <a:pPr marL="12402" marR="34658">
              <a:lnSpc>
                <a:spcPts val="4170"/>
              </a:lnSpc>
              <a:spcBef>
                <a:spcPts val="208"/>
              </a:spcBef>
            </a:pPr>
            <a:r>
              <a:rPr lang="en-IE" sz="6445" b="1" spc="-29" baseline="1317" dirty="0">
                <a:solidFill>
                  <a:schemeClr val="tx2">
                    <a:lumMod val="60000"/>
                    <a:lumOff val="40000"/>
                  </a:schemeClr>
                </a:solidFill>
                <a:cs typeface="Calibri"/>
              </a:rPr>
              <a:t>IPU PF VMP Project : How</a:t>
            </a:r>
          </a:p>
          <a:p>
            <a:pPr marL="12402" marR="34658">
              <a:lnSpc>
                <a:spcPts val="4170"/>
              </a:lnSpc>
              <a:spcBef>
                <a:spcPts val="208"/>
              </a:spcBef>
            </a:pPr>
            <a:endParaRPr lang="en-IE" sz="6445" b="1" spc="-29" baseline="1317" dirty="0">
              <a:solidFill>
                <a:schemeClr val="tx2">
                  <a:lumMod val="60000"/>
                  <a:lumOff val="40000"/>
                </a:schemeClr>
              </a:solidFill>
              <a:cs typeface="Calibri"/>
            </a:endParaRPr>
          </a:p>
          <a:p>
            <a:pPr marL="12402" marR="34658">
              <a:lnSpc>
                <a:spcPts val="4170"/>
              </a:lnSpc>
              <a:spcBef>
                <a:spcPts val="208"/>
              </a:spcBef>
            </a:pPr>
            <a:endParaRPr sz="4297" b="1" dirty="0">
              <a:solidFill>
                <a:prstClr val="black"/>
              </a:solidFill>
              <a:cs typeface="Calibri"/>
            </a:endParaRPr>
          </a:p>
        </p:txBody>
      </p:sp>
      <p:sp>
        <p:nvSpPr>
          <p:cNvPr id="5" name="object 5"/>
          <p:cNvSpPr txBox="1"/>
          <p:nvPr/>
        </p:nvSpPr>
        <p:spPr>
          <a:xfrm>
            <a:off x="1925213" y="1494375"/>
            <a:ext cx="8415983" cy="3869251"/>
          </a:xfrm>
          <a:prstGeom prst="rect">
            <a:avLst/>
          </a:prstGeom>
        </p:spPr>
        <p:txBody>
          <a:bodyPr wrap="square" lIns="0" tIns="0" rIns="0" bIns="0" rtlCol="0">
            <a:noAutofit/>
          </a:bodyPr>
          <a:lstStyle/>
          <a:p>
            <a:pPr marL="793699" marR="13267" lvl="1" indent="-334842">
              <a:buFont typeface="Arial" panose="020B0604020202020204" pitchFamily="34" charset="0"/>
              <a:buChar char="•"/>
            </a:pPr>
            <a:r>
              <a:rPr lang="en-IE" sz="2344" dirty="0">
                <a:solidFill>
                  <a:schemeClr val="tx2">
                    <a:lumMod val="60000"/>
                    <a:lumOff val="40000"/>
                  </a:schemeClr>
                </a:solidFill>
                <a:cs typeface="Calibri"/>
              </a:rPr>
              <a:t>Developed the data model and editorial guidelines</a:t>
            </a:r>
          </a:p>
          <a:p>
            <a:pPr marL="793699" marR="13267" lvl="1" indent="-334842">
              <a:buFont typeface="Arial" panose="020B0604020202020204" pitchFamily="34" charset="0"/>
              <a:buChar char="•"/>
            </a:pPr>
            <a:endParaRPr lang="en-IE" sz="2344" dirty="0">
              <a:solidFill>
                <a:schemeClr val="tx2">
                  <a:lumMod val="60000"/>
                  <a:lumOff val="40000"/>
                </a:schemeClr>
              </a:solidFill>
              <a:cs typeface="Calibri"/>
            </a:endParaRPr>
          </a:p>
          <a:p>
            <a:pPr marL="793699" marR="13267" lvl="1" indent="-334842">
              <a:buFont typeface="Arial" panose="020B0604020202020204" pitchFamily="34" charset="0"/>
              <a:buChar char="•"/>
            </a:pPr>
            <a:r>
              <a:rPr lang="en-IE" sz="2344" dirty="0">
                <a:solidFill>
                  <a:schemeClr val="tx2">
                    <a:lumMod val="60000"/>
                    <a:lumOff val="40000"/>
                  </a:schemeClr>
                </a:solidFill>
                <a:cs typeface="Calibri"/>
              </a:rPr>
              <a:t>Undertook a </a:t>
            </a:r>
            <a:r>
              <a:rPr lang="en-IE" sz="3125" b="1" spc="-58" dirty="0">
                <a:solidFill>
                  <a:schemeClr val="tx2">
                    <a:lumMod val="60000"/>
                    <a:lumOff val="40000"/>
                  </a:schemeClr>
                </a:solidFill>
                <a:latin typeface="Calibri Light"/>
                <a:cs typeface="Calibri Light"/>
              </a:rPr>
              <a:t>HUGE</a:t>
            </a:r>
            <a:r>
              <a:rPr lang="en-IE" sz="2344" dirty="0">
                <a:solidFill>
                  <a:schemeClr val="tx2">
                    <a:lumMod val="60000"/>
                    <a:lumOff val="40000"/>
                  </a:schemeClr>
                </a:solidFill>
                <a:cs typeface="Calibri"/>
              </a:rPr>
              <a:t> data cleaning exercise on the existing IPU PF content to get it ready for creation of VMPs</a:t>
            </a:r>
          </a:p>
          <a:p>
            <a:pPr marL="793699" marR="13267" lvl="1" indent="-334842">
              <a:buFont typeface="Arial" panose="020B0604020202020204" pitchFamily="34" charset="0"/>
              <a:buChar char="•"/>
            </a:pPr>
            <a:endParaRPr lang="en-IE" sz="2344" dirty="0">
              <a:solidFill>
                <a:schemeClr val="tx2">
                  <a:lumMod val="60000"/>
                  <a:lumOff val="40000"/>
                </a:schemeClr>
              </a:solidFill>
              <a:cs typeface="Calibri"/>
            </a:endParaRPr>
          </a:p>
          <a:p>
            <a:pPr marL="793699" marR="13267" lvl="1" indent="-334842">
              <a:buFont typeface="Arial" panose="020B0604020202020204" pitchFamily="34" charset="0"/>
              <a:buChar char="•"/>
            </a:pPr>
            <a:r>
              <a:rPr lang="en-IE" sz="2344" dirty="0">
                <a:solidFill>
                  <a:schemeClr val="tx2">
                    <a:lumMod val="60000"/>
                    <a:lumOff val="40000"/>
                  </a:schemeClr>
                </a:solidFill>
              </a:rPr>
              <a:t>Iterative development</a:t>
            </a:r>
          </a:p>
          <a:p>
            <a:pPr marL="1240155" marR="13267" lvl="2" indent="-334842">
              <a:buFont typeface="Arial" panose="020B0604020202020204" pitchFamily="34" charset="0"/>
              <a:buChar char="•"/>
            </a:pPr>
            <a:r>
              <a:rPr lang="en-IE" sz="2344" dirty="0">
                <a:solidFill>
                  <a:schemeClr val="tx2">
                    <a:lumMod val="60000"/>
                    <a:lumOff val="40000"/>
                  </a:schemeClr>
                </a:solidFill>
              </a:rPr>
              <a:t>IT personnel developed database scripts and queries</a:t>
            </a:r>
          </a:p>
          <a:p>
            <a:pPr marL="1240155" marR="13267" lvl="2" indent="-334842">
              <a:buFont typeface="Arial" panose="020B0604020202020204" pitchFamily="34" charset="0"/>
              <a:buChar char="•"/>
            </a:pPr>
            <a:r>
              <a:rPr lang="en-IE" sz="2344" dirty="0">
                <a:solidFill>
                  <a:schemeClr val="tx2">
                    <a:lumMod val="60000"/>
                    <a:lumOff val="40000"/>
                  </a:schemeClr>
                </a:solidFill>
              </a:rPr>
              <a:t>Editorial staff reviewed these</a:t>
            </a:r>
          </a:p>
          <a:p>
            <a:pPr marL="1240155" marR="13267" lvl="2" indent="-334842">
              <a:buFont typeface="Arial" panose="020B0604020202020204" pitchFamily="34" charset="0"/>
              <a:buChar char="•"/>
            </a:pPr>
            <a:r>
              <a:rPr lang="en-IE" sz="2344" dirty="0">
                <a:solidFill>
                  <a:schemeClr val="tx2">
                    <a:lumMod val="60000"/>
                    <a:lumOff val="40000"/>
                  </a:schemeClr>
                </a:solidFill>
              </a:rPr>
              <a:t>Scripts and data were updated</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77931" y="5834881"/>
            <a:ext cx="2827530" cy="942510"/>
          </a:xfrm>
          <a:prstGeom prst="rect">
            <a:avLst/>
          </a:prstGeom>
        </p:spPr>
      </p:pic>
    </p:spTree>
    <p:extLst>
      <p:ext uri="{BB962C8B-B14F-4D97-AF65-F5344CB8AC3E}">
        <p14:creationId xmlns:p14="http://schemas.microsoft.com/office/powerpoint/2010/main" val="17095330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1925212" y="452654"/>
            <a:ext cx="8114447" cy="446452"/>
          </a:xfrm>
          <a:prstGeom prst="rect">
            <a:avLst/>
          </a:prstGeom>
        </p:spPr>
        <p:txBody>
          <a:bodyPr wrap="square" lIns="0" tIns="0" rIns="0" bIns="0" rtlCol="0">
            <a:noAutofit/>
          </a:bodyPr>
          <a:lstStyle/>
          <a:p>
            <a:pPr marL="12402" marR="34658">
              <a:lnSpc>
                <a:spcPts val="4170"/>
              </a:lnSpc>
              <a:spcBef>
                <a:spcPts val="208"/>
              </a:spcBef>
            </a:pPr>
            <a:r>
              <a:rPr lang="en-IE" sz="6445" b="1" spc="-29" baseline="1317" dirty="0">
                <a:solidFill>
                  <a:schemeClr val="tx2">
                    <a:lumMod val="60000"/>
                    <a:lumOff val="40000"/>
                  </a:schemeClr>
                </a:solidFill>
                <a:cs typeface="Calibri"/>
              </a:rPr>
              <a:t>IPU PF VMP Project : Result</a:t>
            </a:r>
          </a:p>
          <a:p>
            <a:pPr marL="12402" marR="34658">
              <a:lnSpc>
                <a:spcPts val="4170"/>
              </a:lnSpc>
              <a:spcBef>
                <a:spcPts val="208"/>
              </a:spcBef>
            </a:pPr>
            <a:endParaRPr lang="en-IE" sz="6445" b="1" spc="-29" baseline="1317" dirty="0">
              <a:solidFill>
                <a:srgbClr val="00B7F0"/>
              </a:solidFill>
              <a:cs typeface="Calibri"/>
            </a:endParaRPr>
          </a:p>
          <a:p>
            <a:pPr marL="12402" marR="34658">
              <a:lnSpc>
                <a:spcPts val="4170"/>
              </a:lnSpc>
              <a:spcBef>
                <a:spcPts val="208"/>
              </a:spcBef>
            </a:pPr>
            <a:endParaRPr sz="4297" b="1" dirty="0">
              <a:solidFill>
                <a:prstClr val="black"/>
              </a:solidFill>
              <a:cs typeface="Calibri"/>
            </a:endParaRPr>
          </a:p>
        </p:txBody>
      </p:sp>
      <p:sp>
        <p:nvSpPr>
          <p:cNvPr id="5" name="object 5"/>
          <p:cNvSpPr txBox="1"/>
          <p:nvPr/>
        </p:nvSpPr>
        <p:spPr>
          <a:xfrm>
            <a:off x="1925213" y="1775751"/>
            <a:ext cx="8415983" cy="3587875"/>
          </a:xfrm>
          <a:prstGeom prst="rect">
            <a:avLst/>
          </a:prstGeom>
        </p:spPr>
        <p:txBody>
          <a:bodyPr wrap="square" lIns="0" tIns="0" rIns="0" bIns="0" rtlCol="0">
            <a:noAutofit/>
          </a:bodyPr>
          <a:lstStyle/>
          <a:p>
            <a:pPr marL="793699" marR="13267" lvl="1" indent="-334842">
              <a:buFont typeface="Arial" panose="020B0604020202020204" pitchFamily="34" charset="0"/>
              <a:buChar char="•"/>
            </a:pPr>
            <a:endParaRPr lang="en-IE" sz="2344" dirty="0">
              <a:solidFill>
                <a:prstClr val="black"/>
              </a:solidFill>
              <a:cs typeface="Calibri"/>
            </a:endParaRPr>
          </a:p>
          <a:p>
            <a:pPr marL="793699" marR="13267" lvl="1" indent="-334842">
              <a:buFont typeface="Arial" panose="020B0604020202020204" pitchFamily="34" charset="0"/>
              <a:buChar char="•"/>
            </a:pPr>
            <a:r>
              <a:rPr lang="en-IE" sz="2344" dirty="0">
                <a:solidFill>
                  <a:schemeClr val="tx2">
                    <a:lumMod val="60000"/>
                    <a:lumOff val="40000"/>
                  </a:schemeClr>
                </a:solidFill>
                <a:cs typeface="Calibri"/>
              </a:rPr>
              <a:t>Large number of actual medicinal products in the Product File being linked to a generated VMP</a:t>
            </a:r>
          </a:p>
          <a:p>
            <a:pPr marL="793699" marR="13267" lvl="1" indent="-334842">
              <a:buFont typeface="Arial" panose="020B0604020202020204" pitchFamily="34" charset="0"/>
              <a:buChar char="•"/>
            </a:pPr>
            <a:endParaRPr lang="en-IE" sz="2344" dirty="0">
              <a:solidFill>
                <a:schemeClr val="tx2">
                  <a:lumMod val="60000"/>
                  <a:lumOff val="40000"/>
                </a:schemeClr>
              </a:solidFill>
              <a:cs typeface="Calibri"/>
            </a:endParaRPr>
          </a:p>
          <a:p>
            <a:pPr marL="793699" marR="13267" lvl="1" indent="-334842">
              <a:buFont typeface="Arial" panose="020B0604020202020204" pitchFamily="34" charset="0"/>
              <a:buChar char="•"/>
            </a:pPr>
            <a:r>
              <a:rPr lang="en-IE" sz="2344" dirty="0">
                <a:solidFill>
                  <a:schemeClr val="tx2">
                    <a:lumMod val="60000"/>
                    <a:lumOff val="40000"/>
                  </a:schemeClr>
                </a:solidFill>
                <a:cs typeface="Calibri"/>
              </a:rPr>
              <a:t>Not linked (and not required to be linked to a VMP)</a:t>
            </a:r>
          </a:p>
          <a:p>
            <a:pPr marL="1240155" marR="13267" lvl="2" indent="-334842">
              <a:buFont typeface="Arial" panose="020B0604020202020204" pitchFamily="34" charset="0"/>
              <a:buChar char="•"/>
            </a:pPr>
            <a:r>
              <a:rPr lang="en-IE" sz="2344" dirty="0">
                <a:solidFill>
                  <a:schemeClr val="tx2">
                    <a:lumMod val="60000"/>
                    <a:lumOff val="40000"/>
                  </a:schemeClr>
                </a:solidFill>
                <a:cs typeface="Calibri"/>
              </a:rPr>
              <a:t>Multi-ingredient products with more than 3 active ingredient substances </a:t>
            </a:r>
          </a:p>
          <a:p>
            <a:pPr marL="1240155" marR="13267" lvl="2" indent="-334842">
              <a:buFont typeface="Arial" panose="020B0604020202020204" pitchFamily="34" charset="0"/>
              <a:buChar char="•"/>
            </a:pPr>
            <a:r>
              <a:rPr lang="en-IE" sz="2344" dirty="0">
                <a:solidFill>
                  <a:schemeClr val="tx2">
                    <a:lumMod val="60000"/>
                    <a:lumOff val="40000"/>
                  </a:schemeClr>
                </a:solidFill>
                <a:cs typeface="Calibri"/>
              </a:rPr>
              <a:t>Medical devices</a:t>
            </a:r>
          </a:p>
          <a:p>
            <a:pPr marL="1240155" marR="13267" lvl="2" indent="-334842">
              <a:buFont typeface="Arial" panose="020B0604020202020204" pitchFamily="34" charset="0"/>
              <a:buChar char="•"/>
            </a:pPr>
            <a:r>
              <a:rPr lang="en-IE" sz="2344" dirty="0">
                <a:solidFill>
                  <a:schemeClr val="tx2">
                    <a:lumMod val="60000"/>
                    <a:lumOff val="40000"/>
                  </a:schemeClr>
                </a:solidFill>
                <a:cs typeface="Calibri"/>
              </a:rPr>
              <a:t>Sundries etc.</a:t>
            </a:r>
          </a:p>
          <a:p>
            <a:pPr marL="1240155" marR="13267" lvl="2" indent="-334842">
              <a:buFont typeface="Arial" panose="020B0604020202020204" pitchFamily="34" charset="0"/>
              <a:buChar char="•"/>
            </a:pPr>
            <a:endParaRPr lang="en-IE" sz="2344" dirty="0">
              <a:solidFill>
                <a:prstClr val="black"/>
              </a:solidFill>
              <a:cs typeface="Calibri"/>
            </a:endParaRPr>
          </a:p>
          <a:p>
            <a:pPr marL="793699" marR="13267" lvl="1" indent="-334842">
              <a:buFont typeface="Arial" panose="020B0604020202020204" pitchFamily="34" charset="0"/>
              <a:buChar char="•"/>
            </a:pPr>
            <a:endParaRPr lang="en-IE" sz="2344" dirty="0">
              <a:solidFill>
                <a:prstClr val="black"/>
              </a:solidFill>
              <a:cs typeface="Calibri"/>
            </a:endParaRPr>
          </a:p>
        </p:txBody>
      </p:sp>
      <p:sp>
        <p:nvSpPr>
          <p:cNvPr id="7" name="TextBox 6"/>
          <p:cNvSpPr txBox="1"/>
          <p:nvPr/>
        </p:nvSpPr>
        <p:spPr>
          <a:xfrm>
            <a:off x="2687971" y="1051915"/>
            <a:ext cx="6588927" cy="571028"/>
          </a:xfrm>
          <a:prstGeom prst="rect">
            <a:avLst/>
          </a:prstGeom>
          <a:noFill/>
        </p:spPr>
        <p:txBody>
          <a:bodyPr wrap="square" rtlCol="0">
            <a:spAutoFit/>
          </a:bodyPr>
          <a:lstStyle/>
          <a:p>
            <a:r>
              <a:rPr lang="en-IE" sz="3125" b="1" spc="-58" dirty="0">
                <a:solidFill>
                  <a:srgbClr val="9779B5"/>
                </a:solidFill>
                <a:latin typeface="Calibri Light"/>
                <a:cs typeface="Calibri Light"/>
              </a:rPr>
              <a:t>Success!</a:t>
            </a:r>
            <a:endParaRPr lang="en-IE" sz="3125" b="1" dirty="0">
              <a:solidFill>
                <a:prstClr val="black"/>
              </a:solidFill>
              <a:latin typeface="Calibri Light"/>
              <a:cs typeface="Calibri Ligh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77931" y="5769015"/>
            <a:ext cx="2827530" cy="942510"/>
          </a:xfrm>
          <a:prstGeom prst="rect">
            <a:avLst/>
          </a:prstGeom>
        </p:spPr>
      </p:pic>
    </p:spTree>
    <p:extLst>
      <p:ext uri="{BB962C8B-B14F-4D97-AF65-F5344CB8AC3E}">
        <p14:creationId xmlns:p14="http://schemas.microsoft.com/office/powerpoint/2010/main" val="155633961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6">
            <a:extLst>
              <a:ext uri="{FF2B5EF4-FFF2-40B4-BE49-F238E27FC236}">
                <a16:creationId xmlns:a16="http://schemas.microsoft.com/office/drawing/2014/main" id="{071A1C5D-8848-4F51-A8B7-B41890259798}"/>
              </a:ext>
            </a:extLst>
          </p:cNvPr>
          <p:cNvSpPr txBox="1"/>
          <p:nvPr/>
        </p:nvSpPr>
        <p:spPr>
          <a:xfrm>
            <a:off x="1766453" y="155018"/>
            <a:ext cx="8794068" cy="390358"/>
          </a:xfrm>
          <a:prstGeom prst="rect">
            <a:avLst/>
          </a:prstGeom>
        </p:spPr>
        <p:txBody>
          <a:bodyPr wrap="square" lIns="0" tIns="0" rIns="0" bIns="0" rtlCol="0">
            <a:noAutofit/>
          </a:bodyPr>
          <a:lstStyle/>
          <a:p>
            <a:pPr marL="12402" marR="34658">
              <a:lnSpc>
                <a:spcPts val="4170"/>
              </a:lnSpc>
              <a:spcBef>
                <a:spcPts val="208"/>
              </a:spcBef>
            </a:pPr>
            <a:r>
              <a:rPr lang="en-IE" sz="6445" b="1" spc="-29" baseline="1317" dirty="0">
                <a:solidFill>
                  <a:schemeClr val="tx2">
                    <a:lumMod val="60000"/>
                    <a:lumOff val="40000"/>
                  </a:schemeClr>
                </a:solidFill>
                <a:cs typeface="Calibri"/>
              </a:rPr>
              <a:t>IPU Product File Screen : VTM/VMP</a:t>
            </a:r>
          </a:p>
          <a:p>
            <a:pPr marL="12402" marR="34658">
              <a:lnSpc>
                <a:spcPts val="4170"/>
              </a:lnSpc>
              <a:spcBef>
                <a:spcPts val="208"/>
              </a:spcBef>
            </a:pPr>
            <a:endParaRPr lang="en-IE" sz="6445" b="1" spc="-29" baseline="1317" dirty="0">
              <a:solidFill>
                <a:srgbClr val="00B7F0"/>
              </a:solidFill>
              <a:cs typeface="Calibri"/>
            </a:endParaRPr>
          </a:p>
          <a:p>
            <a:pPr marL="12402" marR="34658">
              <a:lnSpc>
                <a:spcPts val="4170"/>
              </a:lnSpc>
              <a:spcBef>
                <a:spcPts val="208"/>
              </a:spcBef>
            </a:pPr>
            <a:endParaRPr sz="4297" b="1" dirty="0">
              <a:solidFill>
                <a:prstClr val="black"/>
              </a:solidFill>
              <a:cs typeface="Calibri"/>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6453" y="601471"/>
            <a:ext cx="8645251" cy="523341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77931" y="5834881"/>
            <a:ext cx="2827530" cy="942510"/>
          </a:xfrm>
          <a:prstGeom prst="rect">
            <a:avLst/>
          </a:prstGeom>
        </p:spPr>
      </p:pic>
    </p:spTree>
    <p:extLst>
      <p:ext uri="{BB962C8B-B14F-4D97-AF65-F5344CB8AC3E}">
        <p14:creationId xmlns:p14="http://schemas.microsoft.com/office/powerpoint/2010/main" val="12780729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1925212" y="452654"/>
            <a:ext cx="8412083" cy="446452"/>
          </a:xfrm>
          <a:prstGeom prst="rect">
            <a:avLst/>
          </a:prstGeom>
        </p:spPr>
        <p:txBody>
          <a:bodyPr wrap="square" lIns="0" tIns="0" rIns="0" bIns="0" rtlCol="0">
            <a:noAutofit/>
          </a:bodyPr>
          <a:lstStyle/>
          <a:p>
            <a:pPr marL="12402" marR="34658">
              <a:lnSpc>
                <a:spcPts val="4170"/>
              </a:lnSpc>
              <a:spcBef>
                <a:spcPts val="208"/>
              </a:spcBef>
            </a:pPr>
            <a:r>
              <a:rPr lang="en-IE" sz="6445" b="1" spc="-29" baseline="1317" dirty="0">
                <a:solidFill>
                  <a:schemeClr val="tx2">
                    <a:lumMod val="60000"/>
                    <a:lumOff val="40000"/>
                  </a:schemeClr>
                </a:solidFill>
                <a:cs typeface="Calibri"/>
              </a:rPr>
              <a:t>SNOMED CT Mapping Project : Why?</a:t>
            </a:r>
          </a:p>
          <a:p>
            <a:pPr marL="12402" marR="34658">
              <a:lnSpc>
                <a:spcPts val="4170"/>
              </a:lnSpc>
              <a:spcBef>
                <a:spcPts val="208"/>
              </a:spcBef>
            </a:pPr>
            <a:endParaRPr lang="en-IE" sz="6445" b="1" spc="-29" baseline="1317" dirty="0">
              <a:solidFill>
                <a:srgbClr val="00B7F0"/>
              </a:solidFill>
              <a:cs typeface="Calibri"/>
            </a:endParaRPr>
          </a:p>
          <a:p>
            <a:pPr marL="12402" marR="34658">
              <a:lnSpc>
                <a:spcPts val="4170"/>
              </a:lnSpc>
              <a:spcBef>
                <a:spcPts val="208"/>
              </a:spcBef>
            </a:pPr>
            <a:endParaRPr sz="4297" b="1" dirty="0">
              <a:solidFill>
                <a:prstClr val="black"/>
              </a:solidFill>
              <a:cs typeface="Calibri"/>
            </a:endParaRPr>
          </a:p>
        </p:txBody>
      </p:sp>
      <p:sp>
        <p:nvSpPr>
          <p:cNvPr id="5" name="object 5"/>
          <p:cNvSpPr txBox="1"/>
          <p:nvPr/>
        </p:nvSpPr>
        <p:spPr>
          <a:xfrm>
            <a:off x="1925211" y="1419966"/>
            <a:ext cx="8114447" cy="4390112"/>
          </a:xfrm>
          <a:prstGeom prst="rect">
            <a:avLst/>
          </a:prstGeom>
        </p:spPr>
        <p:txBody>
          <a:bodyPr wrap="square" lIns="0" tIns="0" rIns="0" bIns="0" rtlCol="0">
            <a:noAutofit/>
          </a:bodyPr>
          <a:lstStyle/>
          <a:p>
            <a:pPr marL="793699" marR="13267" lvl="1" indent="-334842">
              <a:buFont typeface="Arial" panose="020B0604020202020204" pitchFamily="34" charset="0"/>
              <a:buChar char="•"/>
            </a:pPr>
            <a:r>
              <a:rPr lang="en-IE" sz="2344" dirty="0">
                <a:solidFill>
                  <a:schemeClr val="tx2">
                    <a:lumMod val="60000"/>
                    <a:lumOff val="40000"/>
                  </a:schemeClr>
                </a:solidFill>
              </a:rPr>
              <a:t>News that the Irish Government was about to purchase a </a:t>
            </a:r>
            <a:r>
              <a:rPr lang="en-IE" sz="2344" dirty="0">
                <a:solidFill>
                  <a:srgbClr val="7030A0"/>
                </a:solidFill>
              </a:rPr>
              <a:t>SNOMED CT licence </a:t>
            </a:r>
            <a:r>
              <a:rPr lang="en-IE" sz="2344" dirty="0">
                <a:solidFill>
                  <a:schemeClr val="tx2">
                    <a:lumMod val="60000"/>
                    <a:lumOff val="40000"/>
                  </a:schemeClr>
                </a:solidFill>
              </a:rPr>
              <a:t>triggered the setup of the IPU’s SNOMED CT Mapping Project (2016)</a:t>
            </a:r>
          </a:p>
          <a:p>
            <a:pPr marL="793699" marR="13267" lvl="1" indent="-334842">
              <a:buFont typeface="Arial" panose="020B0604020202020204" pitchFamily="34" charset="0"/>
              <a:buChar char="•"/>
            </a:pPr>
            <a:endParaRPr lang="en-IE" sz="2344" dirty="0">
              <a:solidFill>
                <a:schemeClr val="tx2">
                  <a:lumMod val="60000"/>
                  <a:lumOff val="40000"/>
                </a:schemeClr>
              </a:solidFill>
            </a:endParaRPr>
          </a:p>
          <a:p>
            <a:pPr marL="793699" marR="13267" lvl="1" indent="-334842">
              <a:buFont typeface="Arial" panose="020B0604020202020204" pitchFamily="34" charset="0"/>
              <a:buChar char="•"/>
            </a:pPr>
            <a:r>
              <a:rPr lang="en-IE" sz="2344" dirty="0">
                <a:solidFill>
                  <a:schemeClr val="tx2">
                    <a:lumMod val="60000"/>
                    <a:lumOff val="40000"/>
                  </a:schemeClr>
                </a:solidFill>
              </a:rPr>
              <a:t>Preparation phase of this project involved extensive research of SNOMED </a:t>
            </a:r>
            <a:r>
              <a:rPr lang="en-IE" sz="2344" dirty="0">
                <a:solidFill>
                  <a:schemeClr val="tx2">
                    <a:lumMod val="60000"/>
                    <a:lumOff val="40000"/>
                  </a:schemeClr>
                </a:solidFill>
                <a:cs typeface="Calibri"/>
              </a:rPr>
              <a:t>Preparation for SNOMED</a:t>
            </a:r>
          </a:p>
          <a:p>
            <a:pPr marL="1240155" marR="13267" lvl="2" indent="-334842">
              <a:buFont typeface="Arial" panose="020B0604020202020204" pitchFamily="34" charset="0"/>
              <a:buChar char="•"/>
            </a:pPr>
            <a:r>
              <a:rPr lang="en-IE" sz="2344" dirty="0">
                <a:solidFill>
                  <a:schemeClr val="tx2">
                    <a:lumMod val="60000"/>
                    <a:lumOff val="40000"/>
                  </a:schemeClr>
                </a:solidFill>
              </a:rPr>
              <a:t>What it is</a:t>
            </a:r>
          </a:p>
          <a:p>
            <a:pPr marL="1240155" marR="13267" lvl="2" indent="-334842">
              <a:buFont typeface="Arial" panose="020B0604020202020204" pitchFamily="34" charset="0"/>
              <a:buChar char="•"/>
            </a:pPr>
            <a:r>
              <a:rPr lang="en-IE" sz="2344" dirty="0">
                <a:solidFill>
                  <a:schemeClr val="tx2">
                    <a:lumMod val="60000"/>
                    <a:lumOff val="40000"/>
                  </a:schemeClr>
                </a:solidFill>
              </a:rPr>
              <a:t>What it is it for</a:t>
            </a:r>
          </a:p>
          <a:p>
            <a:pPr marL="1240155" marR="13267" lvl="2" indent="-334842">
              <a:buFont typeface="Arial" panose="020B0604020202020204" pitchFamily="34" charset="0"/>
              <a:buChar char="•"/>
            </a:pPr>
            <a:r>
              <a:rPr lang="en-IE" sz="2344" dirty="0">
                <a:solidFill>
                  <a:schemeClr val="tx2">
                    <a:lumMod val="60000"/>
                    <a:lumOff val="40000"/>
                  </a:schemeClr>
                </a:solidFill>
              </a:rPr>
              <a:t>Who uses it</a:t>
            </a:r>
          </a:p>
          <a:p>
            <a:pPr marL="1240155" marR="13267" lvl="2" indent="-334842">
              <a:buFont typeface="Arial" panose="020B0604020202020204" pitchFamily="34" charset="0"/>
              <a:buChar char="•"/>
            </a:pPr>
            <a:r>
              <a:rPr lang="en-IE" sz="2344" dirty="0">
                <a:solidFill>
                  <a:schemeClr val="tx2">
                    <a:lumMod val="60000"/>
                    <a:lumOff val="40000"/>
                  </a:schemeClr>
                </a:solidFill>
              </a:rPr>
              <a:t>How it handles pharmaceutical products</a:t>
            </a:r>
          </a:p>
          <a:p>
            <a:pPr marL="1240155" marR="13267" lvl="2" indent="-334842">
              <a:buFont typeface="Arial" panose="020B0604020202020204" pitchFamily="34" charset="0"/>
              <a:buChar char="•"/>
            </a:pPr>
            <a:r>
              <a:rPr lang="en-IE" sz="2344" dirty="0">
                <a:solidFill>
                  <a:schemeClr val="tx2">
                    <a:lumMod val="60000"/>
                    <a:lumOff val="40000"/>
                  </a:schemeClr>
                </a:solidFill>
              </a:rPr>
              <a:t>SNOMED’s extensive guidelines for the implementation of SNOMED CT</a:t>
            </a:r>
            <a:endParaRPr lang="en-IE" sz="2344" dirty="0">
              <a:solidFill>
                <a:schemeClr val="tx2">
                  <a:lumMod val="60000"/>
                  <a:lumOff val="40000"/>
                </a:schemeClr>
              </a:solidFill>
              <a:cs typeface="Calibri"/>
            </a:endParaRPr>
          </a:p>
          <a:p>
            <a:pPr marL="793699" marR="13267" lvl="1" indent="-334842">
              <a:buFont typeface="Arial" panose="020B0604020202020204" pitchFamily="34" charset="0"/>
              <a:buChar char="•"/>
            </a:pPr>
            <a:endParaRPr sz="2344" dirty="0">
              <a:solidFill>
                <a:prstClr val="black"/>
              </a:solidFill>
              <a:cs typeface="Calibri"/>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3523" y="5834881"/>
            <a:ext cx="2827530" cy="942510"/>
          </a:xfrm>
          <a:prstGeom prst="rect">
            <a:avLst/>
          </a:prstGeom>
        </p:spPr>
      </p:pic>
    </p:spTree>
    <p:extLst>
      <p:ext uri="{BB962C8B-B14F-4D97-AF65-F5344CB8AC3E}">
        <p14:creationId xmlns:p14="http://schemas.microsoft.com/office/powerpoint/2010/main" val="400958488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52340" y="1196739"/>
            <a:ext cx="7143233" cy="4406371"/>
          </a:xfrm>
          <a:prstGeom prst="rect">
            <a:avLst/>
          </a:prstGeom>
        </p:spPr>
        <p:txBody>
          <a:bodyPr wrap="square" lIns="0" tIns="0" rIns="0" bIns="0" rtlCol="0">
            <a:noAutofit/>
          </a:bodyPr>
          <a:lstStyle/>
          <a:p>
            <a:pPr marL="458857" marR="13267" lvl="1"/>
            <a:endParaRPr lang="en-US" sz="2344" dirty="0">
              <a:solidFill>
                <a:schemeClr val="tx2">
                  <a:lumMod val="60000"/>
                  <a:lumOff val="40000"/>
                </a:schemeClr>
              </a:solidFill>
            </a:endParaRPr>
          </a:p>
          <a:p>
            <a:pPr marL="458857" marR="13267" lvl="1"/>
            <a:r>
              <a:rPr lang="en-US" sz="2344" dirty="0">
                <a:solidFill>
                  <a:schemeClr val="tx2">
                    <a:lumMod val="60000"/>
                    <a:lumOff val="40000"/>
                  </a:schemeClr>
                </a:solidFill>
              </a:rPr>
              <a:t>IPU has established a close working relationship with  the </a:t>
            </a:r>
            <a:r>
              <a:rPr lang="en-US" sz="2344" dirty="0">
                <a:solidFill>
                  <a:srgbClr val="7030A0"/>
                </a:solidFill>
              </a:rPr>
              <a:t>Irish SNOMED National Release Centre (NRC)</a:t>
            </a:r>
            <a:endParaRPr lang="en-IE" sz="2344" dirty="0">
              <a:solidFill>
                <a:srgbClr val="00B0F0"/>
              </a:solidFill>
              <a:cs typeface="Calibri"/>
            </a:endParaRPr>
          </a:p>
          <a:p>
            <a:pPr marL="458857" marR="13267" lvl="1" algn="ctr"/>
            <a:r>
              <a:rPr lang="en-US" sz="2344" dirty="0">
                <a:solidFill>
                  <a:schemeClr val="tx2">
                    <a:lumMod val="60000"/>
                    <a:lumOff val="40000"/>
                  </a:schemeClr>
                </a:solidFill>
                <a:cs typeface="Calibri"/>
              </a:rPr>
              <a:t>and in particular with</a:t>
            </a:r>
          </a:p>
          <a:p>
            <a:pPr marL="458857" marR="13267" lvl="1"/>
            <a:r>
              <a:rPr lang="en-US" sz="2344" dirty="0">
                <a:solidFill>
                  <a:srgbClr val="7030A0"/>
                </a:solidFill>
              </a:rPr>
              <a:t>Theresa Barry, Irish NRC manager within the HSE in the Office of the Chief Information Officer </a:t>
            </a:r>
          </a:p>
          <a:p>
            <a:pPr marL="458857" marR="13267" lvl="1"/>
            <a:endParaRPr lang="en-US" sz="2344" dirty="0">
              <a:solidFill>
                <a:srgbClr val="7030A0"/>
              </a:solidFill>
              <a:cs typeface="Calibri"/>
            </a:endParaRPr>
          </a:p>
          <a:p>
            <a:pPr marL="458857" marR="13267" lvl="1"/>
            <a:r>
              <a:rPr lang="en-US" sz="2344" b="1" i="1" dirty="0">
                <a:solidFill>
                  <a:schemeClr val="tx2">
                    <a:lumMod val="60000"/>
                    <a:lumOff val="40000"/>
                  </a:schemeClr>
                </a:solidFill>
              </a:rPr>
              <a:t>IPU subsequently applied for and received an </a:t>
            </a:r>
            <a:r>
              <a:rPr lang="en-US" sz="2344" b="1" i="1" dirty="0">
                <a:solidFill>
                  <a:srgbClr val="7030A0"/>
                </a:solidFill>
              </a:rPr>
              <a:t>affiliate </a:t>
            </a:r>
            <a:r>
              <a:rPr lang="en-US" sz="2344" b="1" i="1" dirty="0" err="1">
                <a:solidFill>
                  <a:srgbClr val="7030A0"/>
                </a:solidFill>
              </a:rPr>
              <a:t>licence</a:t>
            </a:r>
            <a:r>
              <a:rPr lang="en-US" sz="2344" b="1" i="1" dirty="0">
                <a:solidFill>
                  <a:srgbClr val="7030A0"/>
                </a:solidFill>
              </a:rPr>
              <a:t> for SNOMED CT</a:t>
            </a:r>
          </a:p>
          <a:p>
            <a:pPr marL="458857" marR="13267" lvl="1"/>
            <a:endParaRPr lang="en-US" sz="2344" dirty="0">
              <a:solidFill>
                <a:schemeClr val="tx2">
                  <a:lumMod val="60000"/>
                  <a:lumOff val="40000"/>
                </a:schemeClr>
              </a:solidFill>
              <a:cs typeface="Calibri"/>
            </a:endParaRPr>
          </a:p>
          <a:p>
            <a:pPr marL="458857" marR="13267" lvl="1"/>
            <a:r>
              <a:rPr lang="en-US" sz="2344" dirty="0">
                <a:solidFill>
                  <a:schemeClr val="tx2">
                    <a:lumMod val="60000"/>
                    <a:lumOff val="40000"/>
                  </a:schemeClr>
                </a:solidFill>
                <a:cs typeface="Calibri"/>
              </a:rPr>
              <a:t>With the support of the Irish NRC Manager, the IPU is trying to map its data to SNOMED</a:t>
            </a:r>
            <a:endParaRPr lang="en-IE" sz="2344" dirty="0">
              <a:solidFill>
                <a:schemeClr val="tx2">
                  <a:lumMod val="60000"/>
                  <a:lumOff val="40000"/>
                </a:schemeClr>
              </a:solidFill>
              <a:cs typeface="Calibri"/>
            </a:endParaRPr>
          </a:p>
          <a:p>
            <a:pPr marL="458857" marR="13267" lvl="1"/>
            <a:endParaRPr lang="en-US" sz="977" dirty="0">
              <a:solidFill>
                <a:schemeClr val="tx2">
                  <a:lumMod val="60000"/>
                  <a:lumOff val="40000"/>
                </a:schemeClr>
              </a:solidFill>
              <a:cs typeface="Calibri"/>
            </a:endParaRPr>
          </a:p>
          <a:p>
            <a:pPr marL="458857" marR="13267" lvl="1"/>
            <a:endParaRPr lang="en-IE" sz="2344" dirty="0">
              <a:solidFill>
                <a:schemeClr val="tx2">
                  <a:lumMod val="60000"/>
                  <a:lumOff val="40000"/>
                </a:schemeClr>
              </a:solidFill>
              <a:cs typeface="Calibri"/>
            </a:endParaRPr>
          </a:p>
          <a:p>
            <a:pPr marL="458857" marR="13267" lvl="1"/>
            <a:endParaRPr lang="en-IE" sz="977" dirty="0">
              <a:solidFill>
                <a:schemeClr val="tx2">
                  <a:lumMod val="60000"/>
                  <a:lumOff val="40000"/>
                </a:schemeClr>
              </a:solidFill>
              <a:cs typeface="Calibri"/>
            </a:endParaRPr>
          </a:p>
          <a:p>
            <a:pPr marL="458857" marR="13267" lvl="1"/>
            <a:endParaRPr lang="en-IE" sz="2344" i="1" dirty="0">
              <a:solidFill>
                <a:srgbClr val="0070C0"/>
              </a:solidFill>
              <a:cs typeface="Calibri"/>
            </a:endParaRPr>
          </a:p>
          <a:p>
            <a:pPr marL="458857" marR="13267" lvl="1"/>
            <a:endParaRPr lang="it-IT" sz="2344" i="1" dirty="0">
              <a:solidFill>
                <a:srgbClr val="0070C0"/>
              </a:solidFill>
              <a:cs typeface="Calibri"/>
            </a:endParaRPr>
          </a:p>
        </p:txBody>
      </p:sp>
      <p:sp>
        <p:nvSpPr>
          <p:cNvPr id="7" name="TextBox 6"/>
          <p:cNvSpPr txBox="1"/>
          <p:nvPr/>
        </p:nvSpPr>
        <p:spPr>
          <a:xfrm>
            <a:off x="2003523" y="303836"/>
            <a:ext cx="7812911" cy="751353"/>
          </a:xfrm>
          <a:prstGeom prst="rect">
            <a:avLst/>
          </a:prstGeom>
          <a:noFill/>
        </p:spPr>
        <p:txBody>
          <a:bodyPr wrap="square" rtlCol="0">
            <a:spAutoFit/>
          </a:bodyPr>
          <a:lstStyle/>
          <a:p>
            <a:r>
              <a:rPr lang="en-IE" sz="4297" b="1" spc="-29" baseline="1317" dirty="0">
                <a:solidFill>
                  <a:schemeClr val="tx2">
                    <a:lumMod val="60000"/>
                    <a:lumOff val="40000"/>
                  </a:schemeClr>
                </a:solidFill>
                <a:cs typeface="Calibri"/>
              </a:rPr>
              <a:t>SNOMED CT Mapping Project : IPU Involvement</a:t>
            </a:r>
            <a:endParaRPr lang="en-IE" sz="4297" b="1" dirty="0">
              <a:solidFill>
                <a:schemeClr val="tx2">
                  <a:lumMod val="60000"/>
                  <a:lumOff val="40000"/>
                </a:schemeClr>
              </a:solidFill>
              <a:latin typeface="Calibri Light"/>
              <a:cs typeface="Calibri Ligh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spTree>
    <p:extLst>
      <p:ext uri="{BB962C8B-B14F-4D97-AF65-F5344CB8AC3E}">
        <p14:creationId xmlns:p14="http://schemas.microsoft.com/office/powerpoint/2010/main" val="1119693336"/>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49" name="Google Shape;149;p28" descr="A picture containing game&#10;&#10;Description automatically generated"/>
          <p:cNvPicPr preferRelativeResize="0"/>
          <p:nvPr/>
        </p:nvPicPr>
        <p:blipFill rotWithShape="1">
          <a:blip r:embed="rId3">
            <a:alphaModFix/>
          </a:blip>
          <a:srcRect l="47593"/>
          <a:stretch/>
        </p:blipFill>
        <p:spPr>
          <a:xfrm>
            <a:off x="0" y="0"/>
            <a:ext cx="6096000" cy="6858000"/>
          </a:xfrm>
          <a:prstGeom prst="rect">
            <a:avLst/>
          </a:prstGeom>
          <a:noFill/>
          <a:ln>
            <a:noFill/>
          </a:ln>
        </p:spPr>
      </p:pic>
      <p:sp>
        <p:nvSpPr>
          <p:cNvPr id="150" name="Google Shape;150;p28"/>
          <p:cNvSpPr txBox="1"/>
          <p:nvPr/>
        </p:nvSpPr>
        <p:spPr>
          <a:xfrm>
            <a:off x="2197290" y="2503622"/>
            <a:ext cx="3898710" cy="1850756"/>
          </a:xfrm>
          <a:prstGeom prst="rect">
            <a:avLst/>
          </a:prstGeom>
          <a:solidFill>
            <a:schemeClr val="dk2"/>
          </a:solidFill>
          <a:ln>
            <a:noFill/>
          </a:ln>
        </p:spPr>
        <p:txBody>
          <a:bodyPr spcFirstLastPara="1" wrap="square" lIns="360000" tIns="360000" rIns="360000" bIns="3600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dirty="0">
                <a:solidFill>
                  <a:schemeClr val="lt1"/>
                </a:solidFill>
                <a:latin typeface="Trebuchet MS"/>
                <a:ea typeface="Trebuchet MS"/>
                <a:cs typeface="Trebuchet MS"/>
                <a:sym typeface="Trebuchet MS"/>
              </a:rPr>
              <a:t>AGENDA</a:t>
            </a:r>
            <a:endParaRPr sz="1400" b="0" i="0" u="none" strike="noStrike" cap="none" dirty="0">
              <a:solidFill>
                <a:srgbClr val="000000"/>
              </a:solidFill>
              <a:latin typeface="Trebuchet MS"/>
              <a:ea typeface="Trebuchet MS"/>
              <a:cs typeface="Trebuchet MS"/>
              <a:sym typeface="Trebuchet MS"/>
            </a:endParaRPr>
          </a:p>
        </p:txBody>
      </p:sp>
      <p:sp>
        <p:nvSpPr>
          <p:cNvPr id="151" name="Google Shape;151;p28"/>
          <p:cNvSpPr txBox="1"/>
          <p:nvPr/>
        </p:nvSpPr>
        <p:spPr>
          <a:xfrm>
            <a:off x="6614614" y="188912"/>
            <a:ext cx="4743600" cy="6480175"/>
          </a:xfrm>
          <a:prstGeom prst="rect">
            <a:avLst/>
          </a:prstGeom>
          <a:noFill/>
          <a:ln>
            <a:noFill/>
          </a:ln>
        </p:spPr>
        <p:txBody>
          <a:bodyPr spcFirstLastPara="1" wrap="square" lIns="91425" tIns="45700" rIns="91425" bIns="45700" anchor="ctr" anchorCtr="0">
            <a:noAutofit/>
          </a:bodyPr>
          <a:lstStyle/>
          <a:p>
            <a:pPr marL="558800" marR="0" lvl="0" indent="-457200" algn="l" rtl="0">
              <a:lnSpc>
                <a:spcPct val="150000"/>
              </a:lnSpc>
              <a:spcBef>
                <a:spcPts val="1000"/>
              </a:spcBef>
              <a:spcAft>
                <a:spcPts val="0"/>
              </a:spcAft>
              <a:buClr>
                <a:srgbClr val="00B0F0"/>
              </a:buClr>
              <a:buSzPts val="2000"/>
              <a:buFont typeface="Arial"/>
              <a:buAutoNum type="arabicPeriod"/>
            </a:pPr>
            <a:r>
              <a:rPr lang="en-AU" sz="2000" b="0" i="0" u="none" strike="noStrike" cap="none" dirty="0">
                <a:solidFill>
                  <a:schemeClr val="dk1"/>
                </a:solidFill>
                <a:latin typeface="Trebuchet MS"/>
                <a:ea typeface="Trebuchet MS"/>
                <a:cs typeface="Trebuchet MS"/>
                <a:sym typeface="Trebuchet MS"/>
              </a:rPr>
              <a:t>Welcome</a:t>
            </a:r>
          </a:p>
          <a:p>
            <a:pPr marL="558800" marR="0" lvl="0" indent="-457200" algn="l" rtl="0">
              <a:lnSpc>
                <a:spcPct val="150000"/>
              </a:lnSpc>
              <a:spcBef>
                <a:spcPts val="1000"/>
              </a:spcBef>
              <a:spcAft>
                <a:spcPts val="0"/>
              </a:spcAft>
              <a:buClr>
                <a:srgbClr val="00B0F0"/>
              </a:buClr>
              <a:buSzPts val="2000"/>
              <a:buFont typeface="Arial"/>
              <a:buAutoNum type="arabicPeriod"/>
            </a:pPr>
            <a:r>
              <a:rPr lang="en-AU" sz="2000" dirty="0">
                <a:solidFill>
                  <a:schemeClr val="dk1"/>
                </a:solidFill>
                <a:latin typeface="Trebuchet MS"/>
                <a:ea typeface="Trebuchet MS"/>
                <a:cs typeface="Trebuchet MS"/>
                <a:sym typeface="Trebuchet MS"/>
              </a:rPr>
              <a:t>Background</a:t>
            </a:r>
          </a:p>
          <a:p>
            <a:pPr marL="558800" marR="0" lvl="0" indent="-457200" algn="l" rtl="0">
              <a:lnSpc>
                <a:spcPct val="150000"/>
              </a:lnSpc>
              <a:spcBef>
                <a:spcPts val="1000"/>
              </a:spcBef>
              <a:spcAft>
                <a:spcPts val="0"/>
              </a:spcAft>
              <a:buClr>
                <a:srgbClr val="00B0F0"/>
              </a:buClr>
              <a:buSzPts val="2000"/>
              <a:buFont typeface="Arial"/>
              <a:buAutoNum type="arabicPeriod"/>
            </a:pPr>
            <a:r>
              <a:rPr lang="en-AU" sz="2000" i="0" u="none" strike="noStrike" cap="none" dirty="0">
                <a:solidFill>
                  <a:schemeClr val="dk1"/>
                </a:solidFill>
                <a:latin typeface="Trebuchet MS"/>
                <a:ea typeface="Trebuchet MS"/>
                <a:cs typeface="Trebuchet MS"/>
                <a:sym typeface="Trebuchet MS"/>
              </a:rPr>
              <a:t>Introductions</a:t>
            </a:r>
          </a:p>
          <a:p>
            <a:pPr marL="558800" marR="0" lvl="0" indent="-457200" algn="l" rtl="0">
              <a:lnSpc>
                <a:spcPct val="150000"/>
              </a:lnSpc>
              <a:spcBef>
                <a:spcPts val="1000"/>
              </a:spcBef>
              <a:spcAft>
                <a:spcPts val="0"/>
              </a:spcAft>
              <a:buClr>
                <a:srgbClr val="00B0F0"/>
              </a:buClr>
              <a:buSzPts val="2000"/>
              <a:buFont typeface="Arial"/>
              <a:buAutoNum type="arabicPeriod"/>
            </a:pPr>
            <a:r>
              <a:rPr lang="en-AU" sz="2000" dirty="0">
                <a:solidFill>
                  <a:schemeClr val="dk1"/>
                </a:solidFill>
                <a:latin typeface="Trebuchet MS"/>
                <a:ea typeface="Trebuchet MS"/>
                <a:cs typeface="Trebuchet MS"/>
                <a:sym typeface="Trebuchet MS"/>
              </a:rPr>
              <a:t>Presentation</a:t>
            </a:r>
          </a:p>
          <a:p>
            <a:pPr marL="558800" marR="0" lvl="0" indent="-457200" algn="l" rtl="0">
              <a:lnSpc>
                <a:spcPct val="150000"/>
              </a:lnSpc>
              <a:spcBef>
                <a:spcPts val="1000"/>
              </a:spcBef>
              <a:spcAft>
                <a:spcPts val="0"/>
              </a:spcAft>
              <a:buClr>
                <a:srgbClr val="00B0F0"/>
              </a:buClr>
              <a:buSzPts val="2000"/>
              <a:buFont typeface="Arial"/>
              <a:buAutoNum type="arabicPeriod"/>
            </a:pPr>
            <a:r>
              <a:rPr lang="en-AU" sz="2000" i="0" u="none" strike="noStrike" cap="none" dirty="0">
                <a:solidFill>
                  <a:schemeClr val="dk1"/>
                </a:solidFill>
                <a:latin typeface="Trebuchet MS"/>
                <a:ea typeface="Trebuchet MS"/>
                <a:cs typeface="Trebuchet MS"/>
                <a:sym typeface="Trebuchet MS"/>
              </a:rPr>
              <a:t>Discussion</a:t>
            </a:r>
          </a:p>
          <a:p>
            <a:pPr marL="558800" marR="0" lvl="0" indent="-457200" algn="l" rtl="0">
              <a:lnSpc>
                <a:spcPct val="150000"/>
              </a:lnSpc>
              <a:spcBef>
                <a:spcPts val="1000"/>
              </a:spcBef>
              <a:spcAft>
                <a:spcPts val="0"/>
              </a:spcAft>
              <a:buClr>
                <a:srgbClr val="00B0F0"/>
              </a:buClr>
              <a:buSzPts val="2000"/>
              <a:buFont typeface="Arial"/>
              <a:buAutoNum type="arabicPeriod"/>
            </a:pPr>
            <a:r>
              <a:rPr lang="en-AU" sz="2000" dirty="0">
                <a:solidFill>
                  <a:schemeClr val="dk1"/>
                </a:solidFill>
                <a:latin typeface="Trebuchet MS"/>
                <a:ea typeface="Trebuchet MS"/>
                <a:cs typeface="Trebuchet MS"/>
                <a:sym typeface="Trebuchet MS"/>
              </a:rPr>
              <a:t>Next steps</a:t>
            </a:r>
            <a:endParaRPr lang="en-US" sz="2000" i="0" u="none" strike="noStrike" cap="none" dirty="0">
              <a:solidFill>
                <a:schemeClr val="dk1"/>
              </a:solidFill>
              <a:latin typeface="Trebuchet MS"/>
              <a:ea typeface="Trebuchet MS"/>
              <a:cs typeface="Trebuchet MS"/>
              <a:sym typeface="Trebuchet MS"/>
            </a:endParaRPr>
          </a:p>
        </p:txBody>
      </p:sp>
    </p:spTree>
    <p:extLst>
      <p:ext uri="{BB962C8B-B14F-4D97-AF65-F5344CB8AC3E}">
        <p14:creationId xmlns:p14="http://schemas.microsoft.com/office/powerpoint/2010/main" val="13797072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1925212" y="452654"/>
            <a:ext cx="8635309" cy="446452"/>
          </a:xfrm>
          <a:prstGeom prst="rect">
            <a:avLst/>
          </a:prstGeom>
        </p:spPr>
        <p:txBody>
          <a:bodyPr wrap="square" lIns="0" tIns="0" rIns="0" bIns="0" rtlCol="0">
            <a:noAutofit/>
          </a:bodyPr>
          <a:lstStyle/>
          <a:p>
            <a:pPr marL="12402" marR="34658">
              <a:lnSpc>
                <a:spcPts val="4170"/>
              </a:lnSpc>
              <a:spcBef>
                <a:spcPts val="208"/>
              </a:spcBef>
            </a:pPr>
            <a:r>
              <a:rPr lang="en-IE" sz="6445" b="1" spc="-29" baseline="1317" dirty="0">
                <a:solidFill>
                  <a:schemeClr val="tx2">
                    <a:lumMod val="60000"/>
                    <a:lumOff val="40000"/>
                  </a:schemeClr>
                </a:solidFill>
                <a:cs typeface="Calibri"/>
              </a:rPr>
              <a:t>SNOMED CT Mapping Project : What?</a:t>
            </a:r>
          </a:p>
          <a:p>
            <a:pPr marL="12402" marR="34658">
              <a:lnSpc>
                <a:spcPts val="4170"/>
              </a:lnSpc>
              <a:spcBef>
                <a:spcPts val="208"/>
              </a:spcBef>
            </a:pPr>
            <a:endParaRPr lang="en-IE" sz="6445" b="1" spc="-29" baseline="1317" dirty="0">
              <a:solidFill>
                <a:srgbClr val="00B7F0"/>
              </a:solidFill>
              <a:cs typeface="Calibri"/>
            </a:endParaRPr>
          </a:p>
          <a:p>
            <a:pPr marL="12402" marR="34658">
              <a:lnSpc>
                <a:spcPts val="4170"/>
              </a:lnSpc>
              <a:spcBef>
                <a:spcPts val="208"/>
              </a:spcBef>
            </a:pPr>
            <a:endParaRPr sz="4297" b="1" dirty="0">
              <a:solidFill>
                <a:prstClr val="black"/>
              </a:solidFill>
              <a:cs typeface="Calibri"/>
            </a:endParaRPr>
          </a:p>
        </p:txBody>
      </p:sp>
      <p:sp>
        <p:nvSpPr>
          <p:cNvPr id="5" name="object 5"/>
          <p:cNvSpPr txBox="1"/>
          <p:nvPr/>
        </p:nvSpPr>
        <p:spPr>
          <a:xfrm>
            <a:off x="1925211" y="1196740"/>
            <a:ext cx="8114447" cy="4613338"/>
          </a:xfrm>
          <a:prstGeom prst="rect">
            <a:avLst/>
          </a:prstGeom>
        </p:spPr>
        <p:txBody>
          <a:bodyPr wrap="square" lIns="0" tIns="0" rIns="0" bIns="0" rtlCol="0">
            <a:noAutofit/>
          </a:bodyPr>
          <a:lstStyle/>
          <a:p>
            <a:pPr marL="793699" marR="13267" lvl="1" indent="-334842">
              <a:buFont typeface="Arial" panose="020B0604020202020204" pitchFamily="34" charset="0"/>
              <a:buChar char="•"/>
            </a:pPr>
            <a:r>
              <a:rPr lang="en-GB" sz="2344" dirty="0">
                <a:solidFill>
                  <a:schemeClr val="tx2">
                    <a:lumMod val="60000"/>
                    <a:lumOff val="40000"/>
                  </a:schemeClr>
                </a:solidFill>
              </a:rPr>
              <a:t>Quickly became clear that the </a:t>
            </a:r>
            <a:r>
              <a:rPr lang="en-GB" sz="2734" b="1" spc="-58" dirty="0">
                <a:solidFill>
                  <a:srgbClr val="9779B5"/>
                </a:solidFill>
                <a:latin typeface="Calibri Light"/>
                <a:cs typeface="Calibri Light"/>
              </a:rPr>
              <a:t>IPU’s VMP equates broadly speaking to SNOMED’s Clinical Drug concept</a:t>
            </a:r>
            <a:endParaRPr lang="en-IE" sz="2734" b="1" spc="-58" dirty="0">
              <a:solidFill>
                <a:srgbClr val="9779B5"/>
              </a:solidFill>
              <a:latin typeface="Calibri Light"/>
              <a:cs typeface="Calibri Light"/>
            </a:endParaRPr>
          </a:p>
          <a:p>
            <a:pPr marL="793699" marR="13267" lvl="1" indent="-334842">
              <a:buFont typeface="Arial" panose="020B0604020202020204" pitchFamily="34" charset="0"/>
              <a:buChar char="•"/>
            </a:pPr>
            <a:endParaRPr lang="en-IE" sz="2344" dirty="0"/>
          </a:p>
          <a:p>
            <a:pPr marL="793699" marR="13267" lvl="1" indent="-334842">
              <a:buFont typeface="Arial" panose="020B0604020202020204" pitchFamily="34" charset="0"/>
              <a:buChar char="•"/>
            </a:pPr>
            <a:r>
              <a:rPr lang="en-IE" sz="2344" dirty="0">
                <a:solidFill>
                  <a:schemeClr val="tx2">
                    <a:lumMod val="60000"/>
                    <a:lumOff val="40000"/>
                  </a:schemeClr>
                </a:solidFill>
              </a:rPr>
              <a:t>Therefore, the p</a:t>
            </a:r>
            <a:r>
              <a:rPr lang="en-GB" sz="2344" dirty="0" err="1">
                <a:solidFill>
                  <a:schemeClr val="tx2">
                    <a:lumMod val="60000"/>
                    <a:lumOff val="40000"/>
                  </a:schemeClr>
                </a:solidFill>
              </a:rPr>
              <a:t>roject</a:t>
            </a:r>
            <a:r>
              <a:rPr lang="en-GB" sz="2344" dirty="0">
                <a:solidFill>
                  <a:schemeClr val="tx2">
                    <a:lumMod val="60000"/>
                    <a:lumOff val="40000"/>
                  </a:schemeClr>
                </a:solidFill>
              </a:rPr>
              <a:t> was able to piggy-back on all the work done on VMPs (particularly the data cleaning).  VMPs are described using</a:t>
            </a:r>
          </a:p>
          <a:p>
            <a:pPr marL="1240155" marR="13267" lvl="2" indent="-334842">
              <a:buFont typeface="Arial" panose="020B0604020202020204" pitchFamily="34" charset="0"/>
              <a:buChar char="•"/>
            </a:pPr>
            <a:r>
              <a:rPr lang="en-IE" sz="2344" dirty="0">
                <a:solidFill>
                  <a:schemeClr val="tx2">
                    <a:lumMod val="60000"/>
                    <a:lumOff val="40000"/>
                  </a:schemeClr>
                </a:solidFill>
                <a:cs typeface="Calibri"/>
              </a:rPr>
              <a:t>Precise active ingredient substance(s) </a:t>
            </a:r>
          </a:p>
          <a:p>
            <a:pPr marL="1240155" marR="13267" lvl="2" indent="-334842">
              <a:buFont typeface="Arial" panose="020B0604020202020204" pitchFamily="34" charset="0"/>
              <a:buChar char="•"/>
            </a:pPr>
            <a:r>
              <a:rPr lang="en-IE" sz="2344" dirty="0">
                <a:solidFill>
                  <a:schemeClr val="tx2">
                    <a:lumMod val="60000"/>
                    <a:lumOff val="40000"/>
                  </a:schemeClr>
                </a:solidFill>
                <a:cs typeface="Calibri"/>
              </a:rPr>
              <a:t>Basis of strength substance(s) with their strength as a ratio of value + unit of measure</a:t>
            </a:r>
          </a:p>
          <a:p>
            <a:pPr marL="1240155" marR="13267" lvl="2" indent="-334842">
              <a:buFont typeface="Arial" panose="020B0604020202020204" pitchFamily="34" charset="0"/>
              <a:buChar char="•"/>
            </a:pPr>
            <a:r>
              <a:rPr lang="en-IE" sz="2344" dirty="0">
                <a:solidFill>
                  <a:schemeClr val="tx2">
                    <a:lumMod val="60000"/>
                    <a:lumOff val="40000"/>
                  </a:schemeClr>
                </a:solidFill>
                <a:cs typeface="Calibri"/>
              </a:rPr>
              <a:t>Standard dose form concepts (EDQM-based)</a:t>
            </a:r>
          </a:p>
          <a:p>
            <a:pPr marL="1240155" marR="13267" lvl="2" indent="-334842">
              <a:buFont typeface="Arial" panose="020B0604020202020204" pitchFamily="34" charset="0"/>
              <a:buChar char="•"/>
            </a:pPr>
            <a:r>
              <a:rPr lang="en-IE" sz="2344" dirty="0">
                <a:solidFill>
                  <a:schemeClr val="tx2">
                    <a:lumMod val="60000"/>
                    <a:lumOff val="40000"/>
                  </a:schemeClr>
                </a:solidFill>
                <a:cs typeface="Calibri"/>
              </a:rPr>
              <a:t>Usual route of administration</a:t>
            </a:r>
          </a:p>
          <a:p>
            <a:pPr marL="793699" marR="13267" lvl="1" indent="-334842">
              <a:buFont typeface="Arial" panose="020B0604020202020204" pitchFamily="34" charset="0"/>
              <a:buChar char="•"/>
            </a:pPr>
            <a:endParaRPr lang="en-GB" sz="2344" dirty="0"/>
          </a:p>
          <a:p>
            <a:pPr marL="793699" marR="13267" lvl="1" indent="-334842">
              <a:buFont typeface="Arial" panose="020B0604020202020204" pitchFamily="34" charset="0"/>
              <a:buChar char="•"/>
            </a:pPr>
            <a:endParaRPr lang="en-GB" sz="2344" dirty="0">
              <a:solidFill>
                <a:prstClr val="black"/>
              </a:solidFill>
              <a:cs typeface="Calibri"/>
            </a:endParaRPr>
          </a:p>
          <a:p>
            <a:pPr marL="793699" marR="13267" lvl="1" indent="-334842">
              <a:buFont typeface="Arial" panose="020B0604020202020204" pitchFamily="34" charset="0"/>
              <a:buChar char="•"/>
            </a:pPr>
            <a:endParaRPr sz="2344" dirty="0">
              <a:solidFill>
                <a:prstClr val="black"/>
              </a:solidFill>
              <a:cs typeface="Calibri"/>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77931" y="5834881"/>
            <a:ext cx="2827530" cy="942510"/>
          </a:xfrm>
          <a:prstGeom prst="rect">
            <a:avLst/>
          </a:prstGeom>
        </p:spPr>
      </p:pic>
    </p:spTree>
    <p:extLst>
      <p:ext uri="{BB962C8B-B14F-4D97-AF65-F5344CB8AC3E}">
        <p14:creationId xmlns:p14="http://schemas.microsoft.com/office/powerpoint/2010/main" val="338474778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1925212" y="452654"/>
            <a:ext cx="8412083" cy="446452"/>
          </a:xfrm>
          <a:prstGeom prst="rect">
            <a:avLst/>
          </a:prstGeom>
        </p:spPr>
        <p:txBody>
          <a:bodyPr wrap="square" lIns="0" tIns="0" rIns="0" bIns="0" rtlCol="0">
            <a:noAutofit/>
          </a:bodyPr>
          <a:lstStyle/>
          <a:p>
            <a:pPr marL="12402" marR="34658">
              <a:lnSpc>
                <a:spcPts val="4170"/>
              </a:lnSpc>
              <a:spcBef>
                <a:spcPts val="208"/>
              </a:spcBef>
            </a:pPr>
            <a:r>
              <a:rPr lang="en-IE" sz="6445" b="1" spc="-29" baseline="1317" dirty="0">
                <a:solidFill>
                  <a:schemeClr val="tx2">
                    <a:lumMod val="60000"/>
                    <a:lumOff val="40000"/>
                  </a:schemeClr>
                </a:solidFill>
                <a:cs typeface="Calibri"/>
              </a:rPr>
              <a:t>SNOMED CT Mapping Project : How?</a:t>
            </a:r>
          </a:p>
          <a:p>
            <a:pPr marL="12402" marR="34658">
              <a:lnSpc>
                <a:spcPts val="4170"/>
              </a:lnSpc>
              <a:spcBef>
                <a:spcPts val="208"/>
              </a:spcBef>
            </a:pPr>
            <a:endParaRPr lang="en-IE" sz="6445" b="1" spc="-29" baseline="1317" dirty="0">
              <a:solidFill>
                <a:srgbClr val="00B7F0"/>
              </a:solidFill>
              <a:cs typeface="Calibri"/>
            </a:endParaRPr>
          </a:p>
          <a:p>
            <a:pPr marL="12402" marR="34658">
              <a:lnSpc>
                <a:spcPts val="4170"/>
              </a:lnSpc>
              <a:spcBef>
                <a:spcPts val="208"/>
              </a:spcBef>
            </a:pPr>
            <a:endParaRPr sz="4297" b="1" dirty="0">
              <a:solidFill>
                <a:prstClr val="black"/>
              </a:solidFill>
              <a:cs typeface="Calibri"/>
            </a:endParaRPr>
          </a:p>
        </p:txBody>
      </p:sp>
      <p:sp>
        <p:nvSpPr>
          <p:cNvPr id="5" name="object 5"/>
          <p:cNvSpPr txBox="1"/>
          <p:nvPr/>
        </p:nvSpPr>
        <p:spPr>
          <a:xfrm>
            <a:off x="1925211" y="1196740"/>
            <a:ext cx="8114447" cy="4613338"/>
          </a:xfrm>
          <a:prstGeom prst="rect">
            <a:avLst/>
          </a:prstGeom>
        </p:spPr>
        <p:txBody>
          <a:bodyPr wrap="square" lIns="0" tIns="0" rIns="0" bIns="0" rtlCol="0">
            <a:noAutofit/>
          </a:bodyPr>
          <a:lstStyle/>
          <a:p>
            <a:pPr marL="793699" marR="13267" lvl="1" indent="-334842">
              <a:buFont typeface="Arial" panose="020B0604020202020204" pitchFamily="34" charset="0"/>
              <a:buChar char="•"/>
            </a:pPr>
            <a:r>
              <a:rPr lang="en-GB" sz="2344" dirty="0">
                <a:solidFill>
                  <a:schemeClr val="tx2">
                    <a:lumMod val="60000"/>
                    <a:lumOff val="40000"/>
                  </a:schemeClr>
                </a:solidFill>
                <a:cs typeface="Calibri"/>
              </a:rPr>
              <a:t>IT team loaded the SNOMED data into the IPU’s Oracle database</a:t>
            </a:r>
          </a:p>
          <a:p>
            <a:pPr marL="1240155" marR="13267" lvl="2" indent="-334842">
              <a:buFont typeface="Arial" panose="020B0604020202020204" pitchFamily="34" charset="0"/>
              <a:buChar char="•"/>
            </a:pPr>
            <a:r>
              <a:rPr lang="en-GB" sz="2344" dirty="0">
                <a:solidFill>
                  <a:schemeClr val="tx2">
                    <a:lumMod val="60000"/>
                    <a:lumOff val="40000"/>
                  </a:schemeClr>
                </a:solidFill>
                <a:cs typeface="Calibri"/>
              </a:rPr>
              <a:t>Updating each international release, including the most recent SNOMED data set from July-2020</a:t>
            </a:r>
          </a:p>
          <a:p>
            <a:pPr marL="793699" marR="13267" lvl="1" indent="-334842">
              <a:buFont typeface="Arial" panose="020B0604020202020204" pitchFamily="34" charset="0"/>
              <a:buChar char="•"/>
            </a:pPr>
            <a:endParaRPr lang="en-GB" sz="1562" dirty="0">
              <a:solidFill>
                <a:schemeClr val="tx2">
                  <a:lumMod val="60000"/>
                  <a:lumOff val="40000"/>
                </a:schemeClr>
              </a:solidFill>
              <a:cs typeface="Calibri"/>
            </a:endParaRPr>
          </a:p>
          <a:p>
            <a:pPr marL="793699" marR="13267" lvl="1" indent="-334842">
              <a:buFont typeface="Arial" panose="020B0604020202020204" pitchFamily="34" charset="0"/>
              <a:buChar char="•"/>
            </a:pPr>
            <a:r>
              <a:rPr lang="en-GB" sz="2344" dirty="0">
                <a:solidFill>
                  <a:schemeClr val="tx2">
                    <a:lumMod val="60000"/>
                    <a:lumOff val="40000"/>
                  </a:schemeClr>
                </a:solidFill>
                <a:cs typeface="Calibri"/>
              </a:rPr>
              <a:t>A set of scripts was developed to try to map the IPU VMPs to a SNOMED Concept Id using</a:t>
            </a:r>
          </a:p>
          <a:p>
            <a:pPr marL="1240155" marR="13267" lvl="2" indent="-334842">
              <a:buFont typeface="Arial" panose="020B0604020202020204" pitchFamily="34" charset="0"/>
              <a:buChar char="•"/>
            </a:pPr>
            <a:r>
              <a:rPr lang="en-GB" sz="2344" dirty="0">
                <a:solidFill>
                  <a:schemeClr val="tx2">
                    <a:lumMod val="60000"/>
                    <a:lumOff val="40000"/>
                  </a:schemeClr>
                </a:solidFill>
                <a:cs typeface="Calibri"/>
              </a:rPr>
              <a:t> An IPU-EDQM dose form to SNOMED </a:t>
            </a:r>
            <a:r>
              <a:rPr lang="en-GB" sz="2344" b="1" dirty="0">
                <a:solidFill>
                  <a:schemeClr val="tx2">
                    <a:lumMod val="60000"/>
                    <a:lumOff val="40000"/>
                  </a:schemeClr>
                </a:solidFill>
                <a:cs typeface="Calibri"/>
              </a:rPr>
              <a:t>dose form map</a:t>
            </a:r>
          </a:p>
          <a:p>
            <a:pPr marL="1240155" marR="13267" lvl="2" indent="-334842">
              <a:buFont typeface="Arial" panose="020B0604020202020204" pitchFamily="34" charset="0"/>
              <a:buChar char="•"/>
            </a:pPr>
            <a:r>
              <a:rPr lang="en-GB" sz="2344" dirty="0">
                <a:solidFill>
                  <a:schemeClr val="tx2">
                    <a:lumMod val="60000"/>
                    <a:lumOff val="40000"/>
                  </a:schemeClr>
                </a:solidFill>
                <a:cs typeface="Calibri"/>
              </a:rPr>
              <a:t>An IPU-substance to SNOMED substance map (text match)</a:t>
            </a:r>
          </a:p>
          <a:p>
            <a:pPr marL="1240155" marR="13267" lvl="2" indent="-334842">
              <a:buFont typeface="Arial" panose="020B0604020202020204" pitchFamily="34" charset="0"/>
              <a:buChar char="•"/>
            </a:pPr>
            <a:endParaRPr lang="en-GB" sz="1562" dirty="0">
              <a:solidFill>
                <a:schemeClr val="tx2">
                  <a:lumMod val="60000"/>
                  <a:lumOff val="40000"/>
                </a:schemeClr>
              </a:solidFill>
              <a:cs typeface="Calibri"/>
            </a:endParaRPr>
          </a:p>
          <a:p>
            <a:pPr marL="793699" marR="13267" lvl="1" indent="-334842">
              <a:buFont typeface="Arial" panose="020B0604020202020204" pitchFamily="34" charset="0"/>
              <a:buChar char="•"/>
            </a:pPr>
            <a:r>
              <a:rPr lang="en-GB" sz="2344" dirty="0">
                <a:solidFill>
                  <a:schemeClr val="tx2">
                    <a:lumMod val="60000"/>
                    <a:lumOff val="40000"/>
                  </a:schemeClr>
                </a:solidFill>
                <a:cs typeface="Calibri"/>
              </a:rPr>
              <a:t>This was an iterative process and all results were scrutinised extensively by the NHPC team</a:t>
            </a:r>
            <a:endParaRPr sz="2344" dirty="0">
              <a:solidFill>
                <a:schemeClr val="tx2">
                  <a:lumMod val="60000"/>
                  <a:lumOff val="40000"/>
                </a:schemeClr>
              </a:solidFill>
              <a:cs typeface="Calibri"/>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77931" y="5834881"/>
            <a:ext cx="2827530" cy="942510"/>
          </a:xfrm>
          <a:prstGeom prst="rect">
            <a:avLst/>
          </a:prstGeom>
        </p:spPr>
      </p:pic>
    </p:spTree>
    <p:extLst>
      <p:ext uri="{BB962C8B-B14F-4D97-AF65-F5344CB8AC3E}">
        <p14:creationId xmlns:p14="http://schemas.microsoft.com/office/powerpoint/2010/main" val="89630780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2024552" y="281843"/>
            <a:ext cx="7589685" cy="390358"/>
          </a:xfrm>
          <a:prstGeom prst="rect">
            <a:avLst/>
          </a:prstGeom>
        </p:spPr>
        <p:txBody>
          <a:bodyPr wrap="square" lIns="0" tIns="0" rIns="0" bIns="0" rtlCol="0">
            <a:noAutofit/>
          </a:bodyPr>
          <a:lstStyle/>
          <a:p>
            <a:pPr marL="12402" marR="34658">
              <a:lnSpc>
                <a:spcPts val="4170"/>
              </a:lnSpc>
              <a:spcBef>
                <a:spcPts val="208"/>
              </a:spcBef>
            </a:pPr>
            <a:r>
              <a:rPr lang="en-IE" sz="4687" b="1" spc="-29" baseline="1317" dirty="0">
                <a:solidFill>
                  <a:schemeClr val="tx2">
                    <a:lumMod val="60000"/>
                    <a:lumOff val="40000"/>
                  </a:schemeClr>
                </a:solidFill>
                <a:cs typeface="Calibri"/>
              </a:rPr>
              <a:t>SNOMED CT Mapping Project : Result?</a:t>
            </a:r>
            <a:endParaRPr lang="en-IE" sz="977" b="1" spc="-29" baseline="1317" dirty="0">
              <a:solidFill>
                <a:srgbClr val="00B7F0"/>
              </a:solidFill>
              <a:cs typeface="Calibri"/>
            </a:endParaRPr>
          </a:p>
        </p:txBody>
      </p:sp>
      <p:sp>
        <p:nvSpPr>
          <p:cNvPr id="5" name="object 5"/>
          <p:cNvSpPr txBox="1"/>
          <p:nvPr/>
        </p:nvSpPr>
        <p:spPr>
          <a:xfrm>
            <a:off x="1925211" y="1122332"/>
            <a:ext cx="8114447" cy="4687747"/>
          </a:xfrm>
          <a:prstGeom prst="rect">
            <a:avLst/>
          </a:prstGeom>
        </p:spPr>
        <p:txBody>
          <a:bodyPr wrap="square" lIns="0" tIns="0" rIns="0" bIns="0" rtlCol="0">
            <a:noAutofit/>
          </a:bodyPr>
          <a:lstStyle/>
          <a:p>
            <a:pPr marL="793699" marR="13267" lvl="1" indent="-334842">
              <a:buFont typeface="Arial" panose="020B0604020202020204" pitchFamily="34" charset="0"/>
              <a:buChar char="•"/>
            </a:pPr>
            <a:r>
              <a:rPr lang="en-GB" sz="2344" dirty="0">
                <a:solidFill>
                  <a:schemeClr val="tx2">
                    <a:lumMod val="60000"/>
                    <a:lumOff val="40000"/>
                  </a:schemeClr>
                </a:solidFill>
                <a:cs typeface="Calibri"/>
              </a:rPr>
              <a:t>Despite our best efforts our matching success rate is only about 36%</a:t>
            </a:r>
          </a:p>
          <a:p>
            <a:pPr marL="1240155" marR="13267" lvl="2" indent="-334842">
              <a:buFont typeface="Arial" panose="020B0604020202020204" pitchFamily="34" charset="0"/>
              <a:buChar char="•"/>
            </a:pPr>
            <a:r>
              <a:rPr lang="en-GB" sz="2344" dirty="0">
                <a:solidFill>
                  <a:schemeClr val="tx2">
                    <a:lumMod val="60000"/>
                    <a:lumOff val="40000"/>
                  </a:schemeClr>
                </a:solidFill>
                <a:cs typeface="Calibri"/>
              </a:rPr>
              <a:t>And less for multi-ingredient products</a:t>
            </a:r>
            <a:endParaRPr lang="en-IE" sz="2344" dirty="0">
              <a:solidFill>
                <a:schemeClr val="tx2">
                  <a:lumMod val="60000"/>
                  <a:lumOff val="40000"/>
                </a:schemeClr>
              </a:solidFill>
              <a:cs typeface="Calibri"/>
            </a:endParaRPr>
          </a:p>
          <a:p>
            <a:pPr marL="793699" marR="13267" lvl="1" indent="-334842">
              <a:buFont typeface="Arial" panose="020B0604020202020204" pitchFamily="34" charset="0"/>
              <a:buChar char="•"/>
            </a:pPr>
            <a:endParaRPr lang="en-IE" sz="977" b="1" i="1" dirty="0">
              <a:solidFill>
                <a:schemeClr val="tx2">
                  <a:lumMod val="60000"/>
                  <a:lumOff val="40000"/>
                </a:schemeClr>
              </a:solidFill>
              <a:cs typeface="Calibri"/>
            </a:endParaRPr>
          </a:p>
          <a:p>
            <a:pPr marL="458857" marR="13267" lvl="1"/>
            <a:r>
              <a:rPr lang="en-IE" sz="2344" b="1" i="1" dirty="0">
                <a:solidFill>
                  <a:schemeClr val="tx2">
                    <a:lumMod val="60000"/>
                    <a:lumOff val="40000"/>
                  </a:schemeClr>
                </a:solidFill>
                <a:cs typeface="Calibri"/>
              </a:rPr>
              <a:t>BUT:</a:t>
            </a:r>
          </a:p>
          <a:p>
            <a:pPr marL="793699" marR="13267" lvl="1" indent="-334842">
              <a:buFont typeface="Arial" panose="020B0604020202020204" pitchFamily="34" charset="0"/>
              <a:buChar char="•"/>
            </a:pPr>
            <a:endParaRPr lang="en-IE" sz="977" dirty="0">
              <a:solidFill>
                <a:prstClr val="black"/>
              </a:solidFill>
              <a:cs typeface="Calibri"/>
            </a:endParaRPr>
          </a:p>
          <a:p>
            <a:pPr marL="793699" marR="13267" lvl="1" indent="-334842">
              <a:buFont typeface="Arial" panose="020B0604020202020204" pitchFamily="34" charset="0"/>
              <a:buChar char="•"/>
            </a:pPr>
            <a:r>
              <a:rPr lang="en-IE" sz="2344" dirty="0">
                <a:solidFill>
                  <a:schemeClr val="tx2">
                    <a:lumMod val="60000"/>
                    <a:lumOff val="40000"/>
                  </a:schemeClr>
                </a:solidFill>
                <a:cs typeface="Calibri"/>
              </a:rPr>
              <a:t>For Ingredient Substances the match rate is over 95%.</a:t>
            </a:r>
          </a:p>
        </p:txBody>
      </p:sp>
      <p:pic>
        <p:nvPicPr>
          <p:cNvPr id="2" name="Picture 1">
            <a:extLst>
              <a:ext uri="{FF2B5EF4-FFF2-40B4-BE49-F238E27FC236}">
                <a16:creationId xmlns:a16="http://schemas.microsoft.com/office/drawing/2014/main" id="{138FF0B6-6973-43B4-BA7E-0FCB44335AE2}"/>
              </a:ext>
            </a:extLst>
          </p:cNvPr>
          <p:cNvPicPr>
            <a:picLocks noChangeAspect="1"/>
          </p:cNvPicPr>
          <p:nvPr/>
        </p:nvPicPr>
        <p:blipFill>
          <a:blip r:embed="rId3"/>
          <a:stretch>
            <a:fillRect/>
          </a:stretch>
        </p:blipFill>
        <p:spPr>
          <a:xfrm>
            <a:off x="7509765" y="3280183"/>
            <a:ext cx="2232260" cy="2912898"/>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77931" y="5834881"/>
            <a:ext cx="2827530" cy="942510"/>
          </a:xfrm>
          <a:prstGeom prst="rect">
            <a:avLst/>
          </a:prstGeom>
        </p:spPr>
      </p:pic>
      <p:sp>
        <p:nvSpPr>
          <p:cNvPr id="3" name="TextBox 2"/>
          <p:cNvSpPr txBox="1"/>
          <p:nvPr/>
        </p:nvSpPr>
        <p:spPr>
          <a:xfrm>
            <a:off x="2375566" y="3273443"/>
            <a:ext cx="4538929" cy="2193952"/>
          </a:xfrm>
          <a:prstGeom prst="rect">
            <a:avLst/>
          </a:prstGeom>
          <a:noFill/>
        </p:spPr>
        <p:txBody>
          <a:bodyPr wrap="square" rtlCol="0">
            <a:spAutoFit/>
          </a:bodyPr>
          <a:lstStyle/>
          <a:p>
            <a:r>
              <a:rPr lang="en-IE" sz="2734" dirty="0">
                <a:solidFill>
                  <a:schemeClr val="tx2">
                    <a:lumMod val="60000"/>
                    <a:lumOff val="40000"/>
                  </a:schemeClr>
                </a:solidFill>
              </a:rPr>
              <a:t>The remainder of this presentation will deal mainly with issues the IPU encounters when trying to map its data to SNOMED </a:t>
            </a:r>
          </a:p>
        </p:txBody>
      </p:sp>
    </p:spTree>
    <p:extLst>
      <p:ext uri="{BB962C8B-B14F-4D97-AF65-F5344CB8AC3E}">
        <p14:creationId xmlns:p14="http://schemas.microsoft.com/office/powerpoint/2010/main" val="39029110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1925212" y="303835"/>
            <a:ext cx="8114447" cy="446452"/>
          </a:xfrm>
          <a:prstGeom prst="rect">
            <a:avLst/>
          </a:prstGeom>
        </p:spPr>
        <p:txBody>
          <a:bodyPr wrap="square" lIns="0" tIns="0" rIns="0" bIns="0" rtlCol="0">
            <a:noAutofit/>
          </a:bodyPr>
          <a:lstStyle/>
          <a:p>
            <a:pPr marL="12402" marR="34658">
              <a:lnSpc>
                <a:spcPts val="4170"/>
              </a:lnSpc>
              <a:spcBef>
                <a:spcPts val="208"/>
              </a:spcBef>
            </a:pPr>
            <a:r>
              <a:rPr lang="en-IE" sz="6445" b="1" spc="-29" baseline="1317" dirty="0">
                <a:solidFill>
                  <a:schemeClr val="tx2">
                    <a:lumMod val="60000"/>
                    <a:lumOff val="40000"/>
                  </a:schemeClr>
                </a:solidFill>
                <a:cs typeface="Calibri"/>
              </a:rPr>
              <a:t>SNOMED Mapping Issue Categories</a:t>
            </a:r>
          </a:p>
          <a:p>
            <a:pPr marL="12402" marR="34658">
              <a:lnSpc>
                <a:spcPts val="4170"/>
              </a:lnSpc>
              <a:spcBef>
                <a:spcPts val="208"/>
              </a:spcBef>
            </a:pPr>
            <a:endParaRPr lang="en-IE" sz="6445" b="1" spc="-29" baseline="1317" dirty="0">
              <a:solidFill>
                <a:schemeClr val="tx2">
                  <a:lumMod val="60000"/>
                  <a:lumOff val="40000"/>
                </a:schemeClr>
              </a:solidFill>
              <a:cs typeface="Calibri"/>
            </a:endParaRPr>
          </a:p>
          <a:p>
            <a:pPr marL="12402" marR="34658">
              <a:lnSpc>
                <a:spcPts val="4170"/>
              </a:lnSpc>
              <a:spcBef>
                <a:spcPts val="208"/>
              </a:spcBef>
            </a:pPr>
            <a:endParaRPr sz="4297" b="1" dirty="0">
              <a:solidFill>
                <a:prstClr val="black"/>
              </a:solidFill>
              <a:cs typeface="Calibri"/>
            </a:endParaRPr>
          </a:p>
        </p:txBody>
      </p:sp>
      <p:sp>
        <p:nvSpPr>
          <p:cNvPr id="5" name="object 5"/>
          <p:cNvSpPr txBox="1"/>
          <p:nvPr/>
        </p:nvSpPr>
        <p:spPr>
          <a:xfrm>
            <a:off x="2591872" y="1494375"/>
            <a:ext cx="7440866" cy="4092477"/>
          </a:xfrm>
          <a:prstGeom prst="rect">
            <a:avLst/>
          </a:prstGeom>
        </p:spPr>
        <p:txBody>
          <a:bodyPr wrap="square" lIns="0" tIns="0" rIns="0" bIns="0" rtlCol="0">
            <a:noAutofit/>
          </a:bodyPr>
          <a:lstStyle/>
          <a:p>
            <a:pPr marL="458857" marR="13267" lvl="1"/>
            <a:r>
              <a:rPr lang="en-IE" sz="2344" dirty="0">
                <a:solidFill>
                  <a:schemeClr val="tx2">
                    <a:lumMod val="60000"/>
                    <a:lumOff val="40000"/>
                  </a:schemeClr>
                </a:solidFill>
                <a:cs typeface="Calibri"/>
              </a:rPr>
              <a:t>I	VMP not in SNOMED</a:t>
            </a:r>
          </a:p>
          <a:p>
            <a:pPr marL="793699" marR="13267" lvl="1" indent="-334842">
              <a:buFont typeface="Arial" panose="020B0604020202020204" pitchFamily="34" charset="0"/>
              <a:buChar char="•"/>
            </a:pPr>
            <a:endParaRPr lang="en-IE" sz="977" dirty="0">
              <a:solidFill>
                <a:schemeClr val="tx2">
                  <a:lumMod val="60000"/>
                  <a:lumOff val="40000"/>
                </a:schemeClr>
              </a:solidFill>
              <a:cs typeface="Calibri"/>
            </a:endParaRPr>
          </a:p>
          <a:p>
            <a:pPr marL="458857" marR="13267" lvl="1"/>
            <a:r>
              <a:rPr lang="en-IE" sz="2344" dirty="0">
                <a:solidFill>
                  <a:schemeClr val="tx2">
                    <a:lumMod val="60000"/>
                    <a:lumOff val="40000"/>
                  </a:schemeClr>
                </a:solidFill>
                <a:cs typeface="Calibri"/>
              </a:rPr>
              <a:t>II	VMP – Not in July-2020 Release</a:t>
            </a:r>
          </a:p>
          <a:p>
            <a:pPr marL="793699" marR="13267" lvl="1" indent="-334842">
              <a:buFont typeface="Arial" panose="020B0604020202020204" pitchFamily="34" charset="0"/>
              <a:buChar char="•"/>
            </a:pPr>
            <a:endParaRPr lang="en-IE" sz="977" dirty="0">
              <a:solidFill>
                <a:schemeClr val="tx2">
                  <a:lumMod val="60000"/>
                  <a:lumOff val="40000"/>
                </a:schemeClr>
              </a:solidFill>
              <a:cs typeface="Calibri"/>
            </a:endParaRPr>
          </a:p>
          <a:p>
            <a:pPr marL="458857" marR="13267" lvl="1"/>
            <a:r>
              <a:rPr lang="en-IE" sz="2344" dirty="0">
                <a:solidFill>
                  <a:schemeClr val="tx2">
                    <a:lumMod val="60000"/>
                    <a:lumOff val="40000"/>
                  </a:schemeClr>
                </a:solidFill>
                <a:cs typeface="Calibri"/>
              </a:rPr>
              <a:t>III	Dose Form Mismatch</a:t>
            </a:r>
          </a:p>
          <a:p>
            <a:pPr marL="793699" marR="13267" lvl="1" indent="-334842">
              <a:buFont typeface="Arial" panose="020B0604020202020204" pitchFamily="34" charset="0"/>
              <a:buChar char="•"/>
            </a:pPr>
            <a:endParaRPr lang="en-IE" sz="977" dirty="0">
              <a:solidFill>
                <a:schemeClr val="tx2">
                  <a:lumMod val="60000"/>
                  <a:lumOff val="40000"/>
                </a:schemeClr>
              </a:solidFill>
              <a:cs typeface="Calibri"/>
            </a:endParaRPr>
          </a:p>
          <a:p>
            <a:pPr marL="458857" marR="13267" lvl="1"/>
            <a:r>
              <a:rPr lang="en-IE" sz="2344" dirty="0">
                <a:solidFill>
                  <a:schemeClr val="tx2">
                    <a:lumMod val="60000"/>
                    <a:lumOff val="40000"/>
                  </a:schemeClr>
                </a:solidFill>
                <a:cs typeface="Calibri"/>
              </a:rPr>
              <a:t>IV	BOSS/Precise Active Ingredient Substance Mismatch</a:t>
            </a:r>
          </a:p>
          <a:p>
            <a:pPr marL="793699" marR="13267" lvl="1" indent="-334842">
              <a:buFont typeface="Arial" panose="020B0604020202020204" pitchFamily="34" charset="0"/>
              <a:buChar char="•"/>
            </a:pPr>
            <a:endParaRPr lang="en-IE" sz="977" dirty="0">
              <a:solidFill>
                <a:schemeClr val="tx2">
                  <a:lumMod val="60000"/>
                  <a:lumOff val="40000"/>
                </a:schemeClr>
              </a:solidFill>
              <a:cs typeface="Calibri"/>
            </a:endParaRPr>
          </a:p>
          <a:p>
            <a:pPr marL="458857" marR="13267" lvl="1"/>
            <a:r>
              <a:rPr lang="en-IE" sz="2344" dirty="0">
                <a:solidFill>
                  <a:schemeClr val="tx2">
                    <a:lumMod val="60000"/>
                    <a:lumOff val="40000"/>
                  </a:schemeClr>
                </a:solidFill>
                <a:cs typeface="Calibri"/>
              </a:rPr>
              <a:t>V	Different Strength Description Conventions</a:t>
            </a:r>
          </a:p>
          <a:p>
            <a:pPr marL="793699" marR="13267" lvl="1" indent="-334842">
              <a:buFont typeface="Arial" panose="020B0604020202020204" pitchFamily="34" charset="0"/>
              <a:buChar char="•"/>
            </a:pPr>
            <a:endParaRPr lang="en-IE" sz="977" dirty="0">
              <a:solidFill>
                <a:schemeClr val="tx2">
                  <a:lumMod val="60000"/>
                  <a:lumOff val="40000"/>
                </a:schemeClr>
              </a:solidFill>
              <a:cs typeface="Calibri"/>
            </a:endParaRPr>
          </a:p>
          <a:p>
            <a:pPr marL="458857" marR="13267" lvl="1"/>
            <a:r>
              <a:rPr lang="en-IE" sz="2344" dirty="0">
                <a:solidFill>
                  <a:schemeClr val="tx2">
                    <a:lumMod val="60000"/>
                    <a:lumOff val="40000"/>
                  </a:schemeClr>
                </a:solidFill>
                <a:cs typeface="Calibri"/>
              </a:rPr>
              <a:t>VI	Inconsistent Strength Descriptions</a:t>
            </a:r>
          </a:p>
          <a:p>
            <a:pPr marL="458857" marR="13267" lvl="1"/>
            <a:endParaRPr lang="en-IE" sz="2344" dirty="0">
              <a:solidFill>
                <a:prstClr val="black"/>
              </a:solidFill>
              <a:cs typeface="Calibri"/>
            </a:endParaRPr>
          </a:p>
          <a:p>
            <a:pPr marL="458857" marR="13267" lvl="1"/>
            <a:r>
              <a:rPr lang="en-IE" sz="2344" dirty="0">
                <a:solidFill>
                  <a:schemeClr val="tx2">
                    <a:lumMod val="60000"/>
                    <a:lumOff val="40000"/>
                  </a:schemeClr>
                </a:solidFill>
                <a:cs typeface="Calibri"/>
              </a:rPr>
              <a:t>Finishing with some interesting statistics</a:t>
            </a:r>
          </a:p>
          <a:p>
            <a:pPr marL="793699" marR="13267" lvl="1" indent="-334842">
              <a:buFont typeface="Arial" panose="020B0604020202020204" pitchFamily="34" charset="0"/>
              <a:buChar char="•"/>
            </a:pPr>
            <a:endParaRPr lang="en-IE" sz="2344" dirty="0">
              <a:solidFill>
                <a:prstClr val="black"/>
              </a:solidFill>
              <a:cs typeface="Calibri"/>
            </a:endParaRPr>
          </a:p>
          <a:p>
            <a:pPr marL="793699" marR="13267" lvl="1" indent="-334842">
              <a:buFont typeface="Arial" panose="020B0604020202020204" pitchFamily="34" charset="0"/>
              <a:buChar char="•"/>
            </a:pPr>
            <a:endParaRPr lang="en-IE" sz="2344" dirty="0">
              <a:solidFill>
                <a:prstClr val="black"/>
              </a:solidFill>
              <a:cs typeface="Calibri"/>
            </a:endParaRPr>
          </a:p>
          <a:p>
            <a:pPr marL="793699" marR="13267" lvl="1" indent="-334842">
              <a:buFont typeface="Arial" panose="020B0604020202020204" pitchFamily="34" charset="0"/>
              <a:buChar char="•"/>
            </a:pPr>
            <a:endParaRPr lang="en-IE" sz="2344" dirty="0">
              <a:solidFill>
                <a:prstClr val="black"/>
              </a:solidFill>
              <a:cs typeface="Calibri"/>
            </a:endParaRPr>
          </a:p>
          <a:p>
            <a:pPr marL="793699" marR="13267" lvl="1" indent="-334842">
              <a:buFont typeface="Arial" panose="020B0604020202020204" pitchFamily="34" charset="0"/>
              <a:buChar char="•"/>
            </a:pPr>
            <a:endParaRPr lang="en-IE" sz="2344" dirty="0">
              <a:solidFill>
                <a:prstClr val="black"/>
              </a:solidFill>
              <a:cs typeface="Calibri"/>
            </a:endParaRPr>
          </a:p>
          <a:p>
            <a:pPr marL="793699" marR="13267" lvl="1" indent="-334842">
              <a:buFont typeface="Arial" panose="020B0604020202020204" pitchFamily="34" charset="0"/>
              <a:buChar char="•"/>
            </a:pPr>
            <a:endParaRPr lang="en-IE" sz="2344" dirty="0">
              <a:solidFill>
                <a:prstClr val="black"/>
              </a:solidFill>
              <a:cs typeface="Calibri"/>
            </a:endParaRPr>
          </a:p>
          <a:p>
            <a:pPr marL="793699" marR="13267" lvl="1" indent="-334842">
              <a:buFont typeface="Arial" panose="020B0604020202020204" pitchFamily="34" charset="0"/>
              <a:buChar char="•"/>
            </a:pPr>
            <a:endParaRPr sz="2344" dirty="0">
              <a:solidFill>
                <a:prstClr val="black"/>
              </a:solidFill>
              <a:cs typeface="Calibri"/>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77931" y="5834881"/>
            <a:ext cx="2827530" cy="942510"/>
          </a:xfrm>
          <a:prstGeom prst="rect">
            <a:avLst/>
          </a:prstGeom>
        </p:spPr>
      </p:pic>
    </p:spTree>
    <p:extLst>
      <p:ext uri="{BB962C8B-B14F-4D97-AF65-F5344CB8AC3E}">
        <p14:creationId xmlns:p14="http://schemas.microsoft.com/office/powerpoint/2010/main" val="2584041972"/>
      </p:ext>
    </p:extLst>
  </p:cSld>
  <p:clrMapOvr>
    <a:masterClrMapping/>
  </p:clrMapOvr>
  <p:transition spd="slow">
    <p:cove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52340" y="990467"/>
            <a:ext cx="7143233" cy="4745202"/>
          </a:xfrm>
          <a:prstGeom prst="rect">
            <a:avLst/>
          </a:prstGeom>
        </p:spPr>
        <p:txBody>
          <a:bodyPr wrap="square" lIns="0" tIns="0" rIns="0" bIns="0" rtlCol="0">
            <a:noAutofit/>
          </a:bodyPr>
          <a:lstStyle/>
          <a:p>
            <a:pPr marL="458857" marR="13267" lvl="1"/>
            <a:r>
              <a:rPr lang="en-IE" sz="2344" i="1" dirty="0">
                <a:solidFill>
                  <a:srgbClr val="0070C0"/>
                </a:solidFill>
                <a:cs typeface="Calibri"/>
              </a:rPr>
              <a:t>VMP:  </a:t>
            </a:r>
            <a:r>
              <a:rPr lang="en-IE" sz="2344" i="1" dirty="0" err="1">
                <a:solidFill>
                  <a:srgbClr val="0070C0"/>
                </a:solidFill>
                <a:cs typeface="Calibri"/>
              </a:rPr>
              <a:t>alendronic</a:t>
            </a:r>
            <a:r>
              <a:rPr lang="en-IE" sz="2344" i="1" dirty="0">
                <a:solidFill>
                  <a:srgbClr val="0070C0"/>
                </a:solidFill>
                <a:cs typeface="Calibri"/>
              </a:rPr>
              <a:t> acid (alendronate sodium </a:t>
            </a:r>
            <a:r>
              <a:rPr lang="en-IE" sz="2344" i="1" dirty="0" err="1">
                <a:solidFill>
                  <a:srgbClr val="0070C0"/>
                </a:solidFill>
                <a:cs typeface="Calibri"/>
              </a:rPr>
              <a:t>trihydrate</a:t>
            </a:r>
            <a:r>
              <a:rPr lang="en-IE" sz="2344" i="1" dirty="0">
                <a:solidFill>
                  <a:srgbClr val="0070C0"/>
                </a:solidFill>
                <a:cs typeface="Calibri"/>
              </a:rPr>
              <a:t>) 70 mg tablet</a:t>
            </a:r>
          </a:p>
          <a:p>
            <a:pPr marL="458857" marR="13267" lvl="1"/>
            <a:endParaRPr lang="en-IE" sz="1367" i="1" dirty="0">
              <a:solidFill>
                <a:srgbClr val="0070C0"/>
              </a:solidFill>
              <a:cs typeface="Calibri"/>
            </a:endParaRPr>
          </a:p>
          <a:p>
            <a:pPr marL="458857" marR="13267" lvl="1"/>
            <a:r>
              <a:rPr lang="en-IE" sz="2344" dirty="0">
                <a:solidFill>
                  <a:srgbClr val="0070C0"/>
                </a:solidFill>
                <a:cs typeface="Calibri"/>
              </a:rPr>
              <a:t>NO Exact SNOMED match BUT</a:t>
            </a:r>
          </a:p>
          <a:p>
            <a:pPr marL="458857" marR="13267" lvl="1"/>
            <a:endParaRPr lang="en-IE" sz="1172" dirty="0">
              <a:solidFill>
                <a:srgbClr val="0070C0"/>
              </a:solidFill>
              <a:cs typeface="Calibri"/>
            </a:endParaRPr>
          </a:p>
          <a:p>
            <a:pPr marL="458857" marR="13267" lvl="1"/>
            <a:endParaRPr lang="en-IE" sz="2344" dirty="0">
              <a:solidFill>
                <a:srgbClr val="0070C0"/>
              </a:solidFill>
              <a:cs typeface="Calibri"/>
            </a:endParaRPr>
          </a:p>
          <a:p>
            <a:pPr marL="458857" marR="13267" lvl="1"/>
            <a:endParaRPr lang="en-IE" sz="2344" i="1" dirty="0">
              <a:solidFill>
                <a:srgbClr val="0070C0"/>
              </a:solidFill>
              <a:cs typeface="Calibri"/>
            </a:endParaRPr>
          </a:p>
          <a:p>
            <a:pPr marL="458857" marR="13267" lvl="1"/>
            <a:r>
              <a:rPr lang="en-IE" sz="2344" b="1" spc="-58" dirty="0">
                <a:solidFill>
                  <a:srgbClr val="9779B5"/>
                </a:solidFill>
                <a:latin typeface="Calibri Light"/>
                <a:cs typeface="Calibri Light"/>
              </a:rPr>
              <a:t>Is this a SNOMED ‘hydrate’ issue?</a:t>
            </a:r>
            <a:endParaRPr lang="en-IE" sz="2344" dirty="0">
              <a:solidFill>
                <a:prstClr val="black"/>
              </a:solidFill>
              <a:cs typeface="Calibri"/>
            </a:endParaRPr>
          </a:p>
          <a:p>
            <a:pPr marL="458857" marR="13267" lvl="1"/>
            <a:endParaRPr lang="en-IE" sz="2344" i="1" dirty="0">
              <a:solidFill>
                <a:srgbClr val="0070C0"/>
              </a:solidFill>
              <a:cs typeface="Calibri"/>
            </a:endParaRPr>
          </a:p>
          <a:p>
            <a:pPr marL="458857" marR="13267" lvl="1"/>
            <a:r>
              <a:rPr lang="en-IE" sz="2344" i="1" dirty="0">
                <a:solidFill>
                  <a:srgbClr val="0070C0"/>
                </a:solidFill>
                <a:cs typeface="Calibri"/>
              </a:rPr>
              <a:t>VMP: </a:t>
            </a:r>
            <a:r>
              <a:rPr lang="en-IE" sz="2344" i="1" dirty="0" err="1">
                <a:solidFill>
                  <a:srgbClr val="0070C0"/>
                </a:solidFill>
                <a:cs typeface="Calibri"/>
              </a:rPr>
              <a:t>delamanid</a:t>
            </a:r>
            <a:r>
              <a:rPr lang="en-IE" sz="2344" i="1" dirty="0">
                <a:solidFill>
                  <a:srgbClr val="0070C0"/>
                </a:solidFill>
                <a:cs typeface="Calibri"/>
              </a:rPr>
              <a:t> 50 mg tablet</a:t>
            </a:r>
          </a:p>
          <a:p>
            <a:pPr marL="458857" marR="13267" lvl="1"/>
            <a:endParaRPr lang="it-IT" sz="977" i="1" dirty="0">
              <a:solidFill>
                <a:srgbClr val="0070C0"/>
              </a:solidFill>
              <a:cs typeface="Calibri"/>
            </a:endParaRPr>
          </a:p>
          <a:p>
            <a:pPr marL="458857" marR="13267" lvl="1"/>
            <a:r>
              <a:rPr lang="it-IT" sz="2344" dirty="0">
                <a:solidFill>
                  <a:srgbClr val="0070C0"/>
                </a:solidFill>
                <a:cs typeface="Calibri"/>
              </a:rPr>
              <a:t>Not in SNOMED:</a:t>
            </a:r>
          </a:p>
          <a:p>
            <a:pPr marL="458857" marR="13267" lvl="1"/>
            <a:endParaRPr lang="it-IT" sz="2344" dirty="0">
              <a:solidFill>
                <a:srgbClr val="0070C0"/>
              </a:solidFill>
              <a:cs typeface="Calibri"/>
            </a:endParaRPr>
          </a:p>
        </p:txBody>
      </p:sp>
      <p:sp>
        <p:nvSpPr>
          <p:cNvPr id="7" name="TextBox 6"/>
          <p:cNvSpPr txBox="1"/>
          <p:nvPr/>
        </p:nvSpPr>
        <p:spPr>
          <a:xfrm>
            <a:off x="2003523" y="303835"/>
            <a:ext cx="7812911" cy="510920"/>
          </a:xfrm>
          <a:prstGeom prst="rect">
            <a:avLst/>
          </a:prstGeom>
          <a:noFill/>
        </p:spPr>
        <p:txBody>
          <a:bodyPr wrap="square" rtlCol="0">
            <a:spAutoFit/>
          </a:bodyPr>
          <a:lstStyle/>
          <a:p>
            <a:r>
              <a:rPr lang="en-IE" sz="2734" b="1" spc="-58" dirty="0">
                <a:solidFill>
                  <a:srgbClr val="9779B5"/>
                </a:solidFill>
                <a:latin typeface="Calibri Light"/>
                <a:cs typeface="Calibri Light"/>
              </a:rPr>
              <a:t>IPU VMP not present as SNOMED Clinical Drug (I)</a:t>
            </a:r>
            <a:endParaRPr lang="en-IE" sz="2734" b="1" dirty="0">
              <a:solidFill>
                <a:prstClr val="black"/>
              </a:solidFill>
              <a:latin typeface="Calibri Light"/>
              <a:cs typeface="Calibri Light"/>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77931" y="5611655"/>
            <a:ext cx="2827530" cy="942510"/>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98792" y="2312870"/>
            <a:ext cx="7589685" cy="796418"/>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00730" y="4321904"/>
            <a:ext cx="3127198" cy="1372114"/>
          </a:xfrm>
          <a:prstGeom prst="rect">
            <a:avLst/>
          </a:prstGeom>
        </p:spPr>
      </p:pic>
    </p:spTree>
    <p:extLst>
      <p:ext uri="{BB962C8B-B14F-4D97-AF65-F5344CB8AC3E}">
        <p14:creationId xmlns:p14="http://schemas.microsoft.com/office/powerpoint/2010/main" val="1223963724"/>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52340" y="1196739"/>
            <a:ext cx="7143233" cy="4406371"/>
          </a:xfrm>
          <a:prstGeom prst="rect">
            <a:avLst/>
          </a:prstGeom>
        </p:spPr>
        <p:txBody>
          <a:bodyPr wrap="square" lIns="0" tIns="0" rIns="0" bIns="0" rtlCol="0">
            <a:noAutofit/>
          </a:bodyPr>
          <a:lstStyle/>
          <a:p>
            <a:pPr marL="458857" marR="13267" lvl="1"/>
            <a:r>
              <a:rPr lang="en-IE" sz="2344" dirty="0">
                <a:solidFill>
                  <a:prstClr val="black"/>
                </a:solidFill>
                <a:cs typeface="Calibri"/>
              </a:rPr>
              <a:t>ATORVAS 10MG FC TABS ATORVASTATIN</a:t>
            </a:r>
          </a:p>
          <a:p>
            <a:pPr marL="458857" marR="13267" lvl="1"/>
            <a:endParaRPr lang="en-IE" sz="1172" i="1" dirty="0">
              <a:solidFill>
                <a:prstClr val="black"/>
              </a:solidFill>
              <a:cs typeface="Calibri"/>
            </a:endParaRPr>
          </a:p>
          <a:p>
            <a:pPr marL="458857" marR="13267" lvl="1"/>
            <a:r>
              <a:rPr lang="en-IE" sz="2344" i="1" dirty="0">
                <a:solidFill>
                  <a:srgbClr val="0070C0"/>
                </a:solidFill>
                <a:cs typeface="Calibri"/>
              </a:rPr>
              <a:t>IPU PF VMPs =  </a:t>
            </a:r>
            <a:r>
              <a:rPr lang="it-IT" sz="2344" i="1" dirty="0">
                <a:solidFill>
                  <a:srgbClr val="0070C0"/>
                </a:solidFill>
                <a:cs typeface="Calibri"/>
              </a:rPr>
              <a:t>atorvastatin (atorvastatin calcium) 10 mg tablet</a:t>
            </a:r>
          </a:p>
          <a:p>
            <a:pPr marL="458857" marR="13267" lvl="1"/>
            <a:endParaRPr lang="en-IE" sz="1172" i="1" dirty="0">
              <a:solidFill>
                <a:srgbClr val="0070C0"/>
              </a:solidFill>
              <a:cs typeface="Calibri"/>
            </a:endParaRPr>
          </a:p>
          <a:p>
            <a:pPr marL="458857" marR="13267" lvl="1"/>
            <a:r>
              <a:rPr lang="en-IE" sz="2344" b="1" spc="-58" dirty="0">
                <a:solidFill>
                  <a:srgbClr val="9779B5"/>
                </a:solidFill>
                <a:latin typeface="Calibri Light"/>
                <a:cs typeface="Calibri Light"/>
              </a:rPr>
              <a:t>We DON’T have an exact SNOMED match BUT</a:t>
            </a: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r>
              <a:rPr lang="en-IE" sz="2344" b="1" spc="-58" dirty="0">
                <a:solidFill>
                  <a:srgbClr val="9779B5"/>
                </a:solidFill>
                <a:latin typeface="Calibri Light"/>
                <a:cs typeface="Calibri Light"/>
              </a:rPr>
              <a:t>exists in SNOMED as a Substance </a:t>
            </a:r>
            <a:endParaRPr lang="en-IE" sz="2344" dirty="0">
              <a:solidFill>
                <a:prstClr val="black"/>
              </a:solidFill>
              <a:cs typeface="Calibri"/>
            </a:endParaRPr>
          </a:p>
          <a:p>
            <a:pPr marL="458857" marR="13267" lvl="1"/>
            <a:endParaRPr lang="en-IE" sz="2344" i="1" dirty="0">
              <a:solidFill>
                <a:srgbClr val="0070C0"/>
              </a:solidFill>
              <a:cs typeface="Calibri"/>
            </a:endParaRPr>
          </a:p>
          <a:p>
            <a:pPr marL="458857" marR="13267" lvl="1"/>
            <a:endParaRPr lang="it-IT" sz="2344" i="1" dirty="0">
              <a:solidFill>
                <a:srgbClr val="0070C0"/>
              </a:solidFill>
              <a:cs typeface="Calibri"/>
            </a:endParaRPr>
          </a:p>
        </p:txBody>
      </p:sp>
      <p:sp>
        <p:nvSpPr>
          <p:cNvPr id="7" name="TextBox 6"/>
          <p:cNvSpPr txBox="1"/>
          <p:nvPr/>
        </p:nvSpPr>
        <p:spPr>
          <a:xfrm>
            <a:off x="2003523" y="303835"/>
            <a:ext cx="7812911" cy="510920"/>
          </a:xfrm>
          <a:prstGeom prst="rect">
            <a:avLst/>
          </a:prstGeom>
          <a:noFill/>
        </p:spPr>
        <p:txBody>
          <a:bodyPr wrap="square" rtlCol="0">
            <a:spAutoFit/>
          </a:bodyPr>
          <a:lstStyle/>
          <a:p>
            <a:r>
              <a:rPr lang="en-IE" sz="2734" b="1" spc="-58" dirty="0">
                <a:solidFill>
                  <a:srgbClr val="9779B5"/>
                </a:solidFill>
                <a:latin typeface="Calibri Light"/>
                <a:cs typeface="Calibri Light"/>
              </a:rPr>
              <a:t>IPU VMP not present as SNOMED Clinical Drug (I </a:t>
            </a:r>
            <a:r>
              <a:rPr lang="en-IE" sz="1758" b="1" spc="-58" dirty="0">
                <a:solidFill>
                  <a:srgbClr val="9779B5"/>
                </a:solidFill>
                <a:latin typeface="Calibri Light"/>
                <a:cs typeface="Calibri Light"/>
              </a:rPr>
              <a:t>continued</a:t>
            </a:r>
            <a:r>
              <a:rPr lang="en-IE" sz="2734" b="1" spc="-58" dirty="0">
                <a:solidFill>
                  <a:srgbClr val="9779B5"/>
                </a:solidFill>
                <a:latin typeface="Calibri Light"/>
                <a:cs typeface="Calibri Light"/>
              </a:rPr>
              <a:t>)</a:t>
            </a:r>
            <a:endParaRPr lang="en-IE" sz="2734" b="1" dirty="0">
              <a:solidFill>
                <a:prstClr val="black"/>
              </a:solidFill>
              <a:latin typeface="Calibri Light"/>
              <a:cs typeface="Calibri Light"/>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73200" y="3280183"/>
            <a:ext cx="5927892" cy="1203931"/>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52340" y="5611655"/>
            <a:ext cx="2827530" cy="942510"/>
          </a:xfrm>
          <a:prstGeom prst="rect">
            <a:avLst/>
          </a:prstGeom>
        </p:spPr>
      </p:pic>
    </p:spTree>
    <p:extLst>
      <p:ext uri="{BB962C8B-B14F-4D97-AF65-F5344CB8AC3E}">
        <p14:creationId xmlns:p14="http://schemas.microsoft.com/office/powerpoint/2010/main" val="3695550018"/>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52340" y="1196739"/>
            <a:ext cx="7143233" cy="4406371"/>
          </a:xfrm>
          <a:prstGeom prst="rect">
            <a:avLst/>
          </a:prstGeom>
        </p:spPr>
        <p:txBody>
          <a:bodyPr wrap="square" lIns="0" tIns="0" rIns="0" bIns="0" rtlCol="0">
            <a:noAutofit/>
          </a:bodyPr>
          <a:lstStyle/>
          <a:p>
            <a:pPr marL="458857" marR="13267" lvl="1"/>
            <a:r>
              <a:rPr lang="en-IE" sz="2344" dirty="0">
                <a:solidFill>
                  <a:prstClr val="black"/>
                </a:solidFill>
                <a:cs typeface="Calibri"/>
              </a:rPr>
              <a:t>ATORVAS 10MG FC TABS ATORVASTATIN</a:t>
            </a:r>
          </a:p>
          <a:p>
            <a:pPr marL="458857" marR="13267" lvl="1"/>
            <a:endParaRPr lang="en-IE" sz="977" i="1" dirty="0">
              <a:solidFill>
                <a:prstClr val="black"/>
              </a:solidFill>
              <a:cs typeface="Calibri"/>
            </a:endParaRPr>
          </a:p>
          <a:p>
            <a:pPr marL="458857" marR="13267" lvl="1"/>
            <a:r>
              <a:rPr lang="en-IE" sz="2344" i="1" dirty="0">
                <a:solidFill>
                  <a:srgbClr val="0070C0"/>
                </a:solidFill>
                <a:cs typeface="Calibri"/>
              </a:rPr>
              <a:t>IPU PF VMPs =  </a:t>
            </a:r>
            <a:r>
              <a:rPr lang="it-IT" sz="2344" i="1" dirty="0">
                <a:solidFill>
                  <a:srgbClr val="0070C0"/>
                </a:solidFill>
                <a:cs typeface="Calibri"/>
              </a:rPr>
              <a:t>atorvastatin (atorvastatin calcium) 10 mg tablet</a:t>
            </a:r>
          </a:p>
          <a:p>
            <a:pPr marL="458857" marR="13267" lvl="1"/>
            <a:endParaRPr lang="en-IE" sz="977" i="1" dirty="0">
              <a:solidFill>
                <a:srgbClr val="0070C0"/>
              </a:solidFill>
              <a:cs typeface="Calibri"/>
            </a:endParaRPr>
          </a:p>
          <a:p>
            <a:pPr marL="458857" marR="13267" lvl="1"/>
            <a:r>
              <a:rPr lang="en-IE" sz="2344" b="1" spc="-58" dirty="0">
                <a:solidFill>
                  <a:srgbClr val="9779B5"/>
                </a:solidFill>
                <a:latin typeface="Calibri Light"/>
                <a:cs typeface="Calibri Light"/>
              </a:rPr>
              <a:t>This SNOMED record exists:</a:t>
            </a: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r>
              <a:rPr lang="en-IE" sz="2344" b="1" spc="-58" dirty="0">
                <a:solidFill>
                  <a:srgbClr val="9779B5"/>
                </a:solidFill>
                <a:latin typeface="Calibri Light"/>
                <a:cs typeface="Calibri Light"/>
              </a:rPr>
              <a:t>So we can see that there are ‘hydrate’ type Clinical Drug records in SNOMED</a:t>
            </a:r>
            <a:endParaRPr lang="en-IE" sz="2344" i="1" dirty="0">
              <a:solidFill>
                <a:srgbClr val="0070C0"/>
              </a:solidFill>
              <a:cs typeface="Calibri"/>
            </a:endParaRPr>
          </a:p>
          <a:p>
            <a:pPr marL="458857" marR="13267" lvl="1"/>
            <a:endParaRPr lang="it-IT" sz="2344" i="1" dirty="0">
              <a:solidFill>
                <a:srgbClr val="0070C0"/>
              </a:solidFill>
              <a:cs typeface="Calibri"/>
            </a:endParaRPr>
          </a:p>
        </p:txBody>
      </p:sp>
      <p:sp>
        <p:nvSpPr>
          <p:cNvPr id="7" name="TextBox 6"/>
          <p:cNvSpPr txBox="1"/>
          <p:nvPr/>
        </p:nvSpPr>
        <p:spPr>
          <a:xfrm>
            <a:off x="2003523" y="303835"/>
            <a:ext cx="7812911" cy="510920"/>
          </a:xfrm>
          <a:prstGeom prst="rect">
            <a:avLst/>
          </a:prstGeom>
          <a:noFill/>
        </p:spPr>
        <p:txBody>
          <a:bodyPr wrap="square" rtlCol="0">
            <a:spAutoFit/>
          </a:bodyPr>
          <a:lstStyle/>
          <a:p>
            <a:r>
              <a:rPr lang="en-IE" sz="2734" b="1" spc="-58" dirty="0">
                <a:solidFill>
                  <a:srgbClr val="9779B5"/>
                </a:solidFill>
                <a:latin typeface="Calibri Light"/>
                <a:cs typeface="Calibri Light"/>
              </a:rPr>
              <a:t>IPU VMP not present as SNOMED Clinical Drug (I </a:t>
            </a:r>
            <a:r>
              <a:rPr lang="en-IE" sz="1953" b="1" spc="-58" dirty="0">
                <a:solidFill>
                  <a:srgbClr val="9779B5"/>
                </a:solidFill>
                <a:latin typeface="Calibri Light"/>
                <a:cs typeface="Calibri Light"/>
              </a:rPr>
              <a:t>continued.</a:t>
            </a:r>
            <a:r>
              <a:rPr lang="en-IE" sz="2734" b="1" spc="-58" dirty="0">
                <a:solidFill>
                  <a:srgbClr val="9779B5"/>
                </a:solidFill>
                <a:latin typeface="Calibri Light"/>
                <a:cs typeface="Calibri Light"/>
              </a:rPr>
              <a:t>)</a:t>
            </a:r>
            <a:endParaRPr lang="en-IE" sz="2734" b="1" dirty="0">
              <a:solidFill>
                <a:prstClr val="black"/>
              </a:solidFill>
              <a:latin typeface="Calibri Light"/>
              <a:cs typeface="Calibri Ligh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17288" y="2982548"/>
            <a:ext cx="4501725" cy="1832731"/>
          </a:xfrm>
          <a:prstGeom prst="rect">
            <a:avLst/>
          </a:prstGeom>
        </p:spPr>
      </p:pic>
    </p:spTree>
    <p:extLst>
      <p:ext uri="{BB962C8B-B14F-4D97-AF65-F5344CB8AC3E}">
        <p14:creationId xmlns:p14="http://schemas.microsoft.com/office/powerpoint/2010/main" val="4230057176"/>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226749" y="973515"/>
            <a:ext cx="7143233" cy="4613338"/>
          </a:xfrm>
          <a:prstGeom prst="rect">
            <a:avLst/>
          </a:prstGeom>
        </p:spPr>
        <p:txBody>
          <a:bodyPr wrap="square" lIns="0" tIns="0" rIns="0" bIns="0" rtlCol="0">
            <a:noAutofit/>
          </a:bodyPr>
          <a:lstStyle/>
          <a:p>
            <a:pPr marL="458857" marR="13267" lvl="1"/>
            <a:r>
              <a:rPr lang="en-IE" sz="2344" dirty="0">
                <a:solidFill>
                  <a:prstClr val="black"/>
                </a:solidFill>
                <a:cs typeface="Calibri"/>
              </a:rPr>
              <a:t>The Last Hydrate example:</a:t>
            </a:r>
          </a:p>
          <a:p>
            <a:pPr marL="458857" marR="13267" lvl="1"/>
            <a:endParaRPr lang="en-IE" sz="977" dirty="0">
              <a:solidFill>
                <a:prstClr val="black"/>
              </a:solidFill>
              <a:cs typeface="Calibri"/>
            </a:endParaRPr>
          </a:p>
          <a:p>
            <a:pPr marL="458857" marR="13267" lvl="1"/>
            <a:r>
              <a:rPr lang="en-IE" sz="1953" dirty="0">
                <a:solidFill>
                  <a:schemeClr val="tx2">
                    <a:lumMod val="60000"/>
                    <a:lumOff val="40000"/>
                  </a:schemeClr>
                </a:solidFill>
                <a:cs typeface="Calibri"/>
              </a:rPr>
              <a:t>VMP: </a:t>
            </a:r>
            <a:r>
              <a:rPr lang="en-IE" sz="1953" dirty="0" err="1">
                <a:solidFill>
                  <a:schemeClr val="tx2">
                    <a:lumMod val="60000"/>
                    <a:lumOff val="40000"/>
                  </a:schemeClr>
                </a:solidFill>
                <a:cs typeface="Calibri"/>
              </a:rPr>
              <a:t>cefalexin</a:t>
            </a:r>
            <a:r>
              <a:rPr lang="en-IE" sz="1953" dirty="0">
                <a:solidFill>
                  <a:schemeClr val="tx2">
                    <a:lumMod val="60000"/>
                    <a:lumOff val="40000"/>
                  </a:schemeClr>
                </a:solidFill>
                <a:cs typeface="Calibri"/>
              </a:rPr>
              <a:t> (</a:t>
            </a:r>
            <a:r>
              <a:rPr lang="en-IE" sz="1953" dirty="0" err="1">
                <a:solidFill>
                  <a:schemeClr val="tx2">
                    <a:lumMod val="60000"/>
                    <a:lumOff val="40000"/>
                  </a:schemeClr>
                </a:solidFill>
                <a:cs typeface="Calibri"/>
              </a:rPr>
              <a:t>cefalexin</a:t>
            </a:r>
            <a:r>
              <a:rPr lang="en-IE" sz="1953" dirty="0">
                <a:solidFill>
                  <a:schemeClr val="tx2">
                    <a:lumMod val="60000"/>
                    <a:lumOff val="40000"/>
                  </a:schemeClr>
                </a:solidFill>
                <a:cs typeface="Calibri"/>
              </a:rPr>
              <a:t> monohydrate) 500 mg tablet</a:t>
            </a:r>
          </a:p>
          <a:p>
            <a:pPr marL="458857" marR="13267" lvl="1"/>
            <a:endParaRPr lang="en-IE" sz="977" dirty="0">
              <a:solidFill>
                <a:schemeClr val="tx2">
                  <a:lumMod val="60000"/>
                  <a:lumOff val="40000"/>
                </a:schemeClr>
              </a:solidFill>
              <a:cs typeface="Calibri"/>
            </a:endParaRPr>
          </a:p>
          <a:p>
            <a:pPr marL="458857" marR="13267" lvl="1"/>
            <a:r>
              <a:rPr lang="en-IE" sz="2344" dirty="0">
                <a:solidFill>
                  <a:schemeClr val="tx2">
                    <a:lumMod val="60000"/>
                    <a:lumOff val="40000"/>
                  </a:schemeClr>
                </a:solidFill>
                <a:cs typeface="Calibri"/>
              </a:rPr>
              <a:t>Only exists in SNOMED as:</a:t>
            </a:r>
          </a:p>
          <a:p>
            <a:pPr marL="458857" marR="13267" lvl="1"/>
            <a:endParaRPr lang="en-IE" sz="977" dirty="0">
              <a:solidFill>
                <a:schemeClr val="tx2">
                  <a:lumMod val="60000"/>
                  <a:lumOff val="40000"/>
                </a:schemeClr>
              </a:solidFill>
              <a:cs typeface="Calibri"/>
            </a:endParaRPr>
          </a:p>
          <a:p>
            <a:pPr marL="458857" marR="13267" lvl="1"/>
            <a:r>
              <a:rPr lang="en-US" sz="1758" dirty="0">
                <a:solidFill>
                  <a:schemeClr val="tx2">
                    <a:lumMod val="60000"/>
                    <a:lumOff val="40000"/>
                  </a:schemeClr>
                </a:solidFill>
              </a:rPr>
              <a:t>783072003 | Product containing precisely </a:t>
            </a:r>
            <a:r>
              <a:rPr lang="en-US" sz="1758" dirty="0" err="1">
                <a:solidFill>
                  <a:schemeClr val="tx2">
                    <a:lumMod val="60000"/>
                    <a:lumOff val="40000"/>
                  </a:schemeClr>
                </a:solidFill>
              </a:rPr>
              <a:t>cefalexin</a:t>
            </a:r>
            <a:r>
              <a:rPr lang="en-US" sz="1758" dirty="0">
                <a:solidFill>
                  <a:schemeClr val="tx2">
                    <a:lumMod val="60000"/>
                    <a:lumOff val="40000"/>
                  </a:schemeClr>
                </a:solidFill>
              </a:rPr>
              <a:t> 500 milligram/1 each conventional release oral tablet (clinical drug) | </a:t>
            </a:r>
          </a:p>
          <a:p>
            <a:pPr marL="458857" marR="13267" lvl="1"/>
            <a:endParaRPr lang="en-US" sz="977" dirty="0">
              <a:solidFill>
                <a:schemeClr val="tx2">
                  <a:lumMod val="60000"/>
                  <a:lumOff val="40000"/>
                </a:schemeClr>
              </a:solidFill>
              <a:cs typeface="Calibri"/>
            </a:endParaRPr>
          </a:p>
          <a:p>
            <a:pPr marL="458857" marR="13267" lvl="1"/>
            <a:r>
              <a:rPr lang="en-US" sz="1953" dirty="0">
                <a:solidFill>
                  <a:srgbClr val="7030A0"/>
                </a:solidFill>
                <a:cs typeface="Calibri"/>
              </a:rPr>
              <a:t>These are NOT the same BUT the ‘capsule’ exists</a:t>
            </a:r>
          </a:p>
          <a:p>
            <a:pPr marL="458857" marR="13267" lvl="1"/>
            <a:endParaRPr lang="en-US" sz="977" dirty="0">
              <a:solidFill>
                <a:srgbClr val="7030A0"/>
              </a:solidFill>
              <a:cs typeface="Calibri"/>
            </a:endParaRPr>
          </a:p>
          <a:p>
            <a:pPr marL="458857" marR="13267" lvl="1"/>
            <a:r>
              <a:rPr lang="en-US" sz="1953" dirty="0">
                <a:solidFill>
                  <a:schemeClr val="tx2">
                    <a:lumMod val="60000"/>
                    <a:lumOff val="40000"/>
                  </a:schemeClr>
                </a:solidFill>
                <a:cs typeface="Calibri"/>
              </a:rPr>
              <a:t>VMP: </a:t>
            </a:r>
            <a:r>
              <a:rPr lang="en-IE" sz="1953" dirty="0" err="1">
                <a:solidFill>
                  <a:schemeClr val="tx2">
                    <a:lumMod val="60000"/>
                    <a:lumOff val="40000"/>
                  </a:schemeClr>
                </a:solidFill>
                <a:cs typeface="Calibri"/>
              </a:rPr>
              <a:t>cefalexin</a:t>
            </a:r>
            <a:r>
              <a:rPr lang="en-IE" sz="1953" dirty="0">
                <a:solidFill>
                  <a:schemeClr val="tx2">
                    <a:lumMod val="60000"/>
                    <a:lumOff val="40000"/>
                  </a:schemeClr>
                </a:solidFill>
                <a:cs typeface="Calibri"/>
              </a:rPr>
              <a:t> (</a:t>
            </a:r>
            <a:r>
              <a:rPr lang="en-IE" sz="1953" dirty="0" err="1">
                <a:solidFill>
                  <a:schemeClr val="tx2">
                    <a:lumMod val="60000"/>
                    <a:lumOff val="40000"/>
                  </a:schemeClr>
                </a:solidFill>
                <a:cs typeface="Calibri"/>
              </a:rPr>
              <a:t>cefalexin</a:t>
            </a:r>
            <a:r>
              <a:rPr lang="en-IE" sz="1953" dirty="0">
                <a:solidFill>
                  <a:schemeClr val="tx2">
                    <a:lumMod val="60000"/>
                    <a:lumOff val="40000"/>
                  </a:schemeClr>
                </a:solidFill>
                <a:cs typeface="Calibri"/>
              </a:rPr>
              <a:t> monohydrate) 500 mg </a:t>
            </a:r>
            <a:r>
              <a:rPr lang="en-IE" sz="2734" b="1" dirty="0">
                <a:solidFill>
                  <a:schemeClr val="tx2">
                    <a:lumMod val="60000"/>
                    <a:lumOff val="40000"/>
                  </a:schemeClr>
                </a:solidFill>
                <a:cs typeface="Calibri"/>
              </a:rPr>
              <a:t>capsule</a:t>
            </a:r>
          </a:p>
          <a:p>
            <a:pPr marL="458857" marR="13267" lvl="1"/>
            <a:endParaRPr lang="en-IE" sz="2734" b="1" dirty="0">
              <a:solidFill>
                <a:schemeClr val="tx2">
                  <a:lumMod val="60000"/>
                  <a:lumOff val="40000"/>
                </a:schemeClr>
              </a:solidFill>
              <a:cs typeface="Calibri"/>
            </a:endParaRPr>
          </a:p>
          <a:p>
            <a:pPr marL="458857" marR="13267" lvl="1"/>
            <a:endParaRPr lang="en-IE" sz="1758" dirty="0">
              <a:solidFill>
                <a:schemeClr val="tx2">
                  <a:lumMod val="60000"/>
                  <a:lumOff val="40000"/>
                </a:schemeClr>
              </a:solidFill>
              <a:cs typeface="Calibri"/>
            </a:endParaRPr>
          </a:p>
          <a:p>
            <a:pPr marL="458857" marR="13267" lvl="1"/>
            <a:endParaRPr lang="en-IE" sz="2344" dirty="0">
              <a:solidFill>
                <a:prstClr val="black"/>
              </a:solidFill>
              <a:cs typeface="Calibri"/>
            </a:endParaRPr>
          </a:p>
          <a:p>
            <a:pPr marL="458857" marR="13267" lvl="1"/>
            <a:endParaRPr lang="en-IE" sz="2344" dirty="0">
              <a:solidFill>
                <a:prstClr val="black"/>
              </a:solidFill>
              <a:cs typeface="Calibri"/>
            </a:endParaRPr>
          </a:p>
          <a:p>
            <a:pPr marL="458857" marR="13267" lvl="1"/>
            <a:r>
              <a:rPr lang="en-IE" sz="2344" dirty="0">
                <a:solidFill>
                  <a:prstClr val="black"/>
                </a:solidFill>
                <a:cs typeface="Calibri"/>
              </a:rPr>
              <a:t> </a:t>
            </a:r>
          </a:p>
          <a:p>
            <a:pPr marL="458857" marR="13267" lvl="1"/>
            <a:endParaRPr lang="en-IE" sz="977" i="1" dirty="0">
              <a:solidFill>
                <a:prstClr val="black"/>
              </a:solidFill>
              <a:cs typeface="Calibri"/>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it-IT" sz="2344" i="1" dirty="0">
              <a:solidFill>
                <a:srgbClr val="0070C0"/>
              </a:solidFill>
              <a:cs typeface="Calibri"/>
            </a:endParaRPr>
          </a:p>
        </p:txBody>
      </p:sp>
      <p:sp>
        <p:nvSpPr>
          <p:cNvPr id="7" name="TextBox 6"/>
          <p:cNvSpPr txBox="1"/>
          <p:nvPr/>
        </p:nvSpPr>
        <p:spPr>
          <a:xfrm>
            <a:off x="2003523" y="303835"/>
            <a:ext cx="7812911" cy="510920"/>
          </a:xfrm>
          <a:prstGeom prst="rect">
            <a:avLst/>
          </a:prstGeom>
          <a:noFill/>
        </p:spPr>
        <p:txBody>
          <a:bodyPr wrap="square" rtlCol="0">
            <a:spAutoFit/>
          </a:bodyPr>
          <a:lstStyle/>
          <a:p>
            <a:r>
              <a:rPr lang="en-IE" sz="2734" b="1" spc="-58" dirty="0">
                <a:solidFill>
                  <a:srgbClr val="9779B5"/>
                </a:solidFill>
                <a:latin typeface="Calibri Light"/>
                <a:cs typeface="Calibri Light"/>
              </a:rPr>
              <a:t>IPU VMP not present as SNOMED Clinical Drug (I </a:t>
            </a:r>
            <a:r>
              <a:rPr lang="en-IE" sz="1953" b="1" spc="-58" dirty="0">
                <a:solidFill>
                  <a:srgbClr val="9779B5"/>
                </a:solidFill>
                <a:latin typeface="Calibri Light"/>
                <a:cs typeface="Calibri Light"/>
              </a:rPr>
              <a:t>continued.</a:t>
            </a:r>
            <a:r>
              <a:rPr lang="en-IE" sz="2734" b="1" spc="-58" dirty="0">
                <a:solidFill>
                  <a:srgbClr val="9779B5"/>
                </a:solidFill>
                <a:latin typeface="Calibri Light"/>
                <a:cs typeface="Calibri Light"/>
              </a:rPr>
              <a:t>)</a:t>
            </a:r>
            <a:endParaRPr lang="en-IE" sz="2734" b="1" dirty="0">
              <a:solidFill>
                <a:prstClr val="black"/>
              </a:solidFill>
              <a:latin typeface="Calibri Light"/>
              <a:cs typeface="Calibri Ligh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96427" y="4098678"/>
            <a:ext cx="6250329" cy="885570"/>
          </a:xfrm>
          <a:prstGeom prst="rect">
            <a:avLst/>
          </a:prstGeom>
        </p:spPr>
      </p:pic>
    </p:spTree>
    <p:extLst>
      <p:ext uri="{BB962C8B-B14F-4D97-AF65-F5344CB8AC3E}">
        <p14:creationId xmlns:p14="http://schemas.microsoft.com/office/powerpoint/2010/main" val="2911551899"/>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52340" y="945429"/>
            <a:ext cx="7143233" cy="4406371"/>
          </a:xfrm>
          <a:prstGeom prst="rect">
            <a:avLst/>
          </a:prstGeom>
        </p:spPr>
        <p:txBody>
          <a:bodyPr wrap="square" lIns="0" tIns="0" rIns="0" bIns="0" rtlCol="0">
            <a:noAutofit/>
          </a:bodyPr>
          <a:lstStyle/>
          <a:p>
            <a:pPr marL="458857" marR="13267" lvl="1"/>
            <a:r>
              <a:rPr lang="en-IE" sz="2344" dirty="0">
                <a:solidFill>
                  <a:schemeClr val="tx2">
                    <a:lumMod val="60000"/>
                    <a:lumOff val="40000"/>
                  </a:schemeClr>
                </a:solidFill>
                <a:cs typeface="Calibri"/>
              </a:rPr>
              <a:t>The SNOMED July-2020 release contains 158 ‘hydrate’ type records – here’s some example: </a:t>
            </a:r>
          </a:p>
          <a:p>
            <a:pPr marL="458857" marR="13267" lvl="1"/>
            <a:endParaRPr lang="en-IE" sz="977" i="1" dirty="0">
              <a:solidFill>
                <a:prstClr val="black"/>
              </a:solidFill>
              <a:cs typeface="Calibri"/>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r>
              <a:rPr lang="en-IE" sz="2344" b="1" spc="-58" dirty="0">
                <a:solidFill>
                  <a:srgbClr val="9779B5"/>
                </a:solidFill>
                <a:latin typeface="Calibri Light"/>
                <a:cs typeface="Calibri Light"/>
              </a:rPr>
              <a:t>So what’s the issue with mapping Hydrates?</a:t>
            </a:r>
            <a:endParaRPr lang="it-IT" sz="2344" i="1" dirty="0">
              <a:solidFill>
                <a:srgbClr val="0070C0"/>
              </a:solidFill>
              <a:cs typeface="Calibri"/>
            </a:endParaRPr>
          </a:p>
        </p:txBody>
      </p:sp>
      <p:sp>
        <p:nvSpPr>
          <p:cNvPr id="7" name="TextBox 6"/>
          <p:cNvSpPr txBox="1"/>
          <p:nvPr/>
        </p:nvSpPr>
        <p:spPr>
          <a:xfrm>
            <a:off x="2003523" y="303835"/>
            <a:ext cx="7812911" cy="510920"/>
          </a:xfrm>
          <a:prstGeom prst="rect">
            <a:avLst/>
          </a:prstGeom>
          <a:noFill/>
        </p:spPr>
        <p:txBody>
          <a:bodyPr wrap="square" rtlCol="0">
            <a:spAutoFit/>
          </a:bodyPr>
          <a:lstStyle/>
          <a:p>
            <a:r>
              <a:rPr lang="en-IE" sz="2734" b="1" spc="-58" dirty="0">
                <a:solidFill>
                  <a:srgbClr val="9779B5"/>
                </a:solidFill>
                <a:latin typeface="Calibri Light"/>
                <a:cs typeface="Calibri Light"/>
              </a:rPr>
              <a:t>IPU VMP not present as SNOMED Clinical Drug (I </a:t>
            </a:r>
            <a:r>
              <a:rPr lang="en-IE" sz="1953" b="1" spc="-58" dirty="0">
                <a:solidFill>
                  <a:srgbClr val="9779B5"/>
                </a:solidFill>
                <a:latin typeface="Calibri Light"/>
                <a:cs typeface="Calibri Light"/>
              </a:rPr>
              <a:t>continued.</a:t>
            </a:r>
            <a:r>
              <a:rPr lang="en-IE" sz="2734" b="1" spc="-58" dirty="0">
                <a:solidFill>
                  <a:srgbClr val="9779B5"/>
                </a:solidFill>
                <a:latin typeface="Calibri Light"/>
                <a:cs typeface="Calibri Light"/>
              </a:rPr>
              <a:t>)</a:t>
            </a:r>
            <a:endParaRPr lang="en-IE" sz="2734" b="1" dirty="0">
              <a:solidFill>
                <a:prstClr val="black"/>
              </a:solidFill>
              <a:latin typeface="Calibri Light"/>
              <a:cs typeface="Calibri Ligh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22018" y="1717601"/>
            <a:ext cx="6175920" cy="3527886"/>
          </a:xfrm>
          <a:prstGeom prst="rect">
            <a:avLst/>
          </a:prstGeom>
        </p:spPr>
      </p:pic>
    </p:spTree>
    <p:extLst>
      <p:ext uri="{BB962C8B-B14F-4D97-AF65-F5344CB8AC3E}">
        <p14:creationId xmlns:p14="http://schemas.microsoft.com/office/powerpoint/2010/main" val="133895968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52340" y="814756"/>
            <a:ext cx="7143233" cy="4945715"/>
          </a:xfrm>
          <a:prstGeom prst="rect">
            <a:avLst/>
          </a:prstGeom>
        </p:spPr>
        <p:txBody>
          <a:bodyPr wrap="square" lIns="0" tIns="0" rIns="0" bIns="0" rtlCol="0">
            <a:noAutofit/>
          </a:bodyPr>
          <a:lstStyle/>
          <a:p>
            <a:pPr marL="458857" marR="13267" lvl="1"/>
            <a:r>
              <a:rPr lang="en-IE" sz="1953" dirty="0">
                <a:solidFill>
                  <a:schemeClr val="tx2">
                    <a:lumMod val="60000"/>
                    <a:lumOff val="40000"/>
                  </a:schemeClr>
                </a:solidFill>
                <a:cs typeface="Calibri"/>
              </a:rPr>
              <a:t>VMP: </a:t>
            </a:r>
            <a:r>
              <a:rPr lang="pt-BR" sz="1953" dirty="0">
                <a:solidFill>
                  <a:schemeClr val="tx2">
                    <a:lumMod val="60000"/>
                    <a:lumOff val="40000"/>
                  </a:schemeClr>
                </a:solidFill>
                <a:cs typeface="Calibri"/>
              </a:rPr>
              <a:t>agomelatine 25 mg tablet</a:t>
            </a:r>
          </a:p>
          <a:p>
            <a:pPr marL="458857" marR="13267" lvl="1"/>
            <a:endParaRPr lang="pt-BR" sz="977" dirty="0">
              <a:solidFill>
                <a:schemeClr val="tx2">
                  <a:lumMod val="60000"/>
                  <a:lumOff val="40000"/>
                </a:schemeClr>
              </a:solidFill>
              <a:cs typeface="Calibri"/>
            </a:endParaRPr>
          </a:p>
          <a:p>
            <a:pPr marL="458857" marR="13267" lvl="1"/>
            <a:r>
              <a:rPr lang="pt-BR" sz="1953" dirty="0">
                <a:solidFill>
                  <a:schemeClr val="tx2">
                    <a:lumMod val="60000"/>
                    <a:lumOff val="40000"/>
                  </a:schemeClr>
                </a:solidFill>
                <a:cs typeface="Calibri"/>
              </a:rPr>
              <a:t>SNOMED: </a:t>
            </a:r>
            <a:r>
              <a:rPr lang="en-US" sz="1953" dirty="0">
                <a:solidFill>
                  <a:srgbClr val="7030A0"/>
                </a:solidFill>
              </a:rPr>
              <a:t>895385006 | Product containing precisely </a:t>
            </a:r>
            <a:r>
              <a:rPr lang="en-US" sz="1953" dirty="0" err="1">
                <a:solidFill>
                  <a:srgbClr val="7030A0"/>
                </a:solidFill>
              </a:rPr>
              <a:t>agomelatine</a:t>
            </a:r>
            <a:r>
              <a:rPr lang="en-US" sz="1953" dirty="0">
                <a:solidFill>
                  <a:srgbClr val="7030A0"/>
                </a:solidFill>
              </a:rPr>
              <a:t> 25 milligram/1 each conventional release oral tablet (clinical drug) </a:t>
            </a:r>
            <a:endParaRPr lang="en-US" sz="1953" dirty="0"/>
          </a:p>
          <a:p>
            <a:pPr marL="458857" marR="13267" lvl="1"/>
            <a:endParaRPr lang="en-US" sz="977" dirty="0">
              <a:solidFill>
                <a:schemeClr val="tx2">
                  <a:lumMod val="60000"/>
                  <a:lumOff val="40000"/>
                </a:schemeClr>
              </a:solidFill>
              <a:cs typeface="Calibri"/>
            </a:endParaRPr>
          </a:p>
          <a:p>
            <a:pPr marL="458857" marR="13267" lvl="1"/>
            <a:r>
              <a:rPr lang="en-US" sz="1953" dirty="0">
                <a:solidFill>
                  <a:schemeClr val="tx2">
                    <a:lumMod val="60000"/>
                    <a:lumOff val="40000"/>
                  </a:schemeClr>
                </a:solidFill>
                <a:cs typeface="Calibri"/>
              </a:rPr>
              <a:t>Most seem to be New Concepts in SNOMED so we expect to see these in the Jan-2021 release</a:t>
            </a:r>
            <a:endParaRPr lang="en-IE" sz="1953" dirty="0">
              <a:solidFill>
                <a:schemeClr val="tx2">
                  <a:lumMod val="60000"/>
                  <a:lumOff val="40000"/>
                </a:schemeClr>
              </a:solidFill>
              <a:cs typeface="Calibri"/>
            </a:endParaRPr>
          </a:p>
          <a:p>
            <a:pPr marL="458857" marR="13267" lvl="1"/>
            <a:endParaRPr lang="en-IE" sz="977" i="1" dirty="0">
              <a:solidFill>
                <a:schemeClr val="tx2">
                  <a:lumMod val="60000"/>
                  <a:lumOff val="40000"/>
                </a:schemeClr>
              </a:solidFill>
              <a:cs typeface="Calibri"/>
            </a:endParaRPr>
          </a:p>
          <a:p>
            <a:pPr marL="458857" marR="13267" lvl="1"/>
            <a:r>
              <a:rPr lang="en-IE" sz="3125" b="1" spc="-58" dirty="0">
                <a:solidFill>
                  <a:srgbClr val="9779B5"/>
                </a:solidFill>
                <a:latin typeface="Calibri" panose="020F0502020204030204" pitchFamily="34" charset="0"/>
                <a:cs typeface="Calibri" panose="020F0502020204030204" pitchFamily="34" charset="0"/>
              </a:rPr>
              <a:t>But it’s a long time to wait…</a:t>
            </a:r>
          </a:p>
          <a:p>
            <a:pPr marL="458857" marR="13267" lvl="1"/>
            <a:endParaRPr lang="en-IE" sz="977" b="1" spc="-58" dirty="0">
              <a:solidFill>
                <a:srgbClr val="9779B5"/>
              </a:solidFill>
              <a:latin typeface="Calibri Light"/>
              <a:cs typeface="Calibri Light"/>
            </a:endParaRPr>
          </a:p>
          <a:p>
            <a:pPr marL="458857" marR="13267" lvl="1"/>
            <a:r>
              <a:rPr lang="en-IE" sz="1953" spc="-58" dirty="0">
                <a:solidFill>
                  <a:schemeClr val="bg1"/>
                </a:solidFill>
                <a:latin typeface="Calibri" panose="020F0502020204030204" pitchFamily="34" charset="0"/>
                <a:cs typeface="Calibri" panose="020F0502020204030204" pitchFamily="34" charset="0"/>
              </a:rPr>
              <a:t>If a </a:t>
            </a:r>
            <a:r>
              <a:rPr lang="en-IE" sz="2734" b="1" i="1" spc="-58" dirty="0">
                <a:solidFill>
                  <a:schemeClr val="bg1"/>
                </a:solidFill>
                <a:latin typeface="Calibri" panose="020F0502020204030204" pitchFamily="34" charset="0"/>
                <a:cs typeface="Calibri" panose="020F0502020204030204" pitchFamily="34" charset="0"/>
              </a:rPr>
              <a:t>Covid-19 Tablet</a:t>
            </a:r>
            <a:r>
              <a:rPr lang="en-IE" sz="1953" spc="-58" dirty="0">
                <a:solidFill>
                  <a:schemeClr val="bg1"/>
                </a:solidFill>
                <a:latin typeface="Calibri" panose="020F0502020204030204" pitchFamily="34" charset="0"/>
                <a:cs typeface="Calibri" panose="020F0502020204030204" pitchFamily="34" charset="0"/>
              </a:rPr>
              <a:t> became available today:</a:t>
            </a:r>
          </a:p>
          <a:p>
            <a:pPr marL="458857" marR="13267" lvl="1"/>
            <a:endParaRPr lang="en-IE" sz="977" b="1" spc="-58" dirty="0">
              <a:solidFill>
                <a:schemeClr val="bg1"/>
              </a:solidFill>
              <a:latin typeface="Calibri Light"/>
              <a:cs typeface="Calibri Light"/>
            </a:endParaRPr>
          </a:p>
          <a:p>
            <a:pPr marL="458857" marR="13267" lvl="1"/>
            <a:r>
              <a:rPr lang="en-IE" sz="1953" b="1" spc="-58" dirty="0">
                <a:solidFill>
                  <a:schemeClr val="bg1"/>
                </a:solidFill>
                <a:latin typeface="Calibri" panose="020F0502020204030204" pitchFamily="34" charset="0"/>
                <a:cs typeface="Calibri" panose="020F0502020204030204" pitchFamily="34" charset="0"/>
              </a:rPr>
              <a:t>IPU:</a:t>
            </a:r>
            <a:r>
              <a:rPr lang="en-IE" sz="1953" spc="-58" dirty="0">
                <a:solidFill>
                  <a:schemeClr val="bg1"/>
                </a:solidFill>
                <a:latin typeface="Calibri" panose="020F0502020204030204" pitchFamily="34" charset="0"/>
                <a:cs typeface="Calibri" panose="020F0502020204030204" pitchFamily="34" charset="0"/>
              </a:rPr>
              <a:t>  Details available via Web Services tonight – would also be 	 	included in this Month-End circulation.</a:t>
            </a:r>
          </a:p>
          <a:p>
            <a:pPr marL="458857" marR="13267" lvl="1"/>
            <a:endParaRPr lang="en-IE" sz="977" spc="-58" dirty="0">
              <a:solidFill>
                <a:schemeClr val="bg1"/>
              </a:solidFill>
              <a:latin typeface="Calibri" panose="020F0502020204030204" pitchFamily="34" charset="0"/>
              <a:cs typeface="Calibri" panose="020F0502020204030204" pitchFamily="34" charset="0"/>
            </a:endParaRPr>
          </a:p>
          <a:p>
            <a:pPr marL="458857" marR="13267" lvl="1"/>
            <a:r>
              <a:rPr lang="en-IE" sz="1953" b="1" spc="-58" dirty="0">
                <a:solidFill>
                  <a:schemeClr val="bg1"/>
                </a:solidFill>
                <a:latin typeface="Calibri" panose="020F0502020204030204" pitchFamily="34" charset="0"/>
                <a:cs typeface="Calibri" panose="020F0502020204030204" pitchFamily="34" charset="0"/>
              </a:rPr>
              <a:t>SNOMED:</a:t>
            </a:r>
            <a:r>
              <a:rPr lang="en-IE" sz="1953" i="1" spc="-58" dirty="0">
                <a:solidFill>
                  <a:schemeClr val="bg1"/>
                </a:solidFill>
                <a:latin typeface="Calibri" panose="020F0502020204030204" pitchFamily="34" charset="0"/>
                <a:cs typeface="Calibri" panose="020F0502020204030204" pitchFamily="34" charset="0"/>
              </a:rPr>
              <a:t> Would have to wait until </a:t>
            </a:r>
            <a:r>
              <a:rPr lang="en-IE" sz="1953" b="1" i="1" spc="-58" dirty="0">
                <a:solidFill>
                  <a:schemeClr val="bg1"/>
                </a:solidFill>
                <a:latin typeface="Calibri" panose="020F0502020204030204" pitchFamily="34" charset="0"/>
                <a:cs typeface="Calibri" panose="020F0502020204030204" pitchFamily="34" charset="0"/>
              </a:rPr>
              <a:t>July-2021</a:t>
            </a:r>
            <a:r>
              <a:rPr lang="en-IE" sz="1953" i="1" spc="-58" dirty="0">
                <a:solidFill>
                  <a:schemeClr val="bg1"/>
                </a:solidFill>
                <a:latin typeface="Calibri" panose="020F0502020204030204" pitchFamily="34" charset="0"/>
                <a:cs typeface="Calibri" panose="020F0502020204030204" pitchFamily="34" charset="0"/>
              </a:rPr>
              <a:t> for its Concept Id in 			SNOMED</a:t>
            </a:r>
          </a:p>
          <a:p>
            <a:pPr marL="458857" marR="13267" lvl="1"/>
            <a:endParaRPr lang="en-IE" sz="977" i="1" spc="-58" dirty="0">
              <a:solidFill>
                <a:schemeClr val="bg1"/>
              </a:solidFill>
              <a:latin typeface="Calibri" panose="020F0502020204030204" pitchFamily="34" charset="0"/>
              <a:cs typeface="Calibri" panose="020F0502020204030204" pitchFamily="34" charset="0"/>
            </a:endParaRPr>
          </a:p>
          <a:p>
            <a:pPr marL="458857" marR="13267" lvl="1"/>
            <a:r>
              <a:rPr lang="en-IE" sz="1953" b="1" spc="-58" dirty="0">
                <a:solidFill>
                  <a:schemeClr val="bg1"/>
                </a:solidFill>
                <a:latin typeface="Calibri" panose="020F0502020204030204" pitchFamily="34" charset="0"/>
                <a:cs typeface="Calibri" panose="020F0502020204030204" pitchFamily="34" charset="0"/>
              </a:rPr>
              <a:t>Clearly this is NOT good…</a:t>
            </a:r>
          </a:p>
          <a:p>
            <a:pPr marL="458857" marR="13267" lvl="1"/>
            <a:endParaRPr lang="en-IE" sz="1953" b="1" spc="-58" dirty="0">
              <a:solidFill>
                <a:srgbClr val="9779B5"/>
              </a:solidFill>
              <a:latin typeface="Calibri Light"/>
              <a:cs typeface="Calibri Light"/>
            </a:endParaRPr>
          </a:p>
          <a:p>
            <a:pPr marL="458857" marR="13267" lvl="1"/>
            <a:endParaRPr lang="en-IE" sz="1953" b="1" spc="-58" dirty="0">
              <a:solidFill>
                <a:srgbClr val="9779B5"/>
              </a:solidFill>
              <a:latin typeface="Calibri Light"/>
              <a:cs typeface="Calibri Light"/>
            </a:endParaRPr>
          </a:p>
          <a:p>
            <a:pPr marL="458857" marR="13267" lvl="1"/>
            <a:endParaRPr lang="en-IE" sz="1953" b="1" spc="-58" dirty="0">
              <a:solidFill>
                <a:srgbClr val="9779B5"/>
              </a:solidFill>
              <a:latin typeface="Calibri Light"/>
              <a:cs typeface="Calibri Light"/>
            </a:endParaRPr>
          </a:p>
          <a:p>
            <a:pPr marL="458857" marR="13267" lvl="1"/>
            <a:endParaRPr lang="en-IE" sz="1953" b="1" spc="-58" dirty="0">
              <a:solidFill>
                <a:srgbClr val="9779B5"/>
              </a:solidFill>
              <a:latin typeface="Calibri Light"/>
              <a:cs typeface="Calibri Light"/>
            </a:endParaRPr>
          </a:p>
          <a:p>
            <a:pPr marL="458857" marR="13267" lvl="1"/>
            <a:endParaRPr lang="en-IE" sz="1953" b="1" spc="-58" dirty="0">
              <a:solidFill>
                <a:srgbClr val="9779B5"/>
              </a:solidFill>
              <a:latin typeface="Calibri Light"/>
              <a:cs typeface="Calibri Light"/>
            </a:endParaRPr>
          </a:p>
          <a:p>
            <a:pPr marL="458857" marR="13267" lvl="1"/>
            <a:endParaRPr lang="en-IE" sz="1953" b="1" spc="-58" dirty="0">
              <a:solidFill>
                <a:srgbClr val="9779B5"/>
              </a:solidFill>
              <a:latin typeface="Calibri Light"/>
              <a:cs typeface="Calibri Light"/>
            </a:endParaRPr>
          </a:p>
          <a:p>
            <a:pPr marL="458857" marR="13267" lvl="1"/>
            <a:endParaRPr lang="en-IE" sz="1953" b="1" spc="-58" dirty="0">
              <a:solidFill>
                <a:srgbClr val="9779B5"/>
              </a:solidFill>
              <a:latin typeface="Calibri Light"/>
              <a:cs typeface="Calibri Light"/>
            </a:endParaRPr>
          </a:p>
          <a:p>
            <a:pPr marL="458857" marR="13267" lvl="1"/>
            <a:endParaRPr lang="en-IE" sz="1953" b="1" spc="-58" dirty="0">
              <a:solidFill>
                <a:srgbClr val="9779B5"/>
              </a:solidFill>
              <a:latin typeface="Calibri Light"/>
              <a:cs typeface="Calibri Light"/>
            </a:endParaRPr>
          </a:p>
          <a:p>
            <a:pPr marL="458857" marR="13267" lvl="1"/>
            <a:endParaRPr lang="en-IE" sz="1172" b="1" spc="-58" dirty="0">
              <a:solidFill>
                <a:srgbClr val="9779B5"/>
              </a:solidFill>
              <a:latin typeface="Calibri Light"/>
              <a:cs typeface="Calibri Light"/>
            </a:endParaRPr>
          </a:p>
          <a:p>
            <a:pPr marL="458857" marR="13267" lvl="1"/>
            <a:endParaRPr lang="en-IE" sz="1172"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p:txBody>
      </p:sp>
      <p:sp>
        <p:nvSpPr>
          <p:cNvPr id="7" name="TextBox 6"/>
          <p:cNvSpPr txBox="1"/>
          <p:nvPr/>
        </p:nvSpPr>
        <p:spPr>
          <a:xfrm>
            <a:off x="2003523" y="303835"/>
            <a:ext cx="7812911" cy="510920"/>
          </a:xfrm>
          <a:prstGeom prst="rect">
            <a:avLst/>
          </a:prstGeom>
          <a:noFill/>
        </p:spPr>
        <p:txBody>
          <a:bodyPr wrap="square" rtlCol="0">
            <a:spAutoFit/>
          </a:bodyPr>
          <a:lstStyle/>
          <a:p>
            <a:r>
              <a:rPr lang="en-IE" sz="2734" b="1" spc="-58" dirty="0">
                <a:solidFill>
                  <a:srgbClr val="9779B5"/>
                </a:solidFill>
                <a:latin typeface="Calibri Light"/>
                <a:cs typeface="Calibri Light"/>
              </a:rPr>
              <a:t>Exists in SNOMED but NOT in July-2020 release (II)</a:t>
            </a:r>
            <a:endParaRPr lang="en-IE" sz="2734" b="1" dirty="0">
              <a:solidFill>
                <a:prstClr val="black"/>
              </a:solidFill>
              <a:latin typeface="Calibri Light"/>
              <a:cs typeface="Calibri Ligh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spTree>
    <p:extLst>
      <p:ext uri="{BB962C8B-B14F-4D97-AF65-F5344CB8AC3E}">
        <p14:creationId xmlns:p14="http://schemas.microsoft.com/office/powerpoint/2010/main" val="301500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3" name="Picture 2">
            <a:extLst>
              <a:ext uri="{FF2B5EF4-FFF2-40B4-BE49-F238E27FC236}">
                <a16:creationId xmlns:a16="http://schemas.microsoft.com/office/drawing/2014/main" id="{71C6D813-9F99-9C4E-BB02-C2948BCBDA5F}"/>
              </a:ext>
            </a:extLst>
          </p:cNvPr>
          <p:cNvPicPr>
            <a:picLocks noChangeAspect="1"/>
          </p:cNvPicPr>
          <p:nvPr/>
        </p:nvPicPr>
        <p:blipFill rotWithShape="1">
          <a:blip r:embed="rId3"/>
          <a:srcRect l="30064" r="27411"/>
          <a:stretch/>
        </p:blipFill>
        <p:spPr>
          <a:xfrm>
            <a:off x="6794422" y="0"/>
            <a:ext cx="4376035" cy="6858000"/>
          </a:xfrm>
          <a:prstGeom prst="rect">
            <a:avLst/>
          </a:prstGeom>
        </p:spPr>
      </p:pic>
      <p:sp>
        <p:nvSpPr>
          <p:cNvPr id="155" name="Google Shape;155;p4"/>
          <p:cNvSpPr/>
          <p:nvPr/>
        </p:nvSpPr>
        <p:spPr>
          <a:xfrm>
            <a:off x="513347" y="1828800"/>
            <a:ext cx="6149848" cy="4590900"/>
          </a:xfrm>
          <a:prstGeom prst="rect">
            <a:avLst/>
          </a:prstGeom>
          <a:noFill/>
          <a:ln>
            <a:noFill/>
          </a:ln>
        </p:spPr>
        <p:txBody>
          <a:bodyPr spcFirstLastPara="1" wrap="square" lIns="91425" tIns="45700" rIns="91425" bIns="45700" anchor="t" anchorCtr="0">
            <a:noAutofit/>
          </a:bodyPr>
          <a:lstStyle/>
          <a:p>
            <a:pPr marL="139700" marR="0" lvl="0" algn="l" rtl="0">
              <a:lnSpc>
                <a:spcPct val="150000"/>
              </a:lnSpc>
              <a:spcBef>
                <a:spcPts val="0"/>
              </a:spcBef>
              <a:spcAft>
                <a:spcPts val="0"/>
              </a:spcAft>
              <a:buClr>
                <a:srgbClr val="3F3F3F"/>
              </a:buClr>
              <a:buSzPts val="1400"/>
            </a:pPr>
            <a:r>
              <a:rPr lang="en-AU" sz="2400" b="1" i="0" u="none" strike="noStrike" cap="none" dirty="0">
                <a:solidFill>
                  <a:schemeClr val="tx2">
                    <a:lumMod val="75000"/>
                  </a:schemeClr>
                </a:solidFill>
                <a:latin typeface="Trebuchet MS"/>
                <a:ea typeface="Trebuchet MS"/>
                <a:cs typeface="Trebuchet MS"/>
                <a:sym typeface="Trebuchet MS"/>
              </a:rPr>
              <a:t>Objectives</a:t>
            </a:r>
          </a:p>
          <a:p>
            <a:pPr marL="482600" marR="0" lvl="0" indent="-342900" algn="l" rtl="0">
              <a:lnSpc>
                <a:spcPct val="150000"/>
              </a:lnSpc>
              <a:spcBef>
                <a:spcPts val="0"/>
              </a:spcBef>
              <a:spcAft>
                <a:spcPts val="0"/>
              </a:spcAft>
              <a:buClr>
                <a:srgbClr val="00B0F0"/>
              </a:buClr>
              <a:buSzPct val="100000"/>
              <a:buFont typeface="Arial" panose="020B0604020202020204" pitchFamily="34" charset="0"/>
              <a:buChar char="•"/>
            </a:pPr>
            <a:r>
              <a:rPr lang="en-AU" sz="2000" i="0" u="none" strike="noStrike" cap="none" dirty="0">
                <a:solidFill>
                  <a:srgbClr val="3F3F3F"/>
                </a:solidFill>
                <a:latin typeface="Trebuchet MS"/>
                <a:ea typeface="Trebuchet MS"/>
                <a:cs typeface="Trebuchet MS"/>
                <a:sym typeface="Trebuchet MS"/>
              </a:rPr>
              <a:t>To provide implementers of the SNOMED CT drug extension model with a forum through which they can share their real world experiences, challenges and questions, with other stakeholders and SNOMED International</a:t>
            </a:r>
            <a:endParaRPr sz="2000" i="0" u="none" strike="noStrike" cap="none" dirty="0">
              <a:solidFill>
                <a:srgbClr val="3F3F3F"/>
              </a:solidFill>
              <a:latin typeface="Trebuchet MS"/>
              <a:ea typeface="Trebuchet MS"/>
              <a:cs typeface="Trebuchet MS"/>
              <a:sym typeface="Trebuchet MS"/>
            </a:endParaRPr>
          </a:p>
        </p:txBody>
      </p:sp>
      <p:sp>
        <p:nvSpPr>
          <p:cNvPr id="156" name="Google Shape;156;p4"/>
          <p:cNvSpPr txBox="1"/>
          <p:nvPr/>
        </p:nvSpPr>
        <p:spPr>
          <a:xfrm>
            <a:off x="513347" y="376667"/>
            <a:ext cx="5876567" cy="1615033"/>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Drug Extension </a:t>
            </a:r>
          </a:p>
          <a:p>
            <a:pPr marL="0" marR="0" lvl="0" indent="0" algn="ctr"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User Support Group</a:t>
            </a:r>
          </a:p>
        </p:txBody>
      </p:sp>
      <p:grpSp>
        <p:nvGrpSpPr>
          <p:cNvPr id="157" name="Google Shape;157;p4"/>
          <p:cNvGrpSpPr/>
          <p:nvPr/>
        </p:nvGrpSpPr>
        <p:grpSpPr>
          <a:xfrm>
            <a:off x="5922792" y="5751459"/>
            <a:ext cx="871123" cy="835794"/>
            <a:chOff x="0" y="9626600"/>
            <a:chExt cx="1393797" cy="1337270"/>
          </a:xfrm>
        </p:grpSpPr>
        <p:sp>
          <p:nvSpPr>
            <p:cNvPr id="158" name="Google Shape;158;p4"/>
            <p:cNvSpPr/>
            <p:nvPr/>
          </p:nvSpPr>
          <p:spPr>
            <a:xfrm>
              <a:off x="0" y="9626600"/>
              <a:ext cx="1393797" cy="1337270"/>
            </a:xfrm>
            <a:prstGeom prst="rect">
              <a:avLst/>
            </a:prstGeom>
            <a:solidFill>
              <a:schemeClr val="accent4"/>
            </a:solidFill>
            <a:ln>
              <a:noFill/>
            </a:ln>
          </p:spPr>
          <p:txBody>
            <a:bodyPr spcFirstLastPara="1" wrap="square" lIns="57125" tIns="28550" rIns="57125" bIns="28550" anchor="ctr" anchorCtr="0">
              <a:noAutofit/>
            </a:bodyPr>
            <a:lstStyle/>
            <a:p>
              <a:pPr marL="0" marR="0" lvl="0" indent="0" algn="ctr" rtl="0">
                <a:lnSpc>
                  <a:spcPct val="100000"/>
                </a:lnSpc>
                <a:spcBef>
                  <a:spcPts val="0"/>
                </a:spcBef>
                <a:spcAft>
                  <a:spcPts val="0"/>
                </a:spcAft>
                <a:buClr>
                  <a:srgbClr val="000000"/>
                </a:buClr>
                <a:buSzPts val="1798"/>
                <a:buFont typeface="Arial"/>
                <a:buNone/>
              </a:pPr>
              <a:endParaRPr sz="1798" b="0" i="0" u="none" strike="noStrike" cap="none">
                <a:solidFill>
                  <a:schemeClr val="lt1"/>
                </a:solidFill>
                <a:latin typeface="Trebuchet MS"/>
                <a:ea typeface="Trebuchet MS"/>
                <a:cs typeface="Trebuchet MS"/>
                <a:sym typeface="Trebuchet MS"/>
              </a:endParaRPr>
            </a:p>
          </p:txBody>
        </p:sp>
        <p:cxnSp>
          <p:nvCxnSpPr>
            <p:cNvPr id="159" name="Google Shape;159;p4"/>
            <p:cNvCxnSpPr/>
            <p:nvPr/>
          </p:nvCxnSpPr>
          <p:spPr>
            <a:xfrm>
              <a:off x="522795" y="10295235"/>
              <a:ext cx="348206" cy="0"/>
            </a:xfrm>
            <a:prstGeom prst="straightConnector1">
              <a:avLst/>
            </a:prstGeom>
            <a:noFill/>
            <a:ln w="38100" cap="flat" cmpd="sng">
              <a:solidFill>
                <a:schemeClr val="lt1"/>
              </a:solidFill>
              <a:prstDash val="solid"/>
              <a:miter lim="800000"/>
              <a:headEnd type="none" w="sm" len="sm"/>
              <a:tailEnd type="triangle" w="med" len="med"/>
            </a:ln>
          </p:spPr>
        </p:cxnSp>
      </p:grpSp>
      <p:sp>
        <p:nvSpPr>
          <p:cNvPr id="160" name="Google Shape;160;p4"/>
          <p:cNvSpPr/>
          <p:nvPr/>
        </p:nvSpPr>
        <p:spPr>
          <a:xfrm>
            <a:off x="6793914" y="5751460"/>
            <a:ext cx="4245823" cy="835793"/>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80000" tIns="90000" rIns="180000" bIns="90000" anchor="t" anchorCtr="0">
            <a:noAutofit/>
          </a:bodyPr>
          <a:lstStyle/>
          <a:p>
            <a:pPr marL="0" marR="0" lvl="0" indent="0" algn="l" rtl="0">
              <a:lnSpc>
                <a:spcPct val="150000"/>
              </a:lnSpc>
              <a:spcBef>
                <a:spcPts val="0"/>
              </a:spcBef>
              <a:spcAft>
                <a:spcPts val="0"/>
              </a:spcAft>
              <a:buClr>
                <a:srgbClr val="000000"/>
              </a:buClr>
              <a:buSzPts val="1200"/>
              <a:buFont typeface="Arial"/>
              <a:buNone/>
            </a:pPr>
            <a:r>
              <a:rPr lang="en-US" sz="2400" b="1" i="0" u="none" strike="noStrike" cap="none" dirty="0">
                <a:solidFill>
                  <a:schemeClr val="dk2"/>
                </a:solidFill>
                <a:latin typeface="Trebuchet MS"/>
                <a:ea typeface="Trebuchet MS"/>
                <a:cs typeface="Trebuchet MS"/>
                <a:sym typeface="Trebuchet MS"/>
              </a:rPr>
              <a:t>http://</a:t>
            </a:r>
            <a:r>
              <a:rPr lang="en-US" sz="2400" b="1" i="0" u="none" strike="noStrike" cap="none" dirty="0" err="1">
                <a:solidFill>
                  <a:schemeClr val="dk2"/>
                </a:solidFill>
                <a:latin typeface="Trebuchet MS"/>
                <a:ea typeface="Trebuchet MS"/>
                <a:cs typeface="Trebuchet MS"/>
                <a:sym typeface="Trebuchet MS"/>
              </a:rPr>
              <a:t>snomed.org</a:t>
            </a:r>
            <a:r>
              <a:rPr lang="en-US" sz="2400" b="1" i="0" u="none" strike="noStrike" cap="none" dirty="0">
                <a:solidFill>
                  <a:schemeClr val="dk2"/>
                </a:solidFill>
                <a:latin typeface="Trebuchet MS"/>
                <a:ea typeface="Trebuchet MS"/>
                <a:cs typeface="Trebuchet MS"/>
                <a:sym typeface="Trebuchet MS"/>
              </a:rPr>
              <a:t>/</a:t>
            </a:r>
            <a:r>
              <a:rPr lang="en-US" sz="2400" b="1" i="0" u="none" strike="noStrike" cap="none" dirty="0" err="1">
                <a:solidFill>
                  <a:schemeClr val="dk2"/>
                </a:solidFill>
                <a:latin typeface="Trebuchet MS"/>
                <a:ea typeface="Trebuchet MS"/>
                <a:cs typeface="Trebuchet MS"/>
                <a:sym typeface="Trebuchet MS"/>
              </a:rPr>
              <a:t>deusg</a:t>
            </a:r>
            <a:endParaRPr sz="2800" b="1"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142942810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52340" y="814756"/>
            <a:ext cx="7143233" cy="4945715"/>
          </a:xfrm>
          <a:prstGeom prst="rect">
            <a:avLst/>
          </a:prstGeom>
        </p:spPr>
        <p:txBody>
          <a:bodyPr wrap="square" lIns="0" tIns="0" rIns="0" bIns="0" rtlCol="0">
            <a:noAutofit/>
          </a:bodyPr>
          <a:lstStyle/>
          <a:p>
            <a:pPr marL="458857" marR="13267" lvl="1"/>
            <a:r>
              <a:rPr lang="en-IE" sz="1953" dirty="0">
                <a:solidFill>
                  <a:schemeClr val="tx2">
                    <a:lumMod val="60000"/>
                    <a:lumOff val="40000"/>
                  </a:schemeClr>
                </a:solidFill>
                <a:cs typeface="Calibri"/>
              </a:rPr>
              <a:t>VMP: </a:t>
            </a:r>
            <a:r>
              <a:rPr lang="pt-BR" sz="1953" dirty="0">
                <a:solidFill>
                  <a:schemeClr val="tx2">
                    <a:lumMod val="60000"/>
                    <a:lumOff val="40000"/>
                  </a:schemeClr>
                </a:solidFill>
                <a:cs typeface="Calibri"/>
              </a:rPr>
              <a:t>agomelatine 25 mg tablet</a:t>
            </a:r>
          </a:p>
          <a:p>
            <a:pPr marL="458857" marR="13267" lvl="1"/>
            <a:endParaRPr lang="pt-BR" sz="977" dirty="0">
              <a:solidFill>
                <a:schemeClr val="tx2">
                  <a:lumMod val="60000"/>
                  <a:lumOff val="40000"/>
                </a:schemeClr>
              </a:solidFill>
              <a:cs typeface="Calibri"/>
            </a:endParaRPr>
          </a:p>
          <a:p>
            <a:pPr marL="458857" marR="13267" lvl="1"/>
            <a:r>
              <a:rPr lang="pt-BR" sz="1953" dirty="0">
                <a:solidFill>
                  <a:schemeClr val="tx2">
                    <a:lumMod val="60000"/>
                    <a:lumOff val="40000"/>
                  </a:schemeClr>
                </a:solidFill>
                <a:cs typeface="Calibri"/>
              </a:rPr>
              <a:t>SNOMED: </a:t>
            </a:r>
            <a:r>
              <a:rPr lang="en-US" sz="1953" dirty="0">
                <a:solidFill>
                  <a:srgbClr val="7030A0"/>
                </a:solidFill>
              </a:rPr>
              <a:t>895385006 | Product containing precisely </a:t>
            </a:r>
            <a:r>
              <a:rPr lang="en-US" sz="1953" dirty="0" err="1">
                <a:solidFill>
                  <a:srgbClr val="7030A0"/>
                </a:solidFill>
              </a:rPr>
              <a:t>agomelatine</a:t>
            </a:r>
            <a:r>
              <a:rPr lang="en-US" sz="1953" dirty="0">
                <a:solidFill>
                  <a:srgbClr val="7030A0"/>
                </a:solidFill>
              </a:rPr>
              <a:t> 25 milligram/1 each conventional release oral tablet (clinical drug) </a:t>
            </a:r>
            <a:endParaRPr lang="en-US" sz="1953" dirty="0"/>
          </a:p>
          <a:p>
            <a:pPr marL="458857" marR="13267" lvl="1"/>
            <a:endParaRPr lang="en-US" sz="977" dirty="0">
              <a:solidFill>
                <a:schemeClr val="tx2">
                  <a:lumMod val="60000"/>
                  <a:lumOff val="40000"/>
                </a:schemeClr>
              </a:solidFill>
              <a:cs typeface="Calibri"/>
            </a:endParaRPr>
          </a:p>
          <a:p>
            <a:pPr marL="458857" marR="13267" lvl="1"/>
            <a:r>
              <a:rPr lang="en-US" sz="1953" dirty="0">
                <a:solidFill>
                  <a:schemeClr val="tx2">
                    <a:lumMod val="60000"/>
                    <a:lumOff val="40000"/>
                  </a:schemeClr>
                </a:solidFill>
                <a:cs typeface="Calibri"/>
              </a:rPr>
              <a:t>Most seem to be New Concepts in SNOMED so we expect to see these in the Jan-2021 release</a:t>
            </a:r>
            <a:endParaRPr lang="en-IE" sz="1953" dirty="0">
              <a:solidFill>
                <a:schemeClr val="tx2">
                  <a:lumMod val="60000"/>
                  <a:lumOff val="40000"/>
                </a:schemeClr>
              </a:solidFill>
              <a:cs typeface="Calibri"/>
            </a:endParaRPr>
          </a:p>
          <a:p>
            <a:pPr marL="458857" marR="13267" lvl="1"/>
            <a:endParaRPr lang="en-IE" sz="977" i="1" dirty="0">
              <a:solidFill>
                <a:schemeClr val="tx2">
                  <a:lumMod val="60000"/>
                  <a:lumOff val="40000"/>
                </a:schemeClr>
              </a:solidFill>
              <a:cs typeface="Calibri"/>
            </a:endParaRPr>
          </a:p>
          <a:p>
            <a:pPr marL="458857" marR="13267" lvl="1"/>
            <a:r>
              <a:rPr lang="en-IE" sz="3125" b="1" spc="-58" dirty="0">
                <a:solidFill>
                  <a:srgbClr val="9779B5"/>
                </a:solidFill>
                <a:latin typeface="Calibri" panose="020F0502020204030204" pitchFamily="34" charset="0"/>
                <a:cs typeface="Calibri" panose="020F0502020204030204" pitchFamily="34" charset="0"/>
              </a:rPr>
              <a:t>But it’s a long time to wait…</a:t>
            </a:r>
          </a:p>
          <a:p>
            <a:pPr marL="458857" marR="13267" lvl="1"/>
            <a:endParaRPr lang="en-IE" sz="977" b="1" spc="-58" dirty="0">
              <a:solidFill>
                <a:srgbClr val="9779B5"/>
              </a:solidFill>
              <a:latin typeface="Calibri Light"/>
              <a:cs typeface="Calibri Light"/>
            </a:endParaRPr>
          </a:p>
          <a:p>
            <a:pPr marL="458857" marR="13267" lvl="1"/>
            <a:r>
              <a:rPr lang="en-IE" sz="1953" spc="-58" dirty="0">
                <a:solidFill>
                  <a:schemeClr val="tx2">
                    <a:lumMod val="60000"/>
                    <a:lumOff val="40000"/>
                  </a:schemeClr>
                </a:solidFill>
                <a:latin typeface="Calibri" panose="020F0502020204030204" pitchFamily="34" charset="0"/>
                <a:cs typeface="Calibri" panose="020F0502020204030204" pitchFamily="34" charset="0"/>
              </a:rPr>
              <a:t>If a </a:t>
            </a:r>
            <a:r>
              <a:rPr lang="en-IE" sz="2734" b="1" i="1" spc="-58" dirty="0">
                <a:solidFill>
                  <a:schemeClr val="tx2">
                    <a:lumMod val="60000"/>
                    <a:lumOff val="40000"/>
                  </a:schemeClr>
                </a:solidFill>
                <a:latin typeface="Calibri" panose="020F0502020204030204" pitchFamily="34" charset="0"/>
                <a:cs typeface="Calibri" panose="020F0502020204030204" pitchFamily="34" charset="0"/>
              </a:rPr>
              <a:t>Covid-19 Tablet</a:t>
            </a:r>
            <a:r>
              <a:rPr lang="en-IE" sz="1953" spc="-58" dirty="0">
                <a:solidFill>
                  <a:schemeClr val="tx2">
                    <a:lumMod val="60000"/>
                    <a:lumOff val="40000"/>
                  </a:schemeClr>
                </a:solidFill>
                <a:latin typeface="Calibri" panose="020F0502020204030204" pitchFamily="34" charset="0"/>
                <a:cs typeface="Calibri" panose="020F0502020204030204" pitchFamily="34" charset="0"/>
              </a:rPr>
              <a:t> became available today:</a:t>
            </a:r>
          </a:p>
          <a:p>
            <a:pPr marL="458857" marR="13267" lvl="1"/>
            <a:endParaRPr lang="en-IE" sz="977" b="1" spc="-58" dirty="0">
              <a:solidFill>
                <a:srgbClr val="9779B5"/>
              </a:solidFill>
              <a:latin typeface="Calibri Light"/>
              <a:cs typeface="Calibri Light"/>
            </a:endParaRPr>
          </a:p>
          <a:p>
            <a:pPr marL="458857" marR="13267" lvl="1"/>
            <a:r>
              <a:rPr lang="en-IE" sz="1953" b="1" spc="-58" dirty="0">
                <a:solidFill>
                  <a:schemeClr val="tx2">
                    <a:lumMod val="60000"/>
                    <a:lumOff val="40000"/>
                  </a:schemeClr>
                </a:solidFill>
                <a:latin typeface="Calibri" panose="020F0502020204030204" pitchFamily="34" charset="0"/>
                <a:cs typeface="Calibri" panose="020F0502020204030204" pitchFamily="34" charset="0"/>
              </a:rPr>
              <a:t>IPU:</a:t>
            </a:r>
            <a:r>
              <a:rPr lang="en-IE" sz="1953" spc="-58" dirty="0">
                <a:solidFill>
                  <a:schemeClr val="tx2">
                    <a:lumMod val="60000"/>
                    <a:lumOff val="40000"/>
                  </a:schemeClr>
                </a:solidFill>
                <a:latin typeface="Calibri" panose="020F0502020204030204" pitchFamily="34" charset="0"/>
                <a:cs typeface="Calibri" panose="020F0502020204030204" pitchFamily="34" charset="0"/>
              </a:rPr>
              <a:t>  Details available via Web Services tonight – would also be 	 	included in this Month-End circulation.</a:t>
            </a:r>
          </a:p>
          <a:p>
            <a:pPr marL="458857" marR="13267" lvl="1"/>
            <a:endParaRPr lang="en-IE" sz="977" spc="-58" dirty="0">
              <a:solidFill>
                <a:schemeClr val="tx2">
                  <a:lumMod val="60000"/>
                  <a:lumOff val="40000"/>
                </a:schemeClr>
              </a:solidFill>
              <a:latin typeface="Calibri" panose="020F0502020204030204" pitchFamily="34" charset="0"/>
              <a:cs typeface="Calibri" panose="020F0502020204030204" pitchFamily="34" charset="0"/>
            </a:endParaRPr>
          </a:p>
          <a:p>
            <a:pPr marL="458857" marR="13267" lvl="1"/>
            <a:r>
              <a:rPr lang="en-IE" sz="1953" b="1" spc="-58" dirty="0">
                <a:solidFill>
                  <a:srgbClr val="7030A0"/>
                </a:solidFill>
                <a:latin typeface="Calibri" panose="020F0502020204030204" pitchFamily="34" charset="0"/>
                <a:cs typeface="Calibri" panose="020F0502020204030204" pitchFamily="34" charset="0"/>
              </a:rPr>
              <a:t>SNOMED:</a:t>
            </a:r>
            <a:r>
              <a:rPr lang="en-IE" sz="1953" i="1" spc="-58" dirty="0">
                <a:solidFill>
                  <a:srgbClr val="7030A0"/>
                </a:solidFill>
                <a:latin typeface="Calibri" panose="020F0502020204030204" pitchFamily="34" charset="0"/>
                <a:cs typeface="Calibri" panose="020F0502020204030204" pitchFamily="34" charset="0"/>
              </a:rPr>
              <a:t> Would have to wait until </a:t>
            </a:r>
            <a:r>
              <a:rPr lang="en-IE" sz="1953" b="1" i="1" spc="-58" dirty="0">
                <a:solidFill>
                  <a:srgbClr val="7030A0"/>
                </a:solidFill>
                <a:latin typeface="Calibri" panose="020F0502020204030204" pitchFamily="34" charset="0"/>
                <a:cs typeface="Calibri" panose="020F0502020204030204" pitchFamily="34" charset="0"/>
              </a:rPr>
              <a:t>July-2021</a:t>
            </a:r>
            <a:r>
              <a:rPr lang="en-IE" sz="1953" i="1" spc="-58" dirty="0">
                <a:solidFill>
                  <a:srgbClr val="7030A0"/>
                </a:solidFill>
                <a:latin typeface="Calibri" panose="020F0502020204030204" pitchFamily="34" charset="0"/>
                <a:cs typeface="Calibri" panose="020F0502020204030204" pitchFamily="34" charset="0"/>
              </a:rPr>
              <a:t> for its Concept Id in 			SNOMED</a:t>
            </a:r>
          </a:p>
          <a:p>
            <a:pPr marL="458857" marR="13267" lvl="1"/>
            <a:endParaRPr lang="en-IE" sz="977" i="1" spc="-58" dirty="0">
              <a:solidFill>
                <a:srgbClr val="7030A0"/>
              </a:solidFill>
              <a:latin typeface="Calibri" panose="020F0502020204030204" pitchFamily="34" charset="0"/>
              <a:cs typeface="Calibri" panose="020F0502020204030204" pitchFamily="34" charset="0"/>
            </a:endParaRPr>
          </a:p>
          <a:p>
            <a:pPr marL="458857" marR="13267" lvl="1"/>
            <a:r>
              <a:rPr lang="en-IE" sz="1953" b="1" spc="-58" dirty="0">
                <a:solidFill>
                  <a:schemeClr val="tx2">
                    <a:lumMod val="60000"/>
                    <a:lumOff val="40000"/>
                  </a:schemeClr>
                </a:solidFill>
                <a:latin typeface="Calibri" panose="020F0502020204030204" pitchFamily="34" charset="0"/>
                <a:cs typeface="Calibri" panose="020F0502020204030204" pitchFamily="34" charset="0"/>
              </a:rPr>
              <a:t>Clearly this is NOT good…</a:t>
            </a:r>
          </a:p>
          <a:p>
            <a:pPr marL="458857" marR="13267" lvl="1"/>
            <a:endParaRPr lang="en-IE" sz="1953" b="1" spc="-58" dirty="0">
              <a:solidFill>
                <a:srgbClr val="9779B5"/>
              </a:solidFill>
              <a:latin typeface="Calibri Light"/>
              <a:cs typeface="Calibri Light"/>
            </a:endParaRPr>
          </a:p>
          <a:p>
            <a:pPr marL="458857" marR="13267" lvl="1"/>
            <a:endParaRPr lang="en-IE" sz="1953" b="1" spc="-58" dirty="0">
              <a:solidFill>
                <a:srgbClr val="9779B5"/>
              </a:solidFill>
              <a:latin typeface="Calibri Light"/>
              <a:cs typeface="Calibri Light"/>
            </a:endParaRPr>
          </a:p>
          <a:p>
            <a:pPr marL="458857" marR="13267" lvl="1"/>
            <a:endParaRPr lang="en-IE" sz="1953" b="1" spc="-58" dirty="0">
              <a:solidFill>
                <a:srgbClr val="9779B5"/>
              </a:solidFill>
              <a:latin typeface="Calibri Light"/>
              <a:cs typeface="Calibri Light"/>
            </a:endParaRPr>
          </a:p>
          <a:p>
            <a:pPr marL="458857" marR="13267" lvl="1"/>
            <a:endParaRPr lang="en-IE" sz="1953" b="1" spc="-58" dirty="0">
              <a:solidFill>
                <a:srgbClr val="9779B5"/>
              </a:solidFill>
              <a:latin typeface="Calibri Light"/>
              <a:cs typeface="Calibri Light"/>
            </a:endParaRPr>
          </a:p>
          <a:p>
            <a:pPr marL="458857" marR="13267" lvl="1"/>
            <a:endParaRPr lang="en-IE" sz="1953" b="1" spc="-58" dirty="0">
              <a:solidFill>
                <a:srgbClr val="9779B5"/>
              </a:solidFill>
              <a:latin typeface="Calibri Light"/>
              <a:cs typeface="Calibri Light"/>
            </a:endParaRPr>
          </a:p>
          <a:p>
            <a:pPr marL="458857" marR="13267" lvl="1"/>
            <a:endParaRPr lang="en-IE" sz="1953" b="1" spc="-58" dirty="0">
              <a:solidFill>
                <a:srgbClr val="9779B5"/>
              </a:solidFill>
              <a:latin typeface="Calibri Light"/>
              <a:cs typeface="Calibri Light"/>
            </a:endParaRPr>
          </a:p>
          <a:p>
            <a:pPr marL="458857" marR="13267" lvl="1"/>
            <a:endParaRPr lang="en-IE" sz="1953" b="1" spc="-58" dirty="0">
              <a:solidFill>
                <a:srgbClr val="9779B5"/>
              </a:solidFill>
              <a:latin typeface="Calibri Light"/>
              <a:cs typeface="Calibri Light"/>
            </a:endParaRPr>
          </a:p>
          <a:p>
            <a:pPr marL="458857" marR="13267" lvl="1"/>
            <a:endParaRPr lang="en-IE" sz="1953" b="1" spc="-58" dirty="0">
              <a:solidFill>
                <a:srgbClr val="9779B5"/>
              </a:solidFill>
              <a:latin typeface="Calibri Light"/>
              <a:cs typeface="Calibri Light"/>
            </a:endParaRPr>
          </a:p>
          <a:p>
            <a:pPr marL="458857" marR="13267" lvl="1"/>
            <a:endParaRPr lang="en-IE" sz="1172" b="1" spc="-58" dirty="0">
              <a:solidFill>
                <a:srgbClr val="9779B5"/>
              </a:solidFill>
              <a:latin typeface="Calibri Light"/>
              <a:cs typeface="Calibri Light"/>
            </a:endParaRPr>
          </a:p>
          <a:p>
            <a:pPr marL="458857" marR="13267" lvl="1"/>
            <a:endParaRPr lang="en-IE" sz="1172"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p:txBody>
      </p:sp>
      <p:sp>
        <p:nvSpPr>
          <p:cNvPr id="7" name="TextBox 6"/>
          <p:cNvSpPr txBox="1"/>
          <p:nvPr/>
        </p:nvSpPr>
        <p:spPr>
          <a:xfrm>
            <a:off x="2003523" y="303835"/>
            <a:ext cx="7812911" cy="510920"/>
          </a:xfrm>
          <a:prstGeom prst="rect">
            <a:avLst/>
          </a:prstGeom>
          <a:noFill/>
        </p:spPr>
        <p:txBody>
          <a:bodyPr wrap="square" rtlCol="0">
            <a:spAutoFit/>
          </a:bodyPr>
          <a:lstStyle/>
          <a:p>
            <a:r>
              <a:rPr lang="en-IE" sz="2734" b="1" spc="-58" dirty="0">
                <a:solidFill>
                  <a:srgbClr val="9779B5"/>
                </a:solidFill>
                <a:latin typeface="Calibri Light"/>
                <a:cs typeface="Calibri Light"/>
              </a:rPr>
              <a:t>Exists in SNOMED but NOT in July-2020 release (II)</a:t>
            </a:r>
            <a:endParaRPr lang="en-IE" sz="2734" b="1" dirty="0">
              <a:solidFill>
                <a:prstClr val="black"/>
              </a:solidFill>
              <a:latin typeface="Calibri Light"/>
              <a:cs typeface="Calibri Ligh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spTree>
    <p:extLst>
      <p:ext uri="{BB962C8B-B14F-4D97-AF65-F5344CB8AC3E}">
        <p14:creationId xmlns:p14="http://schemas.microsoft.com/office/powerpoint/2010/main" val="375785057"/>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52340" y="651638"/>
            <a:ext cx="7143233" cy="5084032"/>
          </a:xfrm>
          <a:prstGeom prst="rect">
            <a:avLst/>
          </a:prstGeom>
        </p:spPr>
        <p:txBody>
          <a:bodyPr wrap="square" lIns="0" tIns="0" rIns="0" bIns="0" rtlCol="0">
            <a:noAutofit/>
          </a:bodyPr>
          <a:lstStyle/>
          <a:p>
            <a:pPr marL="458857" marR="13267" lvl="1"/>
            <a:endParaRPr lang="en-IE" sz="2344" i="1" dirty="0">
              <a:solidFill>
                <a:srgbClr val="0070C0"/>
              </a:solidFill>
              <a:cs typeface="Calibri"/>
            </a:endParaRPr>
          </a:p>
          <a:p>
            <a:pPr marL="458857" marR="13267" lvl="1"/>
            <a:r>
              <a:rPr lang="en-IE" sz="2344" i="1" dirty="0">
                <a:solidFill>
                  <a:srgbClr val="0070C0"/>
                </a:solidFill>
                <a:cs typeface="Calibri"/>
              </a:rPr>
              <a:t>IPU PF VMP = </a:t>
            </a:r>
            <a:r>
              <a:rPr lang="en-GB" sz="2344" i="1" dirty="0">
                <a:solidFill>
                  <a:srgbClr val="0070C0"/>
                </a:solidFill>
                <a:cs typeface="Calibri"/>
              </a:rPr>
              <a:t>Cefaclor (cefaclor monohydrate) 125 mg / 5 mL granules for oral suspension</a:t>
            </a:r>
            <a:endParaRPr lang="en-IE" sz="2344" i="1" dirty="0">
              <a:solidFill>
                <a:srgbClr val="0070C0"/>
              </a:solidFill>
              <a:cs typeface="Calibri"/>
            </a:endParaRPr>
          </a:p>
          <a:p>
            <a:pPr marL="458857" marR="13267" lvl="1"/>
            <a:endParaRPr lang="en-IE" sz="977" b="1" spc="-58" dirty="0">
              <a:solidFill>
                <a:srgbClr val="9779B5"/>
              </a:solidFill>
              <a:latin typeface="Calibri Light"/>
              <a:cs typeface="Calibri Light"/>
            </a:endParaRPr>
          </a:p>
          <a:p>
            <a:pPr marL="458857" marR="13267" lvl="1"/>
            <a:r>
              <a:rPr lang="en-IE" sz="2344" b="1" spc="-58" dirty="0">
                <a:solidFill>
                  <a:srgbClr val="9779B5"/>
                </a:solidFill>
                <a:latin typeface="Calibri Light"/>
                <a:cs typeface="Calibri Light"/>
              </a:rPr>
              <a:t>Granules versus oral suspension</a:t>
            </a: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chemeClr val="tx2">
                  <a:lumMod val="60000"/>
                  <a:lumOff val="40000"/>
                </a:schemeClr>
              </a:solidFill>
              <a:latin typeface="Calibri Light"/>
              <a:cs typeface="Calibri Light"/>
            </a:endParaRPr>
          </a:p>
          <a:p>
            <a:pPr marL="458857" marR="13267" lvl="1"/>
            <a:r>
              <a:rPr lang="en-IE" sz="2344" b="1" spc="-58" dirty="0">
                <a:solidFill>
                  <a:schemeClr val="tx2">
                    <a:lumMod val="60000"/>
                    <a:lumOff val="40000"/>
                  </a:schemeClr>
                </a:solidFill>
                <a:latin typeface="Calibri Light"/>
                <a:cs typeface="Calibri Light"/>
              </a:rPr>
              <a:t>IPU’s Dose Form IS mapped to correct concept:</a:t>
            </a:r>
            <a:r>
              <a:rPr lang="en-IE" sz="2344" dirty="0"/>
              <a:t> </a:t>
            </a:r>
            <a:r>
              <a:rPr lang="en-IE" sz="1953" dirty="0">
                <a:solidFill>
                  <a:srgbClr val="7030A0"/>
                </a:solidFill>
              </a:rPr>
              <a:t>385029002 Granules for conventional release oral suspension (dose form)</a:t>
            </a:r>
            <a:endParaRPr lang="en-IE" sz="1953" b="1" spc="-58" dirty="0">
              <a:solidFill>
                <a:srgbClr val="7030A0"/>
              </a:solidFill>
              <a:latin typeface="Calibri Light"/>
              <a:cs typeface="Calibri Light"/>
            </a:endParaRPr>
          </a:p>
          <a:p>
            <a:pPr marL="458857" marR="13267" lvl="1"/>
            <a:endParaRPr lang="en-IE" sz="977" b="1" spc="-58" dirty="0">
              <a:solidFill>
                <a:schemeClr val="tx2">
                  <a:lumMod val="60000"/>
                  <a:lumOff val="40000"/>
                </a:schemeClr>
              </a:solidFill>
              <a:latin typeface="Calibri Light"/>
              <a:cs typeface="Calibri Light"/>
            </a:endParaRPr>
          </a:p>
          <a:p>
            <a:pPr marL="458857" marR="13267" lvl="1"/>
            <a:r>
              <a:rPr lang="en-IE" sz="2344" b="1" spc="-58" dirty="0">
                <a:solidFill>
                  <a:schemeClr val="tx2">
                    <a:lumMod val="60000"/>
                    <a:lumOff val="40000"/>
                  </a:schemeClr>
                </a:solidFill>
                <a:latin typeface="Calibri Light"/>
                <a:cs typeface="Calibri Light"/>
              </a:rPr>
              <a:t>In July-2020 Release there are 23 SNOMED records of type </a:t>
            </a:r>
          </a:p>
          <a:p>
            <a:pPr marL="458857" marR="13267" lvl="1"/>
            <a:r>
              <a:rPr lang="en-IE" sz="1953" dirty="0">
                <a:solidFill>
                  <a:srgbClr val="7030A0"/>
                </a:solidFill>
              </a:rPr>
              <a:t>“granules for conventional release oral suspension (clinical drug)”</a:t>
            </a:r>
            <a:endParaRPr lang="en-IE" sz="1953" b="1" spc="-58" dirty="0">
              <a:solidFill>
                <a:srgbClr val="7030A0"/>
              </a:solidFill>
              <a:latin typeface="Calibri Light"/>
              <a:cs typeface="Calibri Light"/>
            </a:endParaRPr>
          </a:p>
          <a:p>
            <a:pPr marL="458857" marR="13267" lvl="1"/>
            <a:endParaRPr lang="it-IT" sz="977" i="1" dirty="0">
              <a:solidFill>
                <a:srgbClr val="0070C0"/>
              </a:solidFill>
              <a:cs typeface="Calibri"/>
            </a:endParaRPr>
          </a:p>
        </p:txBody>
      </p:sp>
      <p:sp>
        <p:nvSpPr>
          <p:cNvPr id="7" name="TextBox 6"/>
          <p:cNvSpPr txBox="1"/>
          <p:nvPr/>
        </p:nvSpPr>
        <p:spPr>
          <a:xfrm>
            <a:off x="2077931" y="80610"/>
            <a:ext cx="7812911" cy="571028"/>
          </a:xfrm>
          <a:prstGeom prst="rect">
            <a:avLst/>
          </a:prstGeom>
          <a:noFill/>
        </p:spPr>
        <p:txBody>
          <a:bodyPr wrap="square" rtlCol="0">
            <a:spAutoFit/>
          </a:bodyPr>
          <a:lstStyle/>
          <a:p>
            <a:r>
              <a:rPr lang="en-IE" sz="3125" b="1" spc="-58" dirty="0">
                <a:solidFill>
                  <a:srgbClr val="9779B5"/>
                </a:solidFill>
                <a:latin typeface="Calibri Light"/>
                <a:cs typeface="Calibri Light"/>
              </a:rPr>
              <a:t>Dose Form Mismatch (III)</a:t>
            </a:r>
            <a:endParaRPr lang="en-IE" sz="3125" b="1" dirty="0">
              <a:solidFill>
                <a:prstClr val="black"/>
              </a:solidFill>
              <a:latin typeface="Calibri Light"/>
              <a:cs typeface="Calibri Light"/>
            </a:endParaRPr>
          </a:p>
        </p:txBody>
      </p:sp>
      <p:pic>
        <p:nvPicPr>
          <p:cNvPr id="4" name="Picture 3">
            <a:extLst>
              <a:ext uri="{FF2B5EF4-FFF2-40B4-BE49-F238E27FC236}">
                <a16:creationId xmlns:a16="http://schemas.microsoft.com/office/drawing/2014/main" id="{F63DDBEA-8338-480A-948C-7A6470BEE75D}"/>
              </a:ext>
            </a:extLst>
          </p:cNvPr>
          <p:cNvPicPr>
            <a:picLocks noChangeAspect="1"/>
          </p:cNvPicPr>
          <p:nvPr/>
        </p:nvPicPr>
        <p:blipFill>
          <a:blip r:embed="rId3"/>
          <a:stretch>
            <a:fillRect/>
          </a:stretch>
        </p:blipFill>
        <p:spPr>
          <a:xfrm>
            <a:off x="2296507" y="2303569"/>
            <a:ext cx="7598986" cy="1646292"/>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spTree>
    <p:extLst>
      <p:ext uri="{BB962C8B-B14F-4D97-AF65-F5344CB8AC3E}">
        <p14:creationId xmlns:p14="http://schemas.microsoft.com/office/powerpoint/2010/main" val="679630199"/>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52340" y="945428"/>
            <a:ext cx="7143233" cy="4715832"/>
          </a:xfrm>
          <a:prstGeom prst="rect">
            <a:avLst/>
          </a:prstGeom>
        </p:spPr>
        <p:txBody>
          <a:bodyPr wrap="square" lIns="0" tIns="0" rIns="0" bIns="0" rtlCol="0">
            <a:noAutofit/>
          </a:bodyPr>
          <a:lstStyle/>
          <a:p>
            <a:pPr marL="458857" marR="13267" lvl="1"/>
            <a:r>
              <a:rPr lang="en-IE" sz="2344" dirty="0">
                <a:solidFill>
                  <a:schemeClr val="tx2">
                    <a:lumMod val="60000"/>
                    <a:lumOff val="40000"/>
                  </a:schemeClr>
                </a:solidFill>
                <a:cs typeface="Calibri"/>
              </a:rPr>
              <a:t>Ingredient/Basis of Strength Substance differences:</a:t>
            </a:r>
          </a:p>
          <a:p>
            <a:pPr marL="458857" marR="13267" lvl="1"/>
            <a:endParaRPr lang="en-IE" sz="2344" dirty="0">
              <a:solidFill>
                <a:prstClr val="black"/>
              </a:solidFill>
              <a:cs typeface="Calibri"/>
            </a:endParaRPr>
          </a:p>
          <a:p>
            <a:pPr marL="458857" marR="13267" lvl="1"/>
            <a:r>
              <a:rPr lang="en-IE" sz="1953" b="1" dirty="0">
                <a:solidFill>
                  <a:schemeClr val="tx2">
                    <a:lumMod val="60000"/>
                    <a:lumOff val="40000"/>
                  </a:schemeClr>
                </a:solidFill>
                <a:cs typeface="Calibri"/>
              </a:rPr>
              <a:t>VMP:</a:t>
            </a:r>
            <a:r>
              <a:rPr lang="en-IE" sz="1953" dirty="0">
                <a:solidFill>
                  <a:schemeClr val="tx2">
                    <a:lumMod val="60000"/>
                    <a:lumOff val="40000"/>
                  </a:schemeClr>
                </a:solidFill>
                <a:cs typeface="Calibri"/>
              </a:rPr>
              <a:t> </a:t>
            </a:r>
            <a:r>
              <a:rPr lang="pt-BR" sz="1953" dirty="0">
                <a:solidFill>
                  <a:schemeClr val="tx2">
                    <a:lumMod val="60000"/>
                    <a:lumOff val="40000"/>
                  </a:schemeClr>
                </a:solidFill>
                <a:cs typeface="Calibri"/>
              </a:rPr>
              <a:t>rilpivirine (rilpivirine hydrochloride) 25 mg tablet</a:t>
            </a:r>
          </a:p>
          <a:p>
            <a:pPr marL="458857" marR="13267" lvl="1"/>
            <a:endParaRPr lang="en-IE" sz="977" dirty="0">
              <a:solidFill>
                <a:schemeClr val="tx2">
                  <a:lumMod val="60000"/>
                  <a:lumOff val="40000"/>
                </a:schemeClr>
              </a:solidFill>
              <a:cs typeface="Calibri"/>
            </a:endParaRPr>
          </a:p>
          <a:p>
            <a:pPr marL="458857" marR="13267" lvl="1"/>
            <a:r>
              <a:rPr lang="en-IE" sz="1953" b="1" dirty="0">
                <a:solidFill>
                  <a:schemeClr val="tx2">
                    <a:lumMod val="60000"/>
                    <a:lumOff val="40000"/>
                  </a:schemeClr>
                </a:solidFill>
                <a:cs typeface="Calibri"/>
              </a:rPr>
              <a:t>Nearest SNOMED:</a:t>
            </a:r>
          </a:p>
          <a:p>
            <a:pPr marL="458857" marR="13267" lvl="1"/>
            <a:endParaRPr lang="en-IE" sz="1953" dirty="0">
              <a:solidFill>
                <a:schemeClr val="tx2">
                  <a:lumMod val="60000"/>
                  <a:lumOff val="40000"/>
                </a:schemeClr>
              </a:solidFill>
              <a:cs typeface="Calibri"/>
            </a:endParaRPr>
          </a:p>
          <a:p>
            <a:pPr marL="458857" marR="13267" lvl="1"/>
            <a:endParaRPr lang="en-IE" sz="1953" dirty="0">
              <a:solidFill>
                <a:schemeClr val="tx2">
                  <a:lumMod val="60000"/>
                  <a:lumOff val="40000"/>
                </a:schemeClr>
              </a:solidFill>
            </a:endParaRPr>
          </a:p>
          <a:p>
            <a:pPr marL="458857" marR="13267" lvl="1"/>
            <a:endParaRPr lang="en-IE" sz="1953" dirty="0">
              <a:solidFill>
                <a:schemeClr val="tx2">
                  <a:lumMod val="60000"/>
                  <a:lumOff val="40000"/>
                </a:schemeClr>
              </a:solidFill>
            </a:endParaRPr>
          </a:p>
          <a:p>
            <a:pPr marL="458857" marR="13267" lvl="1"/>
            <a:endParaRPr lang="en-IE" sz="1953" b="1" dirty="0">
              <a:solidFill>
                <a:schemeClr val="tx2">
                  <a:lumMod val="60000"/>
                  <a:lumOff val="40000"/>
                </a:schemeClr>
              </a:solidFill>
            </a:endParaRPr>
          </a:p>
          <a:p>
            <a:pPr marL="458857" marR="13267" lvl="1"/>
            <a:r>
              <a:rPr lang="en-IE" sz="1953" b="1" dirty="0">
                <a:solidFill>
                  <a:schemeClr val="tx2">
                    <a:lumMod val="60000"/>
                    <a:lumOff val="40000"/>
                  </a:schemeClr>
                </a:solidFill>
              </a:rPr>
              <a:t>VMP:</a:t>
            </a:r>
            <a:r>
              <a:rPr lang="en-IE" sz="1953" dirty="0">
                <a:solidFill>
                  <a:schemeClr val="tx2">
                    <a:lumMod val="60000"/>
                    <a:lumOff val="40000"/>
                  </a:schemeClr>
                </a:solidFill>
              </a:rPr>
              <a:t> </a:t>
            </a:r>
            <a:r>
              <a:rPr lang="en-IE" sz="1758" dirty="0">
                <a:solidFill>
                  <a:schemeClr val="tx2">
                    <a:lumMod val="60000"/>
                    <a:lumOff val="40000"/>
                  </a:schemeClr>
                </a:solidFill>
              </a:rPr>
              <a:t>metoclopramide (metoclopramide hydrochloride) 10 mg tablet</a:t>
            </a:r>
          </a:p>
          <a:p>
            <a:pPr marL="458857" marR="13267" lvl="1"/>
            <a:endParaRPr lang="en-IE" sz="977" dirty="0">
              <a:solidFill>
                <a:schemeClr val="tx2">
                  <a:lumMod val="60000"/>
                  <a:lumOff val="40000"/>
                </a:schemeClr>
              </a:solidFill>
            </a:endParaRPr>
          </a:p>
          <a:p>
            <a:pPr marL="458857" marR="13267" lvl="1"/>
            <a:r>
              <a:rPr lang="en-IE" sz="1953" b="1" dirty="0">
                <a:solidFill>
                  <a:schemeClr val="tx2">
                    <a:lumMod val="60000"/>
                    <a:lumOff val="40000"/>
                  </a:schemeClr>
                </a:solidFill>
              </a:rPr>
              <a:t>Nearest SNOMED:</a:t>
            </a:r>
          </a:p>
          <a:p>
            <a:pPr marL="458857" marR="13267" lvl="1"/>
            <a:endParaRPr lang="en-IE" sz="1953" i="1" dirty="0">
              <a:solidFill>
                <a:schemeClr val="tx2">
                  <a:lumMod val="60000"/>
                  <a:lumOff val="40000"/>
                </a:schemeClr>
              </a:solidFill>
              <a:cs typeface="Calibri"/>
            </a:endParaRPr>
          </a:p>
          <a:p>
            <a:pPr marL="458857" marR="13267" lvl="1"/>
            <a:endParaRPr lang="en-IE" sz="1953" i="1" dirty="0">
              <a:solidFill>
                <a:schemeClr val="tx2">
                  <a:lumMod val="60000"/>
                  <a:lumOff val="40000"/>
                </a:schemeClr>
              </a:solidFill>
              <a:cs typeface="Calibri"/>
            </a:endParaRPr>
          </a:p>
          <a:p>
            <a:pPr marL="458857" marR="13267" lvl="1"/>
            <a:endParaRPr lang="en-IE" sz="1953" i="1" dirty="0">
              <a:solidFill>
                <a:schemeClr val="tx2">
                  <a:lumMod val="60000"/>
                  <a:lumOff val="40000"/>
                </a:schemeClr>
              </a:solidFill>
              <a:cs typeface="Calibri"/>
            </a:endParaRPr>
          </a:p>
          <a:p>
            <a:pPr marL="458857" marR="13267" lvl="1"/>
            <a:r>
              <a:rPr lang="en-IE" sz="2734" b="1" i="1" dirty="0">
                <a:solidFill>
                  <a:schemeClr val="tx2">
                    <a:lumMod val="60000"/>
                    <a:lumOff val="40000"/>
                  </a:schemeClr>
                </a:solidFill>
                <a:cs typeface="Calibri"/>
              </a:rPr>
              <a:t>These are NOT the same so what’s the fix?</a:t>
            </a: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p:txBody>
      </p:sp>
      <p:sp>
        <p:nvSpPr>
          <p:cNvPr id="7" name="TextBox 6"/>
          <p:cNvSpPr txBox="1"/>
          <p:nvPr/>
        </p:nvSpPr>
        <p:spPr>
          <a:xfrm>
            <a:off x="2003523" y="303835"/>
            <a:ext cx="7812911" cy="510920"/>
          </a:xfrm>
          <a:prstGeom prst="rect">
            <a:avLst/>
          </a:prstGeom>
          <a:noFill/>
        </p:spPr>
        <p:txBody>
          <a:bodyPr wrap="square" rtlCol="0">
            <a:spAutoFit/>
          </a:bodyPr>
          <a:lstStyle/>
          <a:p>
            <a:r>
              <a:rPr lang="en-IE" sz="2734" b="1" spc="-58" dirty="0">
                <a:solidFill>
                  <a:srgbClr val="9779B5"/>
                </a:solidFill>
                <a:latin typeface="Calibri Light"/>
                <a:cs typeface="Calibri Light"/>
              </a:rPr>
              <a:t>IPU VMP SNOMED Ingredient/BOSS Issues (IV)</a:t>
            </a:r>
            <a:endParaRPr lang="en-IE" sz="2734" b="1" dirty="0">
              <a:solidFill>
                <a:prstClr val="black"/>
              </a:solidFill>
              <a:latin typeface="Calibri Light"/>
              <a:cs typeface="Calibri Ligh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98793" y="2536097"/>
            <a:ext cx="6622372" cy="694111"/>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98793" y="4470722"/>
            <a:ext cx="6622372" cy="669678"/>
          </a:xfrm>
          <a:prstGeom prst="rect">
            <a:avLst/>
          </a:prstGeom>
        </p:spPr>
      </p:pic>
    </p:spTree>
    <p:extLst>
      <p:ext uri="{BB962C8B-B14F-4D97-AF65-F5344CB8AC3E}">
        <p14:creationId xmlns:p14="http://schemas.microsoft.com/office/powerpoint/2010/main" val="1301485452"/>
      </p:ext>
    </p:extLst>
  </p:cSld>
  <p:clrMapOvr>
    <a:masterClrMapping/>
  </p:clrMapOvr>
  <p:transition spd="slow">
    <p:cove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52340" y="945428"/>
            <a:ext cx="7143233" cy="4715832"/>
          </a:xfrm>
          <a:prstGeom prst="rect">
            <a:avLst/>
          </a:prstGeom>
        </p:spPr>
        <p:txBody>
          <a:bodyPr wrap="square" lIns="0" tIns="0" rIns="0" bIns="0" rtlCol="0">
            <a:noAutofit/>
          </a:bodyPr>
          <a:lstStyle/>
          <a:p>
            <a:pPr marL="458857" marR="13267" lvl="1"/>
            <a:r>
              <a:rPr lang="en-IE" sz="2344" b="1" spc="-58" dirty="0">
                <a:solidFill>
                  <a:schemeClr val="tx2">
                    <a:lumMod val="60000"/>
                    <a:lumOff val="40000"/>
                  </a:schemeClr>
                </a:solidFill>
                <a:latin typeface="Calibri Light"/>
                <a:cs typeface="Calibri Light"/>
              </a:rPr>
              <a:t>IPU Routine Product Checks:</a:t>
            </a:r>
          </a:p>
          <a:p>
            <a:pPr marL="458857" marR="13267" lvl="1"/>
            <a:endParaRPr lang="en-IE" sz="977" b="1" spc="-58" dirty="0">
              <a:solidFill>
                <a:schemeClr val="tx2">
                  <a:lumMod val="60000"/>
                  <a:lumOff val="40000"/>
                </a:schemeClr>
              </a:solidFill>
              <a:latin typeface="Calibri Light"/>
              <a:cs typeface="Calibri Light"/>
            </a:endParaRPr>
          </a:p>
          <a:p>
            <a:pPr marL="458857" marR="13267" lvl="1"/>
            <a:r>
              <a:rPr lang="en-IE" sz="2344" b="1" spc="-58" dirty="0">
                <a:solidFill>
                  <a:schemeClr val="tx2">
                    <a:lumMod val="60000"/>
                    <a:lumOff val="40000"/>
                  </a:schemeClr>
                </a:solidFill>
                <a:latin typeface="Calibri Light"/>
                <a:cs typeface="Calibri Light"/>
              </a:rPr>
              <a:t>	</a:t>
            </a:r>
            <a:r>
              <a:rPr lang="en-IE" sz="2344" b="1" spc="-58" dirty="0">
                <a:solidFill>
                  <a:srgbClr val="7030A0"/>
                </a:solidFill>
                <a:latin typeface="Calibri Light"/>
                <a:cs typeface="Calibri Light"/>
              </a:rPr>
              <a:t>Drug Manufacturer’s SPC</a:t>
            </a:r>
          </a:p>
          <a:p>
            <a:pPr marL="458857" marR="13267" lvl="1"/>
            <a:endParaRPr lang="en-IE" sz="977" b="1" spc="-58" dirty="0">
              <a:solidFill>
                <a:srgbClr val="7030A0"/>
              </a:solidFill>
              <a:latin typeface="Calibri Light"/>
              <a:cs typeface="Calibri Light"/>
            </a:endParaRPr>
          </a:p>
          <a:p>
            <a:pPr marL="458857" marR="13267" lvl="1"/>
            <a:r>
              <a:rPr lang="en-IE" sz="2344" b="1" spc="-58" dirty="0">
                <a:solidFill>
                  <a:srgbClr val="7030A0"/>
                </a:solidFill>
                <a:latin typeface="Calibri Light"/>
                <a:cs typeface="Calibri Light"/>
              </a:rPr>
              <a:t>	Health Products Regulatory Authority (HPRA)</a:t>
            </a:r>
          </a:p>
          <a:p>
            <a:pPr marL="458857" marR="13267" lvl="1"/>
            <a:endParaRPr lang="en-IE" sz="977" b="1" spc="-58" dirty="0">
              <a:solidFill>
                <a:srgbClr val="7030A0"/>
              </a:solidFill>
              <a:latin typeface="Calibri Light"/>
              <a:cs typeface="Calibri Light"/>
            </a:endParaRPr>
          </a:p>
          <a:p>
            <a:pPr marL="458857" marR="13267" lvl="1"/>
            <a:r>
              <a:rPr lang="en-IE" sz="2344" b="1" spc="-58" dirty="0">
                <a:solidFill>
                  <a:srgbClr val="7030A0"/>
                </a:solidFill>
                <a:latin typeface="Calibri Light"/>
                <a:cs typeface="Calibri Light"/>
              </a:rPr>
              <a:t>	Medicines Complete and other reputable sources</a:t>
            </a:r>
          </a:p>
          <a:p>
            <a:pPr marL="458857" marR="13267" lvl="1"/>
            <a:endParaRPr lang="en-IE" sz="977" b="1" spc="-58" dirty="0">
              <a:solidFill>
                <a:schemeClr val="tx2">
                  <a:lumMod val="60000"/>
                  <a:lumOff val="40000"/>
                </a:schemeClr>
              </a:solidFill>
              <a:latin typeface="Calibri Light"/>
              <a:cs typeface="Calibri Light"/>
            </a:endParaRPr>
          </a:p>
          <a:p>
            <a:pPr marL="458857" marR="13267" lvl="1"/>
            <a:r>
              <a:rPr lang="en-IE" sz="2344" b="1" spc="-58" dirty="0">
                <a:solidFill>
                  <a:schemeClr val="tx2">
                    <a:lumMod val="60000"/>
                    <a:lumOff val="40000"/>
                  </a:schemeClr>
                </a:solidFill>
                <a:latin typeface="Calibri Light"/>
                <a:cs typeface="Calibri Light"/>
              </a:rPr>
              <a:t>In the previous examples the IPU is satisfied their data is correct</a:t>
            </a:r>
          </a:p>
          <a:p>
            <a:pPr marL="458857" marR="13267" lvl="1"/>
            <a:endParaRPr lang="en-IE" sz="977" b="1" spc="-58" dirty="0">
              <a:solidFill>
                <a:schemeClr val="tx2">
                  <a:lumMod val="60000"/>
                  <a:lumOff val="40000"/>
                </a:schemeClr>
              </a:solidFill>
              <a:latin typeface="Calibri Light"/>
              <a:cs typeface="Calibri Light"/>
            </a:endParaRPr>
          </a:p>
          <a:p>
            <a:pPr marL="458857" marR="13267" lvl="1"/>
            <a:r>
              <a:rPr lang="en-IE" sz="2344" b="1" spc="-58" dirty="0">
                <a:solidFill>
                  <a:schemeClr val="tx2">
                    <a:lumMod val="60000"/>
                    <a:lumOff val="40000"/>
                  </a:schemeClr>
                </a:solidFill>
                <a:latin typeface="Calibri Light"/>
                <a:cs typeface="Calibri Light"/>
              </a:rPr>
              <a:t>The issues are either:</a:t>
            </a:r>
          </a:p>
          <a:p>
            <a:pPr marL="1351769" marR="13267" lvl="3"/>
            <a:r>
              <a:rPr lang="en-IE" sz="2344" b="1" spc="-58" dirty="0">
                <a:solidFill>
                  <a:schemeClr val="tx2">
                    <a:lumMod val="60000"/>
                    <a:lumOff val="40000"/>
                  </a:schemeClr>
                </a:solidFill>
                <a:latin typeface="Calibri Light"/>
                <a:cs typeface="Calibri Light"/>
              </a:rPr>
              <a:t>	</a:t>
            </a:r>
            <a:r>
              <a:rPr lang="en-IE" sz="2344" b="1" spc="-58" dirty="0">
                <a:solidFill>
                  <a:srgbClr val="7030A0"/>
                </a:solidFill>
                <a:latin typeface="Calibri Light"/>
                <a:cs typeface="Calibri Light"/>
              </a:rPr>
              <a:t>The IPU data is correct</a:t>
            </a:r>
          </a:p>
          <a:p>
            <a:pPr marL="1351769" marR="13267" lvl="3"/>
            <a:endParaRPr lang="en-IE" sz="977" b="1" spc="-58" dirty="0">
              <a:solidFill>
                <a:srgbClr val="7030A0"/>
              </a:solidFill>
              <a:latin typeface="Calibri Light"/>
              <a:cs typeface="Calibri Light"/>
            </a:endParaRPr>
          </a:p>
          <a:p>
            <a:pPr marL="1351769" marR="13267" lvl="3"/>
            <a:r>
              <a:rPr lang="en-IE" sz="2344" b="1" spc="-58" dirty="0">
                <a:solidFill>
                  <a:srgbClr val="7030A0"/>
                </a:solidFill>
                <a:latin typeface="Calibri Light"/>
                <a:cs typeface="Calibri Light"/>
              </a:rPr>
              <a:t>	The SNOMED data is correct</a:t>
            </a:r>
          </a:p>
          <a:p>
            <a:pPr marL="1351769" marR="13267" lvl="3"/>
            <a:endParaRPr lang="en-IE" sz="977" b="1" spc="-58" dirty="0">
              <a:solidFill>
                <a:srgbClr val="7030A0"/>
              </a:solidFill>
              <a:latin typeface="Calibri Light"/>
              <a:cs typeface="Calibri Light"/>
            </a:endParaRPr>
          </a:p>
          <a:p>
            <a:pPr marL="1351769" marR="13267" lvl="3"/>
            <a:r>
              <a:rPr lang="en-IE" sz="2344" b="1" spc="-58" dirty="0">
                <a:solidFill>
                  <a:srgbClr val="7030A0"/>
                </a:solidFill>
                <a:latin typeface="Calibri Light"/>
                <a:cs typeface="Calibri Light"/>
              </a:rPr>
              <a:t>	Both sets of data are correct</a:t>
            </a:r>
          </a:p>
          <a:p>
            <a:pPr marL="458857" marR="13267" lvl="1"/>
            <a:r>
              <a:rPr lang="en-IE" sz="2344" b="1" spc="-58" dirty="0">
                <a:solidFill>
                  <a:schemeClr val="tx2">
                    <a:lumMod val="60000"/>
                    <a:lumOff val="40000"/>
                  </a:schemeClr>
                </a:solidFill>
                <a:latin typeface="Calibri Light"/>
                <a:cs typeface="Calibri Light"/>
              </a:rPr>
              <a:t>	</a:t>
            </a: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p:txBody>
      </p:sp>
      <p:sp>
        <p:nvSpPr>
          <p:cNvPr id="7" name="TextBox 6"/>
          <p:cNvSpPr txBox="1"/>
          <p:nvPr/>
        </p:nvSpPr>
        <p:spPr>
          <a:xfrm>
            <a:off x="2003523" y="303835"/>
            <a:ext cx="7812911" cy="510920"/>
          </a:xfrm>
          <a:prstGeom prst="rect">
            <a:avLst/>
          </a:prstGeom>
          <a:noFill/>
        </p:spPr>
        <p:txBody>
          <a:bodyPr wrap="square" rtlCol="0">
            <a:spAutoFit/>
          </a:bodyPr>
          <a:lstStyle/>
          <a:p>
            <a:r>
              <a:rPr lang="en-IE" sz="2344" b="1" spc="-58" dirty="0">
                <a:solidFill>
                  <a:srgbClr val="9779B5"/>
                </a:solidFill>
                <a:latin typeface="Calibri Light"/>
                <a:cs typeface="Calibri Light"/>
              </a:rPr>
              <a:t>IPU VMP/SNOMED Ingredient/BOSS Issues (IV </a:t>
            </a:r>
            <a:r>
              <a:rPr lang="en-IE" sz="2734" b="1" spc="-58" dirty="0">
                <a:solidFill>
                  <a:srgbClr val="9779B5"/>
                </a:solidFill>
                <a:latin typeface="Calibri Light"/>
                <a:cs typeface="Calibri Light"/>
              </a:rPr>
              <a:t>continued</a:t>
            </a:r>
            <a:r>
              <a:rPr lang="en-IE" sz="2344" b="1" spc="-58" dirty="0">
                <a:solidFill>
                  <a:srgbClr val="9779B5"/>
                </a:solidFill>
                <a:latin typeface="Calibri Light"/>
                <a:cs typeface="Calibri Light"/>
              </a:rPr>
              <a:t>)</a:t>
            </a:r>
            <a:endParaRPr lang="en-IE" sz="2344" b="1" dirty="0">
              <a:solidFill>
                <a:prstClr val="black"/>
              </a:solidFill>
              <a:latin typeface="Calibri Light"/>
              <a:cs typeface="Calibri Ligh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spTree>
    <p:extLst>
      <p:ext uri="{BB962C8B-B14F-4D97-AF65-F5344CB8AC3E}">
        <p14:creationId xmlns:p14="http://schemas.microsoft.com/office/powerpoint/2010/main" val="4252537640"/>
      </p:ext>
    </p:extLst>
  </p:cSld>
  <p:clrMapOvr>
    <a:masterClrMapping/>
  </p:clrMapOvr>
  <p:transition spd="slow">
    <p:cove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52340" y="945428"/>
            <a:ext cx="7143233" cy="4715832"/>
          </a:xfrm>
          <a:prstGeom prst="rect">
            <a:avLst/>
          </a:prstGeom>
        </p:spPr>
        <p:txBody>
          <a:bodyPr wrap="square" lIns="0" tIns="0" rIns="0" bIns="0" rtlCol="0">
            <a:noAutofit/>
          </a:bodyPr>
          <a:lstStyle/>
          <a:p>
            <a:pPr marL="458857" marR="13267" lvl="1"/>
            <a:r>
              <a:rPr lang="en-IE" sz="2344" b="1" spc="-58" dirty="0">
                <a:solidFill>
                  <a:schemeClr val="tx2">
                    <a:lumMod val="60000"/>
                    <a:lumOff val="40000"/>
                  </a:schemeClr>
                </a:solidFill>
                <a:latin typeface="Calibri Light"/>
                <a:cs typeface="Calibri Light"/>
              </a:rPr>
              <a:t>	The IPU data is correct:</a:t>
            </a:r>
          </a:p>
          <a:p>
            <a:pPr marL="458857" marR="13267" lvl="1"/>
            <a:endParaRPr lang="en-IE" sz="977" b="1" spc="-58" dirty="0">
              <a:solidFill>
                <a:schemeClr val="tx2">
                  <a:lumMod val="60000"/>
                  <a:lumOff val="40000"/>
                </a:schemeClr>
              </a:solidFill>
              <a:latin typeface="Calibri Light"/>
              <a:cs typeface="Calibri Light"/>
            </a:endParaRPr>
          </a:p>
          <a:p>
            <a:pPr marL="458857" marR="13267" lvl="1"/>
            <a:r>
              <a:rPr lang="en-IE" sz="2344" b="1" spc="-58" dirty="0">
                <a:solidFill>
                  <a:schemeClr val="tx2">
                    <a:lumMod val="60000"/>
                    <a:lumOff val="40000"/>
                  </a:schemeClr>
                </a:solidFill>
                <a:latin typeface="Calibri Light"/>
                <a:cs typeface="Calibri Light"/>
              </a:rPr>
              <a:t>		</a:t>
            </a:r>
            <a:r>
              <a:rPr lang="en-IE" sz="2344" b="1" spc="-58" dirty="0">
                <a:solidFill>
                  <a:srgbClr val="7030A0"/>
                </a:solidFill>
                <a:latin typeface="Calibri Light"/>
                <a:cs typeface="Calibri Light"/>
              </a:rPr>
              <a:t>SNOMED needs to change its data</a:t>
            </a:r>
          </a:p>
          <a:p>
            <a:pPr marL="458857" marR="13267" lvl="1"/>
            <a:endParaRPr lang="en-IE" sz="2344" b="1" spc="-58" dirty="0">
              <a:solidFill>
                <a:schemeClr val="tx2">
                  <a:lumMod val="60000"/>
                  <a:lumOff val="40000"/>
                </a:schemeClr>
              </a:solidFill>
              <a:latin typeface="Calibri Light"/>
              <a:cs typeface="Calibri Light"/>
            </a:endParaRPr>
          </a:p>
          <a:p>
            <a:pPr marL="458857" marR="13267" lvl="1"/>
            <a:r>
              <a:rPr lang="en-IE" sz="2344" b="1" spc="-58" dirty="0">
                <a:solidFill>
                  <a:schemeClr val="tx2">
                    <a:lumMod val="60000"/>
                    <a:lumOff val="40000"/>
                  </a:schemeClr>
                </a:solidFill>
                <a:latin typeface="Calibri Light"/>
                <a:cs typeface="Calibri Light"/>
              </a:rPr>
              <a:t>	The SNOMED data is correct:</a:t>
            </a:r>
          </a:p>
          <a:p>
            <a:pPr marL="458857" marR="13267" lvl="1"/>
            <a:endParaRPr lang="en-IE" sz="977" b="1" spc="-58" dirty="0">
              <a:solidFill>
                <a:schemeClr val="tx2">
                  <a:lumMod val="60000"/>
                  <a:lumOff val="40000"/>
                </a:schemeClr>
              </a:solidFill>
              <a:latin typeface="Calibri Light"/>
              <a:cs typeface="Calibri Light"/>
            </a:endParaRPr>
          </a:p>
          <a:p>
            <a:pPr marL="458857" marR="13267" lvl="1"/>
            <a:r>
              <a:rPr lang="en-IE" sz="2344" b="1" spc="-58" dirty="0">
                <a:solidFill>
                  <a:schemeClr val="tx2">
                    <a:lumMod val="60000"/>
                    <a:lumOff val="40000"/>
                  </a:schemeClr>
                </a:solidFill>
                <a:latin typeface="Calibri Light"/>
                <a:cs typeface="Calibri Light"/>
              </a:rPr>
              <a:t>		</a:t>
            </a:r>
            <a:r>
              <a:rPr lang="en-IE" sz="2344" b="1" spc="-58" dirty="0">
                <a:solidFill>
                  <a:srgbClr val="7030A0"/>
                </a:solidFill>
                <a:latin typeface="Calibri Light"/>
                <a:cs typeface="Calibri Light"/>
              </a:rPr>
              <a:t>IPU needs to change its data</a:t>
            </a:r>
          </a:p>
          <a:p>
            <a:pPr marL="458857" marR="13267" lvl="1"/>
            <a:endParaRPr lang="en-IE" sz="2344" b="1" spc="-58" dirty="0">
              <a:solidFill>
                <a:schemeClr val="tx2">
                  <a:lumMod val="60000"/>
                  <a:lumOff val="40000"/>
                </a:schemeClr>
              </a:solidFill>
              <a:latin typeface="Calibri Light"/>
              <a:cs typeface="Calibri Light"/>
            </a:endParaRPr>
          </a:p>
          <a:p>
            <a:pPr marL="458857" marR="13267" lvl="1"/>
            <a:r>
              <a:rPr lang="en-IE" sz="2344" b="1" spc="-58" dirty="0">
                <a:solidFill>
                  <a:schemeClr val="tx2">
                    <a:lumMod val="60000"/>
                    <a:lumOff val="40000"/>
                  </a:schemeClr>
                </a:solidFill>
                <a:latin typeface="Calibri Light"/>
                <a:cs typeface="Calibri Light"/>
              </a:rPr>
              <a:t>	Both sets of data are correct</a:t>
            </a:r>
          </a:p>
          <a:p>
            <a:pPr marL="458857" marR="13267" lvl="1"/>
            <a:endParaRPr lang="en-IE" sz="977" b="1" spc="-58" dirty="0">
              <a:solidFill>
                <a:schemeClr val="tx2">
                  <a:lumMod val="60000"/>
                  <a:lumOff val="40000"/>
                </a:schemeClr>
              </a:solidFill>
              <a:latin typeface="Calibri Light"/>
              <a:cs typeface="Calibri Light"/>
            </a:endParaRPr>
          </a:p>
          <a:p>
            <a:pPr marL="458857" marR="13267" lvl="1"/>
            <a:r>
              <a:rPr lang="en-IE" sz="2344" b="1" spc="-58" dirty="0">
                <a:solidFill>
                  <a:schemeClr val="tx2">
                    <a:lumMod val="60000"/>
                    <a:lumOff val="40000"/>
                  </a:schemeClr>
                </a:solidFill>
                <a:latin typeface="Calibri Light"/>
                <a:cs typeface="Calibri Light"/>
              </a:rPr>
              <a:t>		</a:t>
            </a:r>
            <a:r>
              <a:rPr lang="en-IE" sz="2344" b="1" spc="-58" dirty="0">
                <a:solidFill>
                  <a:srgbClr val="7030A0"/>
                </a:solidFill>
                <a:latin typeface="Calibri Light"/>
                <a:cs typeface="Calibri Light"/>
              </a:rPr>
              <a:t>SNOMED needs to contain two different concepts</a:t>
            </a:r>
          </a:p>
          <a:p>
            <a:pPr marL="458857" marR="13267" lvl="1"/>
            <a:r>
              <a:rPr lang="en-IE" sz="2344" b="1" spc="-58" dirty="0">
                <a:solidFill>
                  <a:schemeClr val="tx2">
                    <a:lumMod val="60000"/>
                    <a:lumOff val="40000"/>
                  </a:schemeClr>
                </a:solidFill>
                <a:latin typeface="Calibri Light"/>
                <a:cs typeface="Calibri Light"/>
              </a:rPr>
              <a:t>	</a:t>
            </a:r>
          </a:p>
          <a:p>
            <a:pPr marL="458857" marR="13267" lvl="1"/>
            <a:r>
              <a:rPr lang="en-IE" sz="2344" b="1" i="1" spc="-58" dirty="0">
                <a:solidFill>
                  <a:schemeClr val="tx2">
                    <a:lumMod val="60000"/>
                    <a:lumOff val="40000"/>
                  </a:schemeClr>
                </a:solidFill>
                <a:latin typeface="Calibri" panose="020F0502020204030204" pitchFamily="34" charset="0"/>
                <a:cs typeface="Calibri" panose="020F0502020204030204" pitchFamily="34" charset="0"/>
              </a:rPr>
              <a:t>There is no other way to fix these issues. And I don’t see any efficient mechanism to address this problem</a:t>
            </a:r>
            <a:r>
              <a:rPr lang="en-IE" sz="2734" b="1" i="1" spc="-58" dirty="0">
                <a:solidFill>
                  <a:schemeClr val="tx2">
                    <a:lumMod val="60000"/>
                    <a:lumOff val="40000"/>
                  </a:schemeClr>
                </a:solidFill>
                <a:latin typeface="Calibri" panose="020F0502020204030204" pitchFamily="34" charset="0"/>
                <a:cs typeface="Calibri" panose="020F0502020204030204" pitchFamily="34" charset="0"/>
              </a:rPr>
              <a:t>.</a:t>
            </a: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977"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a:p>
            <a:pPr marL="458857" marR="13267" lvl="1"/>
            <a:endParaRPr lang="en-IE" sz="2344" b="1" spc="-58" dirty="0">
              <a:solidFill>
                <a:srgbClr val="9779B5"/>
              </a:solidFill>
              <a:latin typeface="Calibri Light"/>
              <a:cs typeface="Calibri Light"/>
            </a:endParaRPr>
          </a:p>
        </p:txBody>
      </p:sp>
      <p:sp>
        <p:nvSpPr>
          <p:cNvPr id="7" name="TextBox 6"/>
          <p:cNvSpPr txBox="1"/>
          <p:nvPr/>
        </p:nvSpPr>
        <p:spPr>
          <a:xfrm>
            <a:off x="2003523" y="303835"/>
            <a:ext cx="7812911" cy="510920"/>
          </a:xfrm>
          <a:prstGeom prst="rect">
            <a:avLst/>
          </a:prstGeom>
          <a:noFill/>
        </p:spPr>
        <p:txBody>
          <a:bodyPr wrap="square" rtlCol="0">
            <a:spAutoFit/>
          </a:bodyPr>
          <a:lstStyle/>
          <a:p>
            <a:r>
              <a:rPr lang="en-IE" sz="2344" b="1" spc="-58" dirty="0">
                <a:solidFill>
                  <a:srgbClr val="9779B5"/>
                </a:solidFill>
                <a:latin typeface="Calibri Light"/>
                <a:cs typeface="Calibri Light"/>
              </a:rPr>
              <a:t>IPU VMP/SNOMED Ingredient/BOSS Issues (IV </a:t>
            </a:r>
            <a:r>
              <a:rPr lang="en-IE" sz="2734" b="1" spc="-58" dirty="0">
                <a:solidFill>
                  <a:srgbClr val="9779B5"/>
                </a:solidFill>
                <a:latin typeface="Calibri Light"/>
                <a:cs typeface="Calibri Light"/>
              </a:rPr>
              <a:t>continued</a:t>
            </a:r>
            <a:r>
              <a:rPr lang="en-IE" sz="2344" b="1" spc="-58" dirty="0">
                <a:solidFill>
                  <a:srgbClr val="9779B5"/>
                </a:solidFill>
                <a:latin typeface="Calibri Light"/>
                <a:cs typeface="Calibri Light"/>
              </a:rPr>
              <a:t>)</a:t>
            </a:r>
            <a:endParaRPr lang="en-IE" sz="2344" b="1" dirty="0">
              <a:solidFill>
                <a:prstClr val="black"/>
              </a:solidFill>
              <a:latin typeface="Calibri Light"/>
              <a:cs typeface="Calibri Ligh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spTree>
    <p:extLst>
      <p:ext uri="{BB962C8B-B14F-4D97-AF65-F5344CB8AC3E}">
        <p14:creationId xmlns:p14="http://schemas.microsoft.com/office/powerpoint/2010/main" val="3584944976"/>
      </p:ext>
    </p:extLst>
  </p:cSld>
  <p:clrMapOvr>
    <a:masterClrMapping/>
  </p:clrMapOvr>
  <p:transition spd="slow">
    <p:randomBar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52340" y="1345557"/>
            <a:ext cx="7143233" cy="4257553"/>
          </a:xfrm>
          <a:prstGeom prst="rect">
            <a:avLst/>
          </a:prstGeom>
        </p:spPr>
        <p:txBody>
          <a:bodyPr wrap="square" lIns="0" tIns="0" rIns="0" bIns="0" rtlCol="0">
            <a:noAutofit/>
          </a:bodyPr>
          <a:lstStyle/>
          <a:p>
            <a:pPr marL="458857" marR="13267" lvl="1"/>
            <a:r>
              <a:rPr lang="en-IE" sz="2344" dirty="0">
                <a:solidFill>
                  <a:srgbClr val="0070C0"/>
                </a:solidFill>
                <a:cs typeface="Calibri"/>
              </a:rPr>
              <a:t>Where a Denominator Unit &lt;&gt; 1 SNOMED will convert to express the strength per unit </a:t>
            </a:r>
          </a:p>
          <a:p>
            <a:pPr marL="458857" marR="13267" lvl="1"/>
            <a:endParaRPr lang="en-IE" sz="2344" i="1" dirty="0">
              <a:solidFill>
                <a:srgbClr val="0070C0"/>
              </a:solidFill>
              <a:cs typeface="Calibri"/>
            </a:endParaRPr>
          </a:p>
          <a:p>
            <a:pPr marL="458857" marR="13267" lvl="1"/>
            <a:r>
              <a:rPr lang="en-IE" sz="2344" i="1" dirty="0">
                <a:solidFill>
                  <a:srgbClr val="0070C0"/>
                </a:solidFill>
                <a:cs typeface="Calibri"/>
              </a:rPr>
              <a:t>	&lt;</a:t>
            </a:r>
            <a:r>
              <a:rPr lang="en-IE" sz="2344" i="1" dirty="0" err="1">
                <a:solidFill>
                  <a:srgbClr val="0070C0"/>
                </a:solidFill>
                <a:cs typeface="Calibri"/>
              </a:rPr>
              <a:t>numer</a:t>
            </a:r>
            <a:r>
              <a:rPr lang="en-IE" sz="2344" i="1" dirty="0">
                <a:solidFill>
                  <a:srgbClr val="0070C0"/>
                </a:solidFill>
                <a:cs typeface="Calibri"/>
              </a:rPr>
              <a:t> value&gt; &lt;</a:t>
            </a:r>
            <a:r>
              <a:rPr lang="en-IE" sz="2344" i="1" dirty="0" err="1">
                <a:solidFill>
                  <a:srgbClr val="0070C0"/>
                </a:solidFill>
                <a:cs typeface="Calibri"/>
              </a:rPr>
              <a:t>numer</a:t>
            </a:r>
            <a:r>
              <a:rPr lang="en-IE" sz="2344" i="1" dirty="0">
                <a:solidFill>
                  <a:srgbClr val="0070C0"/>
                </a:solidFill>
                <a:cs typeface="Calibri"/>
              </a:rPr>
              <a:t> unit&gt; / 1 &lt;</a:t>
            </a:r>
            <a:r>
              <a:rPr lang="en-IE" sz="2344" i="1" dirty="0" err="1">
                <a:solidFill>
                  <a:srgbClr val="0070C0"/>
                </a:solidFill>
                <a:cs typeface="Calibri"/>
              </a:rPr>
              <a:t>denom</a:t>
            </a:r>
            <a:r>
              <a:rPr lang="en-IE" sz="2344" i="1" dirty="0">
                <a:solidFill>
                  <a:srgbClr val="0070C0"/>
                </a:solidFill>
                <a:cs typeface="Calibri"/>
              </a:rPr>
              <a:t> unit&gt;</a:t>
            </a:r>
          </a:p>
          <a:p>
            <a:pPr marL="458857" marR="13267" lvl="1"/>
            <a:endParaRPr lang="en-IE" sz="2344" i="1" dirty="0">
              <a:solidFill>
                <a:srgbClr val="0070C0"/>
              </a:solidFill>
              <a:cs typeface="Calibri"/>
            </a:endParaRPr>
          </a:p>
          <a:p>
            <a:pPr marL="458857" marR="13267" lvl="1"/>
            <a:r>
              <a:rPr lang="en-IE" sz="2344" dirty="0">
                <a:solidFill>
                  <a:srgbClr val="0070C0"/>
                </a:solidFill>
                <a:cs typeface="Calibri"/>
              </a:rPr>
              <a:t>But the conversions are NOT consistent</a:t>
            </a:r>
          </a:p>
          <a:p>
            <a:pPr marL="458857" marR="13267" lvl="1"/>
            <a:endParaRPr lang="en-IE" sz="2344" dirty="0">
              <a:solidFill>
                <a:srgbClr val="0070C0"/>
              </a:solidFill>
              <a:cs typeface="Calibri"/>
            </a:endParaRPr>
          </a:p>
          <a:p>
            <a:pPr marL="458857" marR="13267" lvl="1"/>
            <a:r>
              <a:rPr lang="en-IE" sz="2344" dirty="0">
                <a:solidFill>
                  <a:srgbClr val="0070C0"/>
                </a:solidFill>
                <a:cs typeface="Calibri"/>
              </a:rPr>
              <a:t>		Sometimes values are rounded to and integer</a:t>
            </a:r>
          </a:p>
          <a:p>
            <a:pPr marL="458857" marR="13267" lvl="1"/>
            <a:endParaRPr lang="en-IE" sz="2344" dirty="0">
              <a:solidFill>
                <a:srgbClr val="0070C0"/>
              </a:solidFill>
              <a:cs typeface="Calibri"/>
            </a:endParaRPr>
          </a:p>
          <a:p>
            <a:pPr marL="458857" marR="13267" lvl="1"/>
            <a:r>
              <a:rPr lang="en-IE" sz="2344" dirty="0">
                <a:solidFill>
                  <a:srgbClr val="0070C0"/>
                </a:solidFill>
                <a:cs typeface="Calibri"/>
              </a:rPr>
              <a:t>		Other times values are rounded to a number of 		decimal places</a:t>
            </a:r>
            <a:endParaRPr lang="it-IT" sz="2344" dirty="0">
              <a:solidFill>
                <a:srgbClr val="0070C0"/>
              </a:solidFill>
              <a:cs typeface="Calibri"/>
            </a:endParaRPr>
          </a:p>
          <a:p>
            <a:pPr marL="458857" marR="13267" lvl="1"/>
            <a:endParaRPr lang="en-IE" sz="2344" dirty="0">
              <a:solidFill>
                <a:prstClr val="black"/>
              </a:solidFill>
              <a:cs typeface="Calibri"/>
            </a:endParaRPr>
          </a:p>
          <a:p>
            <a:pPr marL="458857" marR="13267" lvl="1"/>
            <a:endParaRPr lang="en-IE" sz="2344" i="1" dirty="0">
              <a:solidFill>
                <a:srgbClr val="0070C0"/>
              </a:solidFill>
              <a:cs typeface="Calibri"/>
            </a:endParaRPr>
          </a:p>
          <a:p>
            <a:pPr marL="458857" marR="13267" lvl="1"/>
            <a:endParaRPr lang="it-IT" sz="2344" i="1" dirty="0">
              <a:solidFill>
                <a:srgbClr val="0070C0"/>
              </a:solidFill>
              <a:cs typeface="Calibri"/>
            </a:endParaRPr>
          </a:p>
        </p:txBody>
      </p:sp>
      <p:sp>
        <p:nvSpPr>
          <p:cNvPr id="7" name="TextBox 6"/>
          <p:cNvSpPr txBox="1"/>
          <p:nvPr/>
        </p:nvSpPr>
        <p:spPr>
          <a:xfrm>
            <a:off x="2003523" y="303836"/>
            <a:ext cx="7812911" cy="571028"/>
          </a:xfrm>
          <a:prstGeom prst="rect">
            <a:avLst/>
          </a:prstGeom>
          <a:noFill/>
        </p:spPr>
        <p:txBody>
          <a:bodyPr wrap="square" rtlCol="0">
            <a:spAutoFit/>
          </a:bodyPr>
          <a:lstStyle/>
          <a:p>
            <a:r>
              <a:rPr lang="en-IE" sz="3125" b="1" spc="-58" dirty="0">
                <a:solidFill>
                  <a:srgbClr val="9779B5"/>
                </a:solidFill>
                <a:latin typeface="Calibri Light"/>
                <a:cs typeface="Calibri Light"/>
              </a:rPr>
              <a:t>Strength Conversion Issues (V)</a:t>
            </a:r>
            <a:endParaRPr lang="en-IE" sz="3125" b="1" dirty="0">
              <a:solidFill>
                <a:prstClr val="black"/>
              </a:solidFill>
              <a:latin typeface="Calibri Light"/>
              <a:cs typeface="Calibri Light"/>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spTree>
    <p:extLst>
      <p:ext uri="{BB962C8B-B14F-4D97-AF65-F5344CB8AC3E}">
        <p14:creationId xmlns:p14="http://schemas.microsoft.com/office/powerpoint/2010/main" val="2004709646"/>
      </p:ext>
    </p:extLst>
  </p:cSld>
  <p:clrMapOvr>
    <a:masterClrMapping/>
  </p:clrMapOvr>
  <p:transition spd="med">
    <p:pull/>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52340" y="874864"/>
            <a:ext cx="7143233" cy="4728247"/>
          </a:xfrm>
          <a:prstGeom prst="rect">
            <a:avLst/>
          </a:prstGeom>
        </p:spPr>
        <p:txBody>
          <a:bodyPr wrap="square" lIns="0" tIns="0" rIns="0" bIns="0" rtlCol="0">
            <a:noAutofit/>
          </a:bodyPr>
          <a:lstStyle/>
          <a:p>
            <a:pPr marL="458857" marR="13267" lvl="1"/>
            <a:r>
              <a:rPr lang="en-IE" sz="2344" dirty="0">
                <a:solidFill>
                  <a:srgbClr val="7030A0"/>
                </a:solidFill>
                <a:cs typeface="Calibri"/>
              </a:rPr>
              <a:t>Round to Integer:</a:t>
            </a:r>
          </a:p>
          <a:p>
            <a:pPr marL="458857" marR="13267" lvl="1"/>
            <a:r>
              <a:rPr lang="en-IE" sz="2344" i="1" dirty="0">
                <a:solidFill>
                  <a:schemeClr val="tx2">
                    <a:lumMod val="60000"/>
                    <a:lumOff val="40000"/>
                  </a:schemeClr>
                </a:solidFill>
                <a:cs typeface="Calibri"/>
              </a:rPr>
              <a:t>VMP: </a:t>
            </a:r>
            <a:r>
              <a:rPr lang="en-IE" sz="2344" i="1" dirty="0" err="1">
                <a:solidFill>
                  <a:schemeClr val="tx2">
                    <a:lumMod val="60000"/>
                    <a:lumOff val="40000"/>
                  </a:schemeClr>
                </a:solidFill>
                <a:cs typeface="Calibri"/>
              </a:rPr>
              <a:t>anakinra</a:t>
            </a:r>
            <a:r>
              <a:rPr lang="en-IE" sz="2344" i="1" dirty="0">
                <a:solidFill>
                  <a:schemeClr val="tx2">
                    <a:lumMod val="60000"/>
                    <a:lumOff val="40000"/>
                  </a:schemeClr>
                </a:solidFill>
                <a:cs typeface="Calibri"/>
              </a:rPr>
              <a:t> 100 mg/0.67 ml solution for injection</a:t>
            </a:r>
          </a:p>
          <a:p>
            <a:pPr marL="458857" marR="13267" lvl="1"/>
            <a:r>
              <a:rPr lang="en-IE" sz="2344" i="1" dirty="0">
                <a:solidFill>
                  <a:schemeClr val="tx2">
                    <a:lumMod val="60000"/>
                    <a:lumOff val="40000"/>
                  </a:schemeClr>
                </a:solidFill>
                <a:cs typeface="Calibri"/>
              </a:rPr>
              <a:t>			    (100 / 0.67 = 149.2537)</a:t>
            </a:r>
          </a:p>
          <a:p>
            <a:pPr marL="458857" marR="13267" lvl="1"/>
            <a:r>
              <a:rPr lang="en-IE" sz="2344" dirty="0">
                <a:solidFill>
                  <a:srgbClr val="0070C0"/>
                </a:solidFill>
                <a:cs typeface="Calibri"/>
              </a:rPr>
              <a:t>SNOMED:</a:t>
            </a:r>
          </a:p>
          <a:p>
            <a:pPr marL="458857" marR="13267" lvl="1"/>
            <a:endParaRPr lang="en-IE" sz="2344" dirty="0">
              <a:solidFill>
                <a:srgbClr val="7030A0"/>
              </a:solidFill>
              <a:cs typeface="Calibri"/>
            </a:endParaRPr>
          </a:p>
          <a:p>
            <a:pPr marL="458857" marR="13267" lvl="1"/>
            <a:endParaRPr lang="it-IT" sz="2344" i="1" dirty="0">
              <a:solidFill>
                <a:srgbClr val="0070C0"/>
              </a:solidFill>
              <a:cs typeface="Calibri"/>
            </a:endParaRPr>
          </a:p>
          <a:p>
            <a:pPr marL="458857" marR="13267" lvl="1"/>
            <a:r>
              <a:rPr lang="it-IT" sz="2344" dirty="0">
                <a:solidFill>
                  <a:srgbClr val="7030A0"/>
                </a:solidFill>
                <a:cs typeface="Calibri"/>
              </a:rPr>
              <a:t>Round to Decimal:</a:t>
            </a:r>
          </a:p>
          <a:p>
            <a:pPr marL="458857" marR="13267" lvl="1"/>
            <a:r>
              <a:rPr lang="en-IE" sz="2344" i="1" dirty="0">
                <a:solidFill>
                  <a:schemeClr val="tx2">
                    <a:lumMod val="60000"/>
                    <a:lumOff val="40000"/>
                  </a:schemeClr>
                </a:solidFill>
                <a:cs typeface="Calibri"/>
              </a:rPr>
              <a:t>VMP: </a:t>
            </a:r>
            <a:r>
              <a:rPr lang="en-IE" sz="2344" i="1" dirty="0" err="1">
                <a:solidFill>
                  <a:schemeClr val="tx2">
                    <a:lumMod val="60000"/>
                    <a:lumOff val="40000"/>
                  </a:schemeClr>
                </a:solidFill>
                <a:cs typeface="Calibri"/>
              </a:rPr>
              <a:t>estradiol</a:t>
            </a:r>
            <a:r>
              <a:rPr lang="en-IE" sz="2344" i="1" dirty="0">
                <a:solidFill>
                  <a:schemeClr val="tx2">
                    <a:lumMod val="60000"/>
                    <a:lumOff val="40000"/>
                  </a:schemeClr>
                </a:solidFill>
                <a:cs typeface="Calibri"/>
              </a:rPr>
              <a:t> (</a:t>
            </a:r>
            <a:r>
              <a:rPr lang="en-IE" sz="2344" i="1" dirty="0" err="1">
                <a:solidFill>
                  <a:schemeClr val="tx2">
                    <a:lumMod val="60000"/>
                    <a:lumOff val="40000"/>
                  </a:schemeClr>
                </a:solidFill>
                <a:cs typeface="Calibri"/>
              </a:rPr>
              <a:t>estradiol</a:t>
            </a:r>
            <a:r>
              <a:rPr lang="en-IE" sz="2344" i="1" dirty="0">
                <a:solidFill>
                  <a:schemeClr val="tx2">
                    <a:lumMod val="60000"/>
                    <a:lumOff val="40000"/>
                  </a:schemeClr>
                </a:solidFill>
                <a:cs typeface="Calibri"/>
              </a:rPr>
              <a:t> hemihydrate) 75 mcg/24 hour 	    transdermal patch</a:t>
            </a:r>
          </a:p>
          <a:p>
            <a:pPr marL="458857" marR="13267" lvl="1"/>
            <a:r>
              <a:rPr lang="en-IE" sz="2344" i="1" dirty="0">
                <a:solidFill>
                  <a:schemeClr val="tx2">
                    <a:lumMod val="60000"/>
                    <a:lumOff val="40000"/>
                  </a:schemeClr>
                </a:solidFill>
                <a:cs typeface="Calibri"/>
              </a:rPr>
              <a:t>			          (75 / 24 = 3.125)</a:t>
            </a:r>
          </a:p>
          <a:p>
            <a:pPr marL="458857" marR="13267" lvl="1"/>
            <a:r>
              <a:rPr lang="en-IE" sz="2344" dirty="0">
                <a:solidFill>
                  <a:srgbClr val="0070C0"/>
                </a:solidFill>
                <a:cs typeface="Calibri"/>
              </a:rPr>
              <a:t>SNOMED:</a:t>
            </a:r>
          </a:p>
          <a:p>
            <a:pPr marL="458857" marR="13267" lvl="1"/>
            <a:endParaRPr lang="it-IT" sz="2344" dirty="0">
              <a:cs typeface="Calibri"/>
            </a:endParaRPr>
          </a:p>
        </p:txBody>
      </p:sp>
      <p:sp>
        <p:nvSpPr>
          <p:cNvPr id="7" name="TextBox 6"/>
          <p:cNvSpPr txBox="1"/>
          <p:nvPr/>
        </p:nvSpPr>
        <p:spPr>
          <a:xfrm>
            <a:off x="2003523" y="303836"/>
            <a:ext cx="7812911" cy="571028"/>
          </a:xfrm>
          <a:prstGeom prst="rect">
            <a:avLst/>
          </a:prstGeom>
          <a:noFill/>
        </p:spPr>
        <p:txBody>
          <a:bodyPr wrap="square" rtlCol="0">
            <a:spAutoFit/>
          </a:bodyPr>
          <a:lstStyle/>
          <a:p>
            <a:r>
              <a:rPr lang="en-IE" sz="3125" b="1" spc="-58" dirty="0">
                <a:solidFill>
                  <a:srgbClr val="9779B5"/>
                </a:solidFill>
                <a:latin typeface="Calibri Light"/>
                <a:cs typeface="Calibri Light"/>
              </a:rPr>
              <a:t>Strength Conversion Issues (V continued)</a:t>
            </a:r>
            <a:endParaRPr lang="en-IE" sz="3125" b="1" dirty="0">
              <a:solidFill>
                <a:prstClr val="black"/>
              </a:solidFill>
              <a:latin typeface="Calibri Light"/>
              <a:cs typeface="Calibri Light"/>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98793" y="2278142"/>
            <a:ext cx="7545787" cy="629997"/>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31863" y="4842765"/>
            <a:ext cx="7482207" cy="694776"/>
          </a:xfrm>
          <a:prstGeom prst="rect">
            <a:avLst/>
          </a:prstGeom>
        </p:spPr>
      </p:pic>
    </p:spTree>
    <p:extLst>
      <p:ext uri="{BB962C8B-B14F-4D97-AF65-F5344CB8AC3E}">
        <p14:creationId xmlns:p14="http://schemas.microsoft.com/office/powerpoint/2010/main" val="2738130780"/>
      </p:ext>
    </p:extLst>
  </p:cSld>
  <p:clrMapOvr>
    <a:masterClrMapping/>
  </p:clrMapOvr>
  <p:transition spd="med">
    <p:pull/>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52340" y="1122331"/>
            <a:ext cx="7143233" cy="2157852"/>
          </a:xfrm>
          <a:prstGeom prst="rect">
            <a:avLst/>
          </a:prstGeom>
        </p:spPr>
        <p:txBody>
          <a:bodyPr wrap="square" lIns="0" tIns="0" rIns="0" bIns="0" rtlCol="0">
            <a:noAutofit/>
          </a:bodyPr>
          <a:lstStyle/>
          <a:p>
            <a:pPr marL="458857" marR="13267" lvl="1"/>
            <a:endParaRPr lang="en-IE" sz="2344" i="1" dirty="0">
              <a:solidFill>
                <a:srgbClr val="0070C0"/>
              </a:solidFill>
              <a:cs typeface="Calibri"/>
            </a:endParaRPr>
          </a:p>
          <a:p>
            <a:pPr marL="458857" marR="13267" lvl="1"/>
            <a:r>
              <a:rPr lang="en-IE" sz="2344" i="1" dirty="0">
                <a:solidFill>
                  <a:srgbClr val="0070C0"/>
                </a:solidFill>
                <a:cs typeface="Calibri"/>
              </a:rPr>
              <a:t>IPU PF VMP = </a:t>
            </a:r>
            <a:r>
              <a:rPr lang="en-GB" sz="2344" dirty="0">
                <a:solidFill>
                  <a:srgbClr val="0070C0"/>
                </a:solidFill>
              </a:rPr>
              <a:t>progesterone 8 % vaginal gel</a:t>
            </a:r>
            <a:endParaRPr lang="en-IE" sz="2344" i="1" dirty="0">
              <a:solidFill>
                <a:srgbClr val="0070C0"/>
              </a:solidFill>
              <a:cs typeface="Calibri"/>
            </a:endParaRPr>
          </a:p>
          <a:p>
            <a:pPr marL="458857" marR="13267" lvl="1"/>
            <a:endParaRPr lang="en-IE" sz="2344" b="1" spc="-58" dirty="0">
              <a:solidFill>
                <a:srgbClr val="9779B5"/>
              </a:solidFill>
              <a:latin typeface="Calibri Light"/>
              <a:cs typeface="Calibri Light"/>
            </a:endParaRPr>
          </a:p>
          <a:p>
            <a:pPr marL="458857" marR="13267" lvl="1"/>
            <a:r>
              <a:rPr lang="en-IE" sz="2344" b="1" spc="-58" dirty="0">
                <a:solidFill>
                  <a:srgbClr val="9779B5"/>
                </a:solidFill>
                <a:latin typeface="Calibri Light"/>
                <a:cs typeface="Calibri Light"/>
              </a:rPr>
              <a:t>SNOMED CT has 80 mcg per 1 mg as per Editorial Guidelines</a:t>
            </a:r>
          </a:p>
          <a:p>
            <a:pPr marL="458857" marR="13267" lvl="1"/>
            <a:endParaRPr lang="en-IE" sz="2344" dirty="0">
              <a:solidFill>
                <a:prstClr val="black"/>
              </a:solidFill>
              <a:cs typeface="Calibri"/>
            </a:endParaRPr>
          </a:p>
          <a:p>
            <a:pPr marL="458857" marR="13267" lvl="1"/>
            <a:endParaRPr lang="en-IE" sz="2344" i="1" dirty="0">
              <a:solidFill>
                <a:srgbClr val="0070C0"/>
              </a:solidFill>
              <a:cs typeface="Calibri"/>
            </a:endParaRPr>
          </a:p>
          <a:p>
            <a:pPr marL="458857" marR="13267" lvl="1"/>
            <a:endParaRPr lang="it-IT" sz="2344" i="1" dirty="0">
              <a:solidFill>
                <a:srgbClr val="0070C0"/>
              </a:solidFill>
              <a:cs typeface="Calibri"/>
            </a:endParaRPr>
          </a:p>
        </p:txBody>
      </p:sp>
      <p:sp>
        <p:nvSpPr>
          <p:cNvPr id="7" name="TextBox 6"/>
          <p:cNvSpPr txBox="1"/>
          <p:nvPr/>
        </p:nvSpPr>
        <p:spPr>
          <a:xfrm>
            <a:off x="2003522" y="303836"/>
            <a:ext cx="8482590" cy="571028"/>
          </a:xfrm>
          <a:prstGeom prst="rect">
            <a:avLst/>
          </a:prstGeom>
          <a:noFill/>
        </p:spPr>
        <p:txBody>
          <a:bodyPr wrap="square" rtlCol="0">
            <a:spAutoFit/>
          </a:bodyPr>
          <a:lstStyle/>
          <a:p>
            <a:r>
              <a:rPr lang="en-IE" sz="3125" b="1" spc="-58" dirty="0">
                <a:solidFill>
                  <a:srgbClr val="9779B5"/>
                </a:solidFill>
                <a:latin typeface="Calibri Light"/>
                <a:cs typeface="Calibri Light"/>
              </a:rPr>
              <a:t>Different Strength Description Conventions (VI)</a:t>
            </a:r>
            <a:endParaRPr lang="en-IE" sz="3125" b="1" dirty="0">
              <a:solidFill>
                <a:prstClr val="black"/>
              </a:solidFill>
              <a:latin typeface="Calibri Light"/>
              <a:cs typeface="Calibri Light"/>
            </a:endParaRPr>
          </a:p>
        </p:txBody>
      </p:sp>
      <p:pic>
        <p:nvPicPr>
          <p:cNvPr id="3" name="Picture 2">
            <a:extLst>
              <a:ext uri="{FF2B5EF4-FFF2-40B4-BE49-F238E27FC236}">
                <a16:creationId xmlns:a16="http://schemas.microsoft.com/office/drawing/2014/main" id="{73D50849-686D-429B-9C1F-DB896FED7ED6}"/>
              </a:ext>
            </a:extLst>
          </p:cNvPr>
          <p:cNvPicPr>
            <a:picLocks noChangeAspect="1"/>
          </p:cNvPicPr>
          <p:nvPr/>
        </p:nvPicPr>
        <p:blipFill>
          <a:blip r:embed="rId3"/>
          <a:stretch>
            <a:fillRect/>
          </a:stretch>
        </p:blipFill>
        <p:spPr>
          <a:xfrm>
            <a:off x="2343012" y="3429001"/>
            <a:ext cx="7505976" cy="157188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spTree>
    <p:extLst>
      <p:ext uri="{BB962C8B-B14F-4D97-AF65-F5344CB8AC3E}">
        <p14:creationId xmlns:p14="http://schemas.microsoft.com/office/powerpoint/2010/main" val="308627043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52340" y="1122331"/>
            <a:ext cx="7143233" cy="2157852"/>
          </a:xfrm>
          <a:prstGeom prst="rect">
            <a:avLst/>
          </a:prstGeom>
        </p:spPr>
        <p:txBody>
          <a:bodyPr wrap="square" lIns="0" tIns="0" rIns="0" bIns="0" rtlCol="0">
            <a:noAutofit/>
          </a:bodyPr>
          <a:lstStyle/>
          <a:p>
            <a:pPr marL="458857" marR="13267" lvl="1"/>
            <a:endParaRPr lang="en-IE" sz="2344" i="1" dirty="0">
              <a:solidFill>
                <a:srgbClr val="0070C0"/>
              </a:solidFill>
              <a:cs typeface="Calibri"/>
            </a:endParaRPr>
          </a:p>
          <a:p>
            <a:pPr marL="458857" marR="13267" lvl="1"/>
            <a:r>
              <a:rPr lang="en-IE" sz="2344" i="1" dirty="0">
                <a:solidFill>
                  <a:srgbClr val="0070C0"/>
                </a:solidFill>
                <a:cs typeface="Calibri"/>
              </a:rPr>
              <a:t>IPU PF VMP = </a:t>
            </a:r>
            <a:r>
              <a:rPr lang="en-GB" sz="2344" i="1" dirty="0">
                <a:solidFill>
                  <a:srgbClr val="0070C0"/>
                </a:solidFill>
              </a:rPr>
              <a:t>enoxaparin sodium </a:t>
            </a:r>
            <a:r>
              <a:rPr lang="en-GB" sz="2344" i="1" dirty="0">
                <a:solidFill>
                  <a:srgbClr val="FF0000"/>
                </a:solidFill>
              </a:rPr>
              <a:t>20 mg/0.2 ml </a:t>
            </a:r>
            <a:r>
              <a:rPr lang="en-GB" sz="2344" i="1" dirty="0">
                <a:solidFill>
                  <a:srgbClr val="0070C0"/>
                </a:solidFill>
              </a:rPr>
              <a:t>solution for injection</a:t>
            </a:r>
            <a:endParaRPr lang="en-IE" sz="2344" i="1" dirty="0">
              <a:solidFill>
                <a:srgbClr val="0070C0"/>
              </a:solidFill>
              <a:cs typeface="Calibri"/>
            </a:endParaRPr>
          </a:p>
          <a:p>
            <a:pPr marL="458857" marR="13267" lvl="1"/>
            <a:endParaRPr lang="en-IE" sz="2344" b="1" spc="-58" dirty="0">
              <a:solidFill>
                <a:srgbClr val="9779B5"/>
              </a:solidFill>
              <a:latin typeface="Calibri Light"/>
              <a:cs typeface="Calibri Light"/>
            </a:endParaRPr>
          </a:p>
          <a:p>
            <a:pPr marL="458857" marR="13267" lvl="1"/>
            <a:r>
              <a:rPr lang="en-IE" sz="2344" b="1" spc="-58" dirty="0">
                <a:solidFill>
                  <a:srgbClr val="9779B5"/>
                </a:solidFill>
                <a:latin typeface="Calibri Light"/>
                <a:cs typeface="Calibri Light"/>
              </a:rPr>
              <a:t>SNOMED CT has a unitary strength (100 mg per 1 mL) as per Editorial Guidelines</a:t>
            </a:r>
            <a:endParaRPr lang="en-IE" sz="2344" dirty="0">
              <a:solidFill>
                <a:prstClr val="black"/>
              </a:solidFill>
              <a:cs typeface="Calibri"/>
            </a:endParaRPr>
          </a:p>
          <a:p>
            <a:pPr marL="458857" marR="13267" lvl="1"/>
            <a:endParaRPr lang="en-IE" sz="2344" i="1" dirty="0">
              <a:solidFill>
                <a:srgbClr val="0070C0"/>
              </a:solidFill>
              <a:cs typeface="Calibri"/>
            </a:endParaRPr>
          </a:p>
          <a:p>
            <a:pPr marL="458857" marR="13267" lvl="1"/>
            <a:endParaRPr lang="it-IT" sz="2344" i="1" dirty="0">
              <a:solidFill>
                <a:srgbClr val="0070C0"/>
              </a:solidFill>
              <a:cs typeface="Calibri"/>
            </a:endParaRPr>
          </a:p>
        </p:txBody>
      </p:sp>
      <p:sp>
        <p:nvSpPr>
          <p:cNvPr id="7" name="TextBox 6"/>
          <p:cNvSpPr txBox="1"/>
          <p:nvPr/>
        </p:nvSpPr>
        <p:spPr>
          <a:xfrm>
            <a:off x="2003522" y="303836"/>
            <a:ext cx="8482590" cy="571028"/>
          </a:xfrm>
          <a:prstGeom prst="rect">
            <a:avLst/>
          </a:prstGeom>
          <a:noFill/>
        </p:spPr>
        <p:txBody>
          <a:bodyPr wrap="square" rtlCol="0">
            <a:spAutoFit/>
          </a:bodyPr>
          <a:lstStyle/>
          <a:p>
            <a:r>
              <a:rPr lang="en-IE" sz="3125" b="1" spc="-58" dirty="0">
                <a:solidFill>
                  <a:srgbClr val="9779B5"/>
                </a:solidFill>
                <a:latin typeface="Calibri Light"/>
                <a:cs typeface="Calibri Light"/>
              </a:rPr>
              <a:t>Different Strength Description Conventions (VIII)</a:t>
            </a:r>
            <a:endParaRPr lang="en-IE" sz="3125" b="1" dirty="0">
              <a:solidFill>
                <a:prstClr val="black"/>
              </a:solidFill>
              <a:latin typeface="Calibri Light"/>
              <a:cs typeface="Calibri Light"/>
            </a:endParaRPr>
          </a:p>
        </p:txBody>
      </p:sp>
      <p:pic>
        <p:nvPicPr>
          <p:cNvPr id="2" name="Picture 1">
            <a:extLst>
              <a:ext uri="{FF2B5EF4-FFF2-40B4-BE49-F238E27FC236}">
                <a16:creationId xmlns:a16="http://schemas.microsoft.com/office/drawing/2014/main" id="{C23ADC00-F203-4DB5-A4D9-CEE3E8C4B50F}"/>
              </a:ext>
            </a:extLst>
          </p:cNvPr>
          <p:cNvPicPr>
            <a:picLocks noChangeAspect="1"/>
          </p:cNvPicPr>
          <p:nvPr/>
        </p:nvPicPr>
        <p:blipFill>
          <a:blip r:embed="rId3"/>
          <a:stretch>
            <a:fillRect/>
          </a:stretch>
        </p:blipFill>
        <p:spPr>
          <a:xfrm>
            <a:off x="2287206" y="3717334"/>
            <a:ext cx="7617589" cy="1646292"/>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spTree>
    <p:extLst>
      <p:ext uri="{BB962C8B-B14F-4D97-AF65-F5344CB8AC3E}">
        <p14:creationId xmlns:p14="http://schemas.microsoft.com/office/powerpoint/2010/main" val="140539257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1925212" y="452654"/>
            <a:ext cx="8114447" cy="446452"/>
          </a:xfrm>
          <a:prstGeom prst="rect">
            <a:avLst/>
          </a:prstGeom>
        </p:spPr>
        <p:txBody>
          <a:bodyPr wrap="square" lIns="0" tIns="0" rIns="0" bIns="0" rtlCol="0">
            <a:noAutofit/>
          </a:bodyPr>
          <a:lstStyle/>
          <a:p>
            <a:pPr marL="12402" marR="34658">
              <a:lnSpc>
                <a:spcPts val="4170"/>
              </a:lnSpc>
              <a:spcBef>
                <a:spcPts val="208"/>
              </a:spcBef>
            </a:pPr>
            <a:endParaRPr lang="en-IE" sz="6445" b="1" spc="-29" baseline="1317" dirty="0">
              <a:solidFill>
                <a:srgbClr val="00B7F0"/>
              </a:solidFill>
              <a:cs typeface="Calibri"/>
            </a:endParaRPr>
          </a:p>
          <a:p>
            <a:pPr marL="12402" marR="34658">
              <a:lnSpc>
                <a:spcPts val="4170"/>
              </a:lnSpc>
              <a:spcBef>
                <a:spcPts val="208"/>
              </a:spcBef>
            </a:pPr>
            <a:endParaRPr sz="4297" b="1" dirty="0">
              <a:solidFill>
                <a:prstClr val="black"/>
              </a:solidFill>
              <a:cs typeface="Calibri"/>
            </a:endParaRPr>
          </a:p>
        </p:txBody>
      </p:sp>
      <p:sp>
        <p:nvSpPr>
          <p:cNvPr id="5" name="object 5"/>
          <p:cNvSpPr txBox="1"/>
          <p:nvPr/>
        </p:nvSpPr>
        <p:spPr>
          <a:xfrm>
            <a:off x="2226748" y="2015235"/>
            <a:ext cx="8482590" cy="3794843"/>
          </a:xfrm>
          <a:prstGeom prst="rect">
            <a:avLst/>
          </a:prstGeom>
        </p:spPr>
        <p:txBody>
          <a:bodyPr wrap="square" lIns="0" tIns="0" rIns="0" bIns="0" rtlCol="0">
            <a:noAutofit/>
          </a:bodyPr>
          <a:lstStyle/>
          <a:p>
            <a:pPr marL="458857" marR="13267" lvl="1"/>
            <a:r>
              <a:rPr lang="en-IE" sz="2344" i="1" dirty="0">
                <a:solidFill>
                  <a:srgbClr val="0070C0"/>
                </a:solidFill>
                <a:cs typeface="Calibri"/>
              </a:rPr>
              <a:t>Examples:</a:t>
            </a:r>
          </a:p>
          <a:p>
            <a:pPr marL="458857" marR="13267" lvl="1"/>
            <a:r>
              <a:rPr lang="en-IE" sz="2344" i="1" dirty="0">
                <a:solidFill>
                  <a:srgbClr val="0070C0"/>
                </a:solidFill>
                <a:cs typeface="Calibri"/>
              </a:rPr>
              <a:t>IPU VMP</a:t>
            </a:r>
            <a:r>
              <a:rPr lang="en-IE" sz="2344" dirty="0">
                <a:solidFill>
                  <a:srgbClr val="0070C0"/>
                </a:solidFill>
                <a:cs typeface="Calibri"/>
              </a:rPr>
              <a:t>: </a:t>
            </a:r>
            <a:r>
              <a:rPr lang="en-GB" sz="2344" i="1" dirty="0">
                <a:solidFill>
                  <a:srgbClr val="0070C0"/>
                </a:solidFill>
              </a:rPr>
              <a:t>enoxaparin sodium </a:t>
            </a:r>
            <a:r>
              <a:rPr lang="en-GB" sz="2344" i="1" dirty="0">
                <a:solidFill>
                  <a:srgbClr val="FF0000"/>
                </a:solidFill>
              </a:rPr>
              <a:t>20 mg/0.2 ml </a:t>
            </a:r>
            <a:r>
              <a:rPr lang="en-GB" sz="2344" i="1" dirty="0">
                <a:solidFill>
                  <a:srgbClr val="0070C0"/>
                </a:solidFill>
              </a:rPr>
              <a:t>solution for injection</a:t>
            </a:r>
          </a:p>
          <a:p>
            <a:pPr marL="458857" marR="13267" lvl="1"/>
            <a:r>
              <a:rPr lang="en-IE" sz="2344" i="1" dirty="0">
                <a:solidFill>
                  <a:srgbClr val="0070C0"/>
                </a:solidFill>
                <a:cs typeface="Calibri"/>
              </a:rPr>
              <a:t>IPU VMP</a:t>
            </a:r>
            <a:r>
              <a:rPr lang="en-IE" sz="2344" dirty="0">
                <a:solidFill>
                  <a:srgbClr val="0070C0"/>
                </a:solidFill>
                <a:cs typeface="Calibri"/>
              </a:rPr>
              <a:t>: </a:t>
            </a:r>
            <a:r>
              <a:rPr lang="en-GB" sz="2344" i="1" dirty="0">
                <a:solidFill>
                  <a:srgbClr val="0070C0"/>
                </a:solidFill>
              </a:rPr>
              <a:t>enoxaparin sodium </a:t>
            </a:r>
            <a:r>
              <a:rPr lang="en-GB" sz="2344" i="1" dirty="0">
                <a:solidFill>
                  <a:srgbClr val="FF0000"/>
                </a:solidFill>
              </a:rPr>
              <a:t>40 mg/0.4 ml </a:t>
            </a:r>
            <a:r>
              <a:rPr lang="en-GB" sz="2344" i="1" dirty="0">
                <a:solidFill>
                  <a:srgbClr val="0070C0"/>
                </a:solidFill>
              </a:rPr>
              <a:t>solution for injection</a:t>
            </a:r>
          </a:p>
          <a:p>
            <a:pPr marL="458857" marR="13267" lvl="1"/>
            <a:r>
              <a:rPr lang="en-IE" sz="2344" i="1" dirty="0">
                <a:solidFill>
                  <a:srgbClr val="0070C0"/>
                </a:solidFill>
                <a:cs typeface="Calibri"/>
              </a:rPr>
              <a:t>IPU VMP</a:t>
            </a:r>
            <a:r>
              <a:rPr lang="en-IE" sz="2344" dirty="0">
                <a:solidFill>
                  <a:srgbClr val="0070C0"/>
                </a:solidFill>
                <a:cs typeface="Calibri"/>
              </a:rPr>
              <a:t>: </a:t>
            </a:r>
            <a:r>
              <a:rPr lang="en-GB" sz="2344" i="1" dirty="0">
                <a:solidFill>
                  <a:srgbClr val="0070C0"/>
                </a:solidFill>
              </a:rPr>
              <a:t>enoxaparin sodium </a:t>
            </a:r>
            <a:r>
              <a:rPr lang="en-GB" sz="2344" i="1" dirty="0">
                <a:solidFill>
                  <a:srgbClr val="FF0000"/>
                </a:solidFill>
              </a:rPr>
              <a:t>60 mg/0.6 ml </a:t>
            </a:r>
            <a:r>
              <a:rPr lang="en-GB" sz="2344" i="1" dirty="0">
                <a:solidFill>
                  <a:srgbClr val="0070C0"/>
                </a:solidFill>
              </a:rPr>
              <a:t>solution for injection</a:t>
            </a:r>
          </a:p>
          <a:p>
            <a:pPr marL="458857" marR="13267" lvl="1"/>
            <a:r>
              <a:rPr lang="en-IE" sz="2344" i="1" dirty="0">
                <a:solidFill>
                  <a:srgbClr val="0070C0"/>
                </a:solidFill>
                <a:cs typeface="Calibri"/>
              </a:rPr>
              <a:t>IPU VMP</a:t>
            </a:r>
            <a:r>
              <a:rPr lang="en-IE" sz="2344" dirty="0">
                <a:solidFill>
                  <a:srgbClr val="0070C0"/>
                </a:solidFill>
                <a:cs typeface="Calibri"/>
              </a:rPr>
              <a:t>: </a:t>
            </a:r>
            <a:r>
              <a:rPr lang="en-GB" sz="2344" i="1" dirty="0">
                <a:solidFill>
                  <a:srgbClr val="0070C0"/>
                </a:solidFill>
              </a:rPr>
              <a:t>enoxaparin sodium </a:t>
            </a:r>
            <a:r>
              <a:rPr lang="en-GB" sz="2344" i="1" dirty="0">
                <a:solidFill>
                  <a:srgbClr val="FF0000"/>
                </a:solidFill>
              </a:rPr>
              <a:t>80 mg/0.8 ml </a:t>
            </a:r>
            <a:r>
              <a:rPr lang="en-GB" sz="2344" i="1" dirty="0">
                <a:solidFill>
                  <a:srgbClr val="0070C0"/>
                </a:solidFill>
              </a:rPr>
              <a:t>solution for injection</a:t>
            </a:r>
          </a:p>
          <a:p>
            <a:pPr marL="458857" marR="13267" lvl="1"/>
            <a:r>
              <a:rPr lang="en-IE" sz="2344" i="1" dirty="0">
                <a:solidFill>
                  <a:srgbClr val="0070C0"/>
                </a:solidFill>
                <a:cs typeface="Calibri"/>
              </a:rPr>
              <a:t>IPU VMP</a:t>
            </a:r>
            <a:r>
              <a:rPr lang="en-IE" sz="2344" dirty="0">
                <a:solidFill>
                  <a:srgbClr val="0070C0"/>
                </a:solidFill>
                <a:cs typeface="Calibri"/>
              </a:rPr>
              <a:t>: </a:t>
            </a:r>
            <a:r>
              <a:rPr lang="en-GB" sz="2344" i="1" dirty="0">
                <a:solidFill>
                  <a:srgbClr val="0070C0"/>
                </a:solidFill>
              </a:rPr>
              <a:t>enoxaparin sodium </a:t>
            </a:r>
            <a:r>
              <a:rPr lang="en-GB" sz="2344" i="1" dirty="0">
                <a:solidFill>
                  <a:srgbClr val="FF0000"/>
                </a:solidFill>
              </a:rPr>
              <a:t>100 mg/1 ml </a:t>
            </a:r>
            <a:r>
              <a:rPr lang="en-GB" sz="2344" i="1" dirty="0">
                <a:solidFill>
                  <a:srgbClr val="0070C0"/>
                </a:solidFill>
              </a:rPr>
              <a:t>solution for injection</a:t>
            </a:r>
          </a:p>
          <a:p>
            <a:pPr marL="458857" marR="13267" lvl="1"/>
            <a:endParaRPr lang="en-IE" sz="2344" i="1" dirty="0">
              <a:solidFill>
                <a:srgbClr val="0070C0"/>
              </a:solidFill>
            </a:endParaRPr>
          </a:p>
          <a:p>
            <a:pPr marL="458857" marR="13267" lvl="1"/>
            <a:r>
              <a:rPr lang="en-IE" sz="2344" i="1" dirty="0">
                <a:solidFill>
                  <a:srgbClr val="0070C0"/>
                </a:solidFill>
              </a:rPr>
              <a:t>SNOMED: </a:t>
            </a:r>
            <a:r>
              <a:rPr lang="en-GB" sz="2344" i="1" dirty="0">
                <a:solidFill>
                  <a:srgbClr val="0070C0"/>
                </a:solidFill>
              </a:rPr>
              <a:t>781857007 – Strength defined as </a:t>
            </a:r>
            <a:r>
              <a:rPr lang="en-IE" sz="2344" i="1" dirty="0">
                <a:solidFill>
                  <a:srgbClr val="FF0000"/>
                </a:solidFill>
              </a:rPr>
              <a:t>100 milligram/1 </a:t>
            </a:r>
            <a:r>
              <a:rPr lang="en-IE" sz="2344" i="1" dirty="0" err="1">
                <a:solidFill>
                  <a:srgbClr val="FF0000"/>
                </a:solidFill>
              </a:rPr>
              <a:t>milliliter</a:t>
            </a:r>
            <a:r>
              <a:rPr lang="en-IE" sz="2344" i="1" dirty="0">
                <a:solidFill>
                  <a:srgbClr val="FF0000"/>
                </a:solidFill>
              </a:rPr>
              <a:t> </a:t>
            </a:r>
            <a:endParaRPr sz="2344" i="1" dirty="0">
              <a:solidFill>
                <a:srgbClr val="FF0000"/>
              </a:solidFill>
              <a:cs typeface="Calibri"/>
            </a:endParaRPr>
          </a:p>
        </p:txBody>
      </p:sp>
      <p:sp>
        <p:nvSpPr>
          <p:cNvPr id="7" name="TextBox 6"/>
          <p:cNvSpPr txBox="1"/>
          <p:nvPr/>
        </p:nvSpPr>
        <p:spPr>
          <a:xfrm>
            <a:off x="2152341" y="675880"/>
            <a:ext cx="8110545" cy="1054135"/>
          </a:xfrm>
          <a:prstGeom prst="rect">
            <a:avLst/>
          </a:prstGeom>
          <a:noFill/>
        </p:spPr>
        <p:txBody>
          <a:bodyPr wrap="square" rtlCol="0">
            <a:spAutoFit/>
          </a:bodyPr>
          <a:lstStyle/>
          <a:p>
            <a:r>
              <a:rPr lang="en-IE" sz="3125" b="1" spc="-58" dirty="0">
                <a:solidFill>
                  <a:srgbClr val="9779B5"/>
                </a:solidFill>
                <a:latin typeface="Calibri Light"/>
                <a:cs typeface="Calibri Light"/>
              </a:rPr>
              <a:t>5 VMPs – 1 Clinical Drug in the international release:</a:t>
            </a:r>
            <a:endParaRPr lang="en-IE" sz="3125" b="1" dirty="0">
              <a:solidFill>
                <a:prstClr val="black"/>
              </a:solidFill>
              <a:latin typeface="Calibri Light"/>
              <a:cs typeface="Calibri Ligh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spTree>
    <p:extLst>
      <p:ext uri="{BB962C8B-B14F-4D97-AF65-F5344CB8AC3E}">
        <p14:creationId xmlns:p14="http://schemas.microsoft.com/office/powerpoint/2010/main" val="3852330263"/>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3" name="Picture 2">
            <a:extLst>
              <a:ext uri="{FF2B5EF4-FFF2-40B4-BE49-F238E27FC236}">
                <a16:creationId xmlns:a16="http://schemas.microsoft.com/office/drawing/2014/main" id="{71C6D813-9F99-9C4E-BB02-C2948BCBDA5F}"/>
              </a:ext>
            </a:extLst>
          </p:cNvPr>
          <p:cNvPicPr>
            <a:picLocks noChangeAspect="1"/>
          </p:cNvPicPr>
          <p:nvPr/>
        </p:nvPicPr>
        <p:blipFill rotWithShape="1">
          <a:blip r:embed="rId3"/>
          <a:srcRect l="30064" r="27411"/>
          <a:stretch/>
        </p:blipFill>
        <p:spPr>
          <a:xfrm>
            <a:off x="6794422" y="0"/>
            <a:ext cx="4376035" cy="6858000"/>
          </a:xfrm>
          <a:prstGeom prst="rect">
            <a:avLst/>
          </a:prstGeom>
        </p:spPr>
      </p:pic>
      <p:sp>
        <p:nvSpPr>
          <p:cNvPr id="155" name="Google Shape;155;p4"/>
          <p:cNvSpPr/>
          <p:nvPr/>
        </p:nvSpPr>
        <p:spPr>
          <a:xfrm>
            <a:off x="513347" y="1828800"/>
            <a:ext cx="6149848" cy="4590900"/>
          </a:xfrm>
          <a:prstGeom prst="rect">
            <a:avLst/>
          </a:prstGeom>
          <a:noFill/>
          <a:ln>
            <a:noFill/>
          </a:ln>
        </p:spPr>
        <p:txBody>
          <a:bodyPr spcFirstLastPara="1" wrap="square" lIns="91425" tIns="45700" rIns="91425" bIns="45700" anchor="t" anchorCtr="0">
            <a:noAutofit/>
          </a:bodyPr>
          <a:lstStyle/>
          <a:p>
            <a:pPr marL="139700" marR="0" lvl="0" algn="l" rtl="0">
              <a:lnSpc>
                <a:spcPct val="150000"/>
              </a:lnSpc>
              <a:spcBef>
                <a:spcPts val="0"/>
              </a:spcBef>
              <a:spcAft>
                <a:spcPts val="0"/>
              </a:spcAft>
              <a:buClr>
                <a:srgbClr val="3F3F3F"/>
              </a:buClr>
              <a:buSzPts val="1400"/>
            </a:pPr>
            <a:r>
              <a:rPr lang="en-AU" sz="2400" b="1" i="0" u="none" strike="noStrike" cap="none" dirty="0">
                <a:solidFill>
                  <a:schemeClr val="tx2">
                    <a:lumMod val="75000"/>
                  </a:schemeClr>
                </a:solidFill>
                <a:latin typeface="Trebuchet MS"/>
                <a:ea typeface="Trebuchet MS"/>
                <a:cs typeface="Trebuchet MS"/>
                <a:sym typeface="Trebuchet MS"/>
              </a:rPr>
              <a:t>What does implementation look like?</a:t>
            </a:r>
          </a:p>
          <a:p>
            <a:pPr marL="482600" marR="0" lvl="0" indent="-342900" algn="l" rtl="0">
              <a:lnSpc>
                <a:spcPct val="150000"/>
              </a:lnSpc>
              <a:spcBef>
                <a:spcPts val="0"/>
              </a:spcBef>
              <a:spcAft>
                <a:spcPts val="0"/>
              </a:spcAft>
              <a:buClr>
                <a:srgbClr val="00B0F0"/>
              </a:buClr>
              <a:buSzPct val="100000"/>
              <a:buFont typeface="Arial" panose="020B0604020202020204" pitchFamily="34" charset="0"/>
              <a:buChar char="•"/>
            </a:pPr>
            <a:r>
              <a:rPr lang="en-AU" sz="2000" i="0" u="none" strike="noStrike" cap="none" dirty="0">
                <a:solidFill>
                  <a:srgbClr val="3F3F3F"/>
                </a:solidFill>
                <a:latin typeface="Trebuchet MS"/>
                <a:ea typeface="Trebuchet MS"/>
                <a:cs typeface="Trebuchet MS"/>
                <a:sym typeface="Trebuchet MS"/>
              </a:rPr>
              <a:t>Creating a SNOMED CT drug extension</a:t>
            </a:r>
          </a:p>
          <a:p>
            <a:pPr marL="482600" marR="0" lvl="0" indent="-342900" algn="l" rtl="0">
              <a:lnSpc>
                <a:spcPct val="150000"/>
              </a:lnSpc>
              <a:spcBef>
                <a:spcPts val="0"/>
              </a:spcBef>
              <a:spcAft>
                <a:spcPts val="0"/>
              </a:spcAft>
              <a:buClr>
                <a:srgbClr val="00B0F0"/>
              </a:buClr>
              <a:buSzPct val="100000"/>
              <a:buFont typeface="Arial" panose="020B0604020202020204" pitchFamily="34" charset="0"/>
              <a:buChar char="•"/>
            </a:pPr>
            <a:r>
              <a:rPr lang="en-AU" sz="2000" i="0" u="none" strike="noStrike" cap="none" dirty="0">
                <a:solidFill>
                  <a:srgbClr val="3F3F3F"/>
                </a:solidFill>
                <a:latin typeface="Trebuchet MS"/>
                <a:ea typeface="Trebuchet MS"/>
                <a:cs typeface="Trebuchet MS"/>
                <a:sym typeface="Trebuchet MS"/>
              </a:rPr>
              <a:t>Mapping an existing drug dictionary to the </a:t>
            </a:r>
            <a:r>
              <a:rPr lang="en-AU" sz="2000" dirty="0">
                <a:solidFill>
                  <a:srgbClr val="3F3F3F"/>
                </a:solidFill>
                <a:latin typeface="Trebuchet MS"/>
                <a:ea typeface="Trebuchet MS"/>
                <a:cs typeface="Trebuchet MS"/>
                <a:sym typeface="Trebuchet MS"/>
              </a:rPr>
              <a:t>SNOMED CT drug model for interoperability</a:t>
            </a:r>
          </a:p>
          <a:p>
            <a:pPr marL="482600" marR="0" lvl="0" indent="-342900" algn="l" rtl="0">
              <a:lnSpc>
                <a:spcPct val="150000"/>
              </a:lnSpc>
              <a:spcBef>
                <a:spcPts val="0"/>
              </a:spcBef>
              <a:spcAft>
                <a:spcPts val="0"/>
              </a:spcAft>
              <a:buClr>
                <a:srgbClr val="00B0F0"/>
              </a:buClr>
              <a:buSzPct val="100000"/>
              <a:buFont typeface="Arial" panose="020B0604020202020204" pitchFamily="34" charset="0"/>
              <a:buChar char="•"/>
            </a:pPr>
            <a:r>
              <a:rPr lang="en-AU" sz="2000" i="0" u="none" strike="noStrike" cap="none" dirty="0">
                <a:solidFill>
                  <a:srgbClr val="3F3F3F"/>
                </a:solidFill>
                <a:latin typeface="Trebuchet MS"/>
                <a:ea typeface="Trebuchet MS"/>
                <a:cs typeface="Trebuchet MS"/>
                <a:sym typeface="Trebuchet MS"/>
              </a:rPr>
              <a:t>Integrating a SNOMED CT drug extension with other drug standards, such as ISO’s IDMP</a:t>
            </a:r>
          </a:p>
          <a:p>
            <a:pPr marL="482600" marR="0" lvl="0" indent="-342900" algn="l" rtl="0">
              <a:lnSpc>
                <a:spcPct val="150000"/>
              </a:lnSpc>
              <a:spcBef>
                <a:spcPts val="0"/>
              </a:spcBef>
              <a:spcAft>
                <a:spcPts val="0"/>
              </a:spcAft>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Utilising the SNOMED CT drug model to implement clinical decision support (CDS)</a:t>
            </a:r>
            <a:endParaRPr lang="en-AU" sz="2000" i="0" u="none" strike="noStrike" cap="none" dirty="0">
              <a:solidFill>
                <a:srgbClr val="3F3F3F"/>
              </a:solidFill>
              <a:latin typeface="Trebuchet MS"/>
              <a:ea typeface="Trebuchet MS"/>
              <a:cs typeface="Trebuchet MS"/>
              <a:sym typeface="Trebuchet MS"/>
            </a:endParaRPr>
          </a:p>
        </p:txBody>
      </p:sp>
      <p:sp>
        <p:nvSpPr>
          <p:cNvPr id="156" name="Google Shape;156;p4"/>
          <p:cNvSpPr txBox="1"/>
          <p:nvPr/>
        </p:nvSpPr>
        <p:spPr>
          <a:xfrm>
            <a:off x="513347" y="376667"/>
            <a:ext cx="5876567" cy="1615033"/>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Drug Extension </a:t>
            </a:r>
          </a:p>
          <a:p>
            <a:pPr marL="0" marR="0" lvl="0" indent="0" algn="ctr"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User Support Group</a:t>
            </a:r>
          </a:p>
        </p:txBody>
      </p:sp>
      <p:grpSp>
        <p:nvGrpSpPr>
          <p:cNvPr id="157" name="Google Shape;157;p4"/>
          <p:cNvGrpSpPr/>
          <p:nvPr/>
        </p:nvGrpSpPr>
        <p:grpSpPr>
          <a:xfrm>
            <a:off x="5922792" y="5751459"/>
            <a:ext cx="871123" cy="835794"/>
            <a:chOff x="0" y="9626600"/>
            <a:chExt cx="1393797" cy="1337270"/>
          </a:xfrm>
        </p:grpSpPr>
        <p:sp>
          <p:nvSpPr>
            <p:cNvPr id="158" name="Google Shape;158;p4"/>
            <p:cNvSpPr/>
            <p:nvPr/>
          </p:nvSpPr>
          <p:spPr>
            <a:xfrm>
              <a:off x="0" y="9626600"/>
              <a:ext cx="1393797" cy="1337270"/>
            </a:xfrm>
            <a:prstGeom prst="rect">
              <a:avLst/>
            </a:prstGeom>
            <a:solidFill>
              <a:schemeClr val="accent4"/>
            </a:solidFill>
            <a:ln>
              <a:noFill/>
            </a:ln>
          </p:spPr>
          <p:txBody>
            <a:bodyPr spcFirstLastPara="1" wrap="square" lIns="57125" tIns="28550" rIns="57125" bIns="28550" anchor="ctr" anchorCtr="0">
              <a:noAutofit/>
            </a:bodyPr>
            <a:lstStyle/>
            <a:p>
              <a:pPr marL="0" marR="0" lvl="0" indent="0" algn="ctr" rtl="0">
                <a:lnSpc>
                  <a:spcPct val="100000"/>
                </a:lnSpc>
                <a:spcBef>
                  <a:spcPts val="0"/>
                </a:spcBef>
                <a:spcAft>
                  <a:spcPts val="0"/>
                </a:spcAft>
                <a:buClr>
                  <a:srgbClr val="000000"/>
                </a:buClr>
                <a:buSzPts val="1798"/>
                <a:buFont typeface="Arial"/>
                <a:buNone/>
              </a:pPr>
              <a:endParaRPr sz="1798" b="0" i="0" u="none" strike="noStrike" cap="none">
                <a:solidFill>
                  <a:schemeClr val="lt1"/>
                </a:solidFill>
                <a:latin typeface="Trebuchet MS"/>
                <a:ea typeface="Trebuchet MS"/>
                <a:cs typeface="Trebuchet MS"/>
                <a:sym typeface="Trebuchet MS"/>
              </a:endParaRPr>
            </a:p>
          </p:txBody>
        </p:sp>
        <p:cxnSp>
          <p:nvCxnSpPr>
            <p:cNvPr id="159" name="Google Shape;159;p4"/>
            <p:cNvCxnSpPr/>
            <p:nvPr/>
          </p:nvCxnSpPr>
          <p:spPr>
            <a:xfrm>
              <a:off x="522795" y="10295235"/>
              <a:ext cx="348206" cy="0"/>
            </a:xfrm>
            <a:prstGeom prst="straightConnector1">
              <a:avLst/>
            </a:prstGeom>
            <a:noFill/>
            <a:ln w="38100" cap="flat" cmpd="sng">
              <a:solidFill>
                <a:schemeClr val="lt1"/>
              </a:solidFill>
              <a:prstDash val="solid"/>
              <a:miter lim="800000"/>
              <a:headEnd type="none" w="sm" len="sm"/>
              <a:tailEnd type="triangle" w="med" len="med"/>
            </a:ln>
          </p:spPr>
        </p:cxnSp>
      </p:grpSp>
      <p:sp>
        <p:nvSpPr>
          <p:cNvPr id="160" name="Google Shape;160;p4"/>
          <p:cNvSpPr/>
          <p:nvPr/>
        </p:nvSpPr>
        <p:spPr>
          <a:xfrm>
            <a:off x="6793914" y="5751460"/>
            <a:ext cx="4245823" cy="835793"/>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80000" tIns="90000" rIns="180000" bIns="90000" anchor="t" anchorCtr="0">
            <a:noAutofit/>
          </a:bodyPr>
          <a:lstStyle/>
          <a:p>
            <a:pPr marL="0" marR="0" lvl="0" indent="0" algn="l" rtl="0">
              <a:lnSpc>
                <a:spcPct val="150000"/>
              </a:lnSpc>
              <a:spcBef>
                <a:spcPts val="0"/>
              </a:spcBef>
              <a:spcAft>
                <a:spcPts val="0"/>
              </a:spcAft>
              <a:buClr>
                <a:srgbClr val="000000"/>
              </a:buClr>
              <a:buSzPts val="1200"/>
              <a:buFont typeface="Arial"/>
              <a:buNone/>
            </a:pPr>
            <a:r>
              <a:rPr lang="en-US" sz="2400" b="1" i="0" u="none" strike="noStrike" cap="none" dirty="0">
                <a:solidFill>
                  <a:schemeClr val="dk2"/>
                </a:solidFill>
                <a:latin typeface="Trebuchet MS"/>
                <a:ea typeface="Trebuchet MS"/>
                <a:cs typeface="Trebuchet MS"/>
                <a:sym typeface="Trebuchet MS"/>
              </a:rPr>
              <a:t>http://</a:t>
            </a:r>
            <a:r>
              <a:rPr lang="en-US" sz="2400" b="1" i="0" u="none" strike="noStrike" cap="none" dirty="0" err="1">
                <a:solidFill>
                  <a:schemeClr val="dk2"/>
                </a:solidFill>
                <a:latin typeface="Trebuchet MS"/>
                <a:ea typeface="Trebuchet MS"/>
                <a:cs typeface="Trebuchet MS"/>
                <a:sym typeface="Trebuchet MS"/>
              </a:rPr>
              <a:t>snomed.org</a:t>
            </a:r>
            <a:r>
              <a:rPr lang="en-US" sz="2400" b="1" i="0" u="none" strike="noStrike" cap="none" dirty="0">
                <a:solidFill>
                  <a:schemeClr val="dk2"/>
                </a:solidFill>
                <a:latin typeface="Trebuchet MS"/>
                <a:ea typeface="Trebuchet MS"/>
                <a:cs typeface="Trebuchet MS"/>
                <a:sym typeface="Trebuchet MS"/>
              </a:rPr>
              <a:t>/</a:t>
            </a:r>
            <a:r>
              <a:rPr lang="en-US" sz="2400" b="1" i="0" u="none" strike="noStrike" cap="none" dirty="0" err="1">
                <a:solidFill>
                  <a:schemeClr val="dk2"/>
                </a:solidFill>
                <a:latin typeface="Trebuchet MS"/>
                <a:ea typeface="Trebuchet MS"/>
                <a:cs typeface="Trebuchet MS"/>
                <a:sym typeface="Trebuchet MS"/>
              </a:rPr>
              <a:t>deusg</a:t>
            </a:r>
            <a:endParaRPr sz="2800" b="1"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303824472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52340" y="675879"/>
            <a:ext cx="7143233" cy="5134199"/>
          </a:xfrm>
          <a:prstGeom prst="rect">
            <a:avLst/>
          </a:prstGeom>
        </p:spPr>
        <p:txBody>
          <a:bodyPr wrap="square" lIns="0" tIns="0" rIns="0" bIns="0" rtlCol="0">
            <a:noAutofit/>
          </a:bodyPr>
          <a:lstStyle/>
          <a:p>
            <a:pPr marL="458857" marR="13267" lvl="1"/>
            <a:r>
              <a:rPr lang="en-IE" sz="2344" b="1" dirty="0">
                <a:solidFill>
                  <a:schemeClr val="tx2">
                    <a:lumMod val="60000"/>
                    <a:lumOff val="40000"/>
                  </a:schemeClr>
                </a:solidFill>
                <a:cs typeface="Calibri"/>
              </a:rPr>
              <a:t>Question:</a:t>
            </a:r>
            <a:r>
              <a:rPr lang="en-IE" sz="2344" dirty="0">
                <a:solidFill>
                  <a:schemeClr val="tx2">
                    <a:lumMod val="60000"/>
                    <a:lumOff val="40000"/>
                  </a:schemeClr>
                </a:solidFill>
                <a:cs typeface="Calibri"/>
              </a:rPr>
              <a:t> </a:t>
            </a:r>
            <a:r>
              <a:rPr lang="en-IE" sz="2344" i="1" dirty="0">
                <a:solidFill>
                  <a:schemeClr val="tx2">
                    <a:lumMod val="60000"/>
                    <a:lumOff val="40000"/>
                  </a:schemeClr>
                </a:solidFill>
                <a:cs typeface="Calibri"/>
              </a:rPr>
              <a:t>How many ACTIVE Clinical Drug records are 		     there in SNOMED?</a:t>
            </a:r>
          </a:p>
          <a:p>
            <a:pPr marL="458857" marR="13267" lvl="1"/>
            <a:endParaRPr lang="en-IE" sz="977" i="1" dirty="0">
              <a:solidFill>
                <a:schemeClr val="tx2">
                  <a:lumMod val="60000"/>
                  <a:lumOff val="40000"/>
                </a:schemeClr>
              </a:solidFill>
              <a:cs typeface="Calibri"/>
            </a:endParaRPr>
          </a:p>
          <a:p>
            <a:pPr marL="458857" marR="13267" lvl="1"/>
            <a:r>
              <a:rPr lang="en-IE" sz="2344" b="1" dirty="0">
                <a:solidFill>
                  <a:schemeClr val="tx2">
                    <a:lumMod val="60000"/>
                    <a:lumOff val="40000"/>
                  </a:schemeClr>
                </a:solidFill>
                <a:cs typeface="Calibri"/>
              </a:rPr>
              <a:t>Answer:</a:t>
            </a:r>
          </a:p>
          <a:p>
            <a:pPr marL="458857" marR="13267" lvl="1"/>
            <a:r>
              <a:rPr lang="en-IE" sz="2344" dirty="0">
                <a:solidFill>
                  <a:schemeClr val="tx2">
                    <a:lumMod val="60000"/>
                    <a:lumOff val="40000"/>
                  </a:schemeClr>
                </a:solidFill>
                <a:cs typeface="Calibri"/>
              </a:rPr>
              <a:t>		July-2019		7052</a:t>
            </a:r>
          </a:p>
          <a:p>
            <a:pPr marL="458857" marR="13267" lvl="1"/>
            <a:endParaRPr lang="en-IE" sz="977" dirty="0">
              <a:solidFill>
                <a:schemeClr val="tx2">
                  <a:lumMod val="60000"/>
                  <a:lumOff val="40000"/>
                </a:schemeClr>
              </a:solidFill>
              <a:cs typeface="Calibri"/>
            </a:endParaRPr>
          </a:p>
          <a:p>
            <a:pPr marL="458857" marR="13267" lvl="1"/>
            <a:r>
              <a:rPr lang="en-IE" sz="2344" dirty="0">
                <a:solidFill>
                  <a:schemeClr val="tx2">
                    <a:lumMod val="60000"/>
                    <a:lumOff val="40000"/>
                  </a:schemeClr>
                </a:solidFill>
                <a:cs typeface="Calibri"/>
              </a:rPr>
              <a:t>		July-2020		7155</a:t>
            </a:r>
          </a:p>
          <a:p>
            <a:pPr marL="458857" marR="13267" lvl="1"/>
            <a:endParaRPr lang="en-IE" sz="977" dirty="0">
              <a:solidFill>
                <a:schemeClr val="tx2">
                  <a:lumMod val="60000"/>
                  <a:lumOff val="40000"/>
                </a:schemeClr>
              </a:solidFill>
              <a:cs typeface="Calibri"/>
            </a:endParaRPr>
          </a:p>
          <a:p>
            <a:pPr marL="458857" marR="13267" lvl="1"/>
            <a:r>
              <a:rPr lang="en-IE" sz="2344" dirty="0">
                <a:solidFill>
                  <a:schemeClr val="tx2">
                    <a:lumMod val="60000"/>
                    <a:lumOff val="40000"/>
                  </a:schemeClr>
                </a:solidFill>
                <a:cs typeface="Calibri"/>
              </a:rPr>
              <a:t>		Difference		103</a:t>
            </a:r>
          </a:p>
          <a:p>
            <a:pPr marL="458857" marR="13267" lvl="1"/>
            <a:endParaRPr lang="en-IE" sz="977" dirty="0">
              <a:solidFill>
                <a:schemeClr val="tx2">
                  <a:lumMod val="60000"/>
                  <a:lumOff val="40000"/>
                </a:schemeClr>
              </a:solidFill>
              <a:cs typeface="Calibri"/>
            </a:endParaRPr>
          </a:p>
          <a:p>
            <a:pPr marL="458857" marR="13267" lvl="1"/>
            <a:r>
              <a:rPr lang="en-IE" sz="2344" b="1" i="1" dirty="0">
                <a:solidFill>
                  <a:srgbClr val="7030A0"/>
                </a:solidFill>
                <a:cs typeface="Calibri"/>
              </a:rPr>
              <a:t>Irish NRC Submissions account for over 26% of these  </a:t>
            </a:r>
          </a:p>
          <a:p>
            <a:pPr marL="458857" marR="13267" lvl="1"/>
            <a:endParaRPr lang="en-IE" sz="977" b="1" dirty="0">
              <a:solidFill>
                <a:schemeClr val="tx2">
                  <a:lumMod val="60000"/>
                  <a:lumOff val="40000"/>
                </a:schemeClr>
              </a:solidFill>
              <a:cs typeface="Calibri"/>
            </a:endParaRPr>
          </a:p>
          <a:p>
            <a:pPr marL="458857" marR="13267" lvl="1"/>
            <a:r>
              <a:rPr lang="en-IE" sz="2344" b="1" dirty="0">
                <a:solidFill>
                  <a:schemeClr val="bg1"/>
                </a:solidFill>
                <a:cs typeface="Calibri"/>
              </a:rPr>
              <a:t>Another Question:</a:t>
            </a:r>
            <a:r>
              <a:rPr lang="en-IE" sz="2344" dirty="0">
                <a:solidFill>
                  <a:schemeClr val="bg1"/>
                </a:solidFill>
                <a:cs typeface="Calibri"/>
              </a:rPr>
              <a:t> </a:t>
            </a:r>
            <a:r>
              <a:rPr lang="en-IE" sz="2344" i="1" dirty="0">
                <a:solidFill>
                  <a:schemeClr val="bg1"/>
                </a:solidFill>
                <a:cs typeface="Calibri"/>
              </a:rPr>
              <a:t>How long will it take to match IPU 					 VMPs not in SNOMED?</a:t>
            </a:r>
          </a:p>
          <a:p>
            <a:pPr marL="458857" marR="13267" lvl="1"/>
            <a:r>
              <a:rPr lang="en-IE" sz="2344" b="1" dirty="0">
                <a:solidFill>
                  <a:schemeClr val="bg1"/>
                </a:solidFill>
                <a:cs typeface="Calibri"/>
              </a:rPr>
              <a:t>Answer:</a:t>
            </a:r>
            <a:r>
              <a:rPr lang="en-IE" sz="2344" dirty="0">
                <a:solidFill>
                  <a:schemeClr val="bg1"/>
                </a:solidFill>
                <a:cs typeface="Calibri"/>
              </a:rPr>
              <a:t>  </a:t>
            </a:r>
            <a:r>
              <a:rPr lang="en-IE" sz="3515" dirty="0">
                <a:solidFill>
                  <a:schemeClr val="bg1"/>
                </a:solidFill>
                <a:cs typeface="Calibri"/>
              </a:rPr>
              <a:t>38 Years </a:t>
            </a:r>
            <a:r>
              <a:rPr lang="en-IE" sz="1953" dirty="0">
                <a:solidFill>
                  <a:schemeClr val="bg1"/>
                </a:solidFill>
                <a:cs typeface="Calibri"/>
              </a:rPr>
              <a:t>(based on current input trends)</a:t>
            </a:r>
          </a:p>
          <a:p>
            <a:pPr marL="458857" marR="13267" lvl="1"/>
            <a:endParaRPr lang="en-IE" sz="977" dirty="0">
              <a:solidFill>
                <a:schemeClr val="bg1"/>
              </a:solidFill>
              <a:cs typeface="Calibri"/>
            </a:endParaRPr>
          </a:p>
          <a:p>
            <a:pPr marL="458857" marR="13267" lvl="1"/>
            <a:r>
              <a:rPr lang="en-IE" sz="2344" b="1" dirty="0">
                <a:solidFill>
                  <a:schemeClr val="bg1"/>
                </a:solidFill>
                <a:cs typeface="Calibri"/>
              </a:rPr>
              <a:t>Clearly there’s a problem that needs a Solution!</a:t>
            </a:r>
          </a:p>
          <a:p>
            <a:pPr marL="458857" marR="13267" lvl="1"/>
            <a:endParaRPr lang="en-IE" sz="2344" b="1" i="1" dirty="0">
              <a:solidFill>
                <a:srgbClr val="7030A0"/>
              </a:solidFill>
              <a:cs typeface="Calibri"/>
            </a:endParaRPr>
          </a:p>
          <a:p>
            <a:pPr marL="458857" marR="13267" lvl="1"/>
            <a:endParaRPr lang="it-IT" sz="2344" i="1" dirty="0">
              <a:solidFill>
                <a:srgbClr val="0070C0"/>
              </a:solidFill>
              <a:cs typeface="Calibri"/>
            </a:endParaRPr>
          </a:p>
        </p:txBody>
      </p:sp>
      <p:sp>
        <p:nvSpPr>
          <p:cNvPr id="7" name="TextBox 6"/>
          <p:cNvSpPr txBox="1"/>
          <p:nvPr/>
        </p:nvSpPr>
        <p:spPr>
          <a:xfrm>
            <a:off x="2003523" y="80610"/>
            <a:ext cx="7812911" cy="571028"/>
          </a:xfrm>
          <a:prstGeom prst="rect">
            <a:avLst/>
          </a:prstGeom>
          <a:noFill/>
        </p:spPr>
        <p:txBody>
          <a:bodyPr wrap="square" rtlCol="0">
            <a:spAutoFit/>
          </a:bodyPr>
          <a:lstStyle/>
          <a:p>
            <a:r>
              <a:rPr lang="en-IE" sz="3125" b="1" spc="-58" dirty="0">
                <a:solidFill>
                  <a:srgbClr val="9779B5"/>
                </a:solidFill>
                <a:latin typeface="Calibri Light"/>
                <a:cs typeface="Calibri Light"/>
              </a:rPr>
              <a:t>SNOMED Clinical Drug records</a:t>
            </a:r>
            <a:endParaRPr lang="en-IE" sz="3125" b="1" dirty="0">
              <a:solidFill>
                <a:prstClr val="black"/>
              </a:solidFill>
              <a:latin typeface="Calibri Light"/>
              <a:cs typeface="Calibri Ligh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spTree>
    <p:extLst>
      <p:ext uri="{BB962C8B-B14F-4D97-AF65-F5344CB8AC3E}">
        <p14:creationId xmlns:p14="http://schemas.microsoft.com/office/powerpoint/2010/main" val="546344459"/>
      </p:ext>
    </p:extLst>
  </p:cSld>
  <p:clrMapOvr>
    <a:masterClrMapping/>
  </p:clrMapOvr>
  <p:transition spd="med">
    <p:pull/>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152340" y="675879"/>
            <a:ext cx="7143233" cy="5134199"/>
          </a:xfrm>
          <a:prstGeom prst="rect">
            <a:avLst/>
          </a:prstGeom>
        </p:spPr>
        <p:txBody>
          <a:bodyPr wrap="square" lIns="0" tIns="0" rIns="0" bIns="0" rtlCol="0">
            <a:noAutofit/>
          </a:bodyPr>
          <a:lstStyle/>
          <a:p>
            <a:pPr marL="458857" marR="13267" lvl="1"/>
            <a:r>
              <a:rPr lang="en-IE" sz="2344" b="1" dirty="0">
                <a:solidFill>
                  <a:schemeClr val="tx2">
                    <a:lumMod val="20000"/>
                    <a:lumOff val="80000"/>
                  </a:schemeClr>
                </a:solidFill>
                <a:cs typeface="Calibri"/>
              </a:rPr>
              <a:t>Question:</a:t>
            </a:r>
            <a:r>
              <a:rPr lang="en-IE" sz="2344" dirty="0">
                <a:solidFill>
                  <a:schemeClr val="tx2">
                    <a:lumMod val="20000"/>
                    <a:lumOff val="80000"/>
                  </a:schemeClr>
                </a:solidFill>
                <a:cs typeface="Calibri"/>
              </a:rPr>
              <a:t> </a:t>
            </a:r>
            <a:r>
              <a:rPr lang="en-IE" sz="2344" i="1" dirty="0">
                <a:solidFill>
                  <a:schemeClr val="tx2">
                    <a:lumMod val="20000"/>
                    <a:lumOff val="80000"/>
                  </a:schemeClr>
                </a:solidFill>
                <a:cs typeface="Calibri"/>
              </a:rPr>
              <a:t>How many ACTIVE Clinical Drug records are 		     there in SNOMED?</a:t>
            </a:r>
          </a:p>
          <a:p>
            <a:pPr marL="458857" marR="13267" lvl="1"/>
            <a:endParaRPr lang="en-IE" sz="977" i="1" dirty="0">
              <a:solidFill>
                <a:schemeClr val="tx2">
                  <a:lumMod val="20000"/>
                  <a:lumOff val="80000"/>
                </a:schemeClr>
              </a:solidFill>
              <a:cs typeface="Calibri"/>
            </a:endParaRPr>
          </a:p>
          <a:p>
            <a:pPr marL="458857" marR="13267" lvl="1"/>
            <a:r>
              <a:rPr lang="en-IE" sz="2344" b="1" dirty="0">
                <a:solidFill>
                  <a:schemeClr val="tx2">
                    <a:lumMod val="20000"/>
                    <a:lumOff val="80000"/>
                  </a:schemeClr>
                </a:solidFill>
                <a:cs typeface="Calibri"/>
              </a:rPr>
              <a:t>Answer:</a:t>
            </a:r>
          </a:p>
          <a:p>
            <a:pPr marL="458857" marR="13267" lvl="1"/>
            <a:r>
              <a:rPr lang="en-IE" sz="2344" dirty="0">
                <a:solidFill>
                  <a:schemeClr val="tx2">
                    <a:lumMod val="20000"/>
                    <a:lumOff val="80000"/>
                  </a:schemeClr>
                </a:solidFill>
                <a:cs typeface="Calibri"/>
              </a:rPr>
              <a:t>		July-2019		7052</a:t>
            </a:r>
          </a:p>
          <a:p>
            <a:pPr marL="458857" marR="13267" lvl="1"/>
            <a:endParaRPr lang="en-IE" sz="977" dirty="0">
              <a:solidFill>
                <a:schemeClr val="tx2">
                  <a:lumMod val="20000"/>
                  <a:lumOff val="80000"/>
                </a:schemeClr>
              </a:solidFill>
              <a:cs typeface="Calibri"/>
            </a:endParaRPr>
          </a:p>
          <a:p>
            <a:pPr marL="458857" marR="13267" lvl="1"/>
            <a:r>
              <a:rPr lang="en-IE" sz="2344" dirty="0">
                <a:solidFill>
                  <a:schemeClr val="tx2">
                    <a:lumMod val="20000"/>
                    <a:lumOff val="80000"/>
                  </a:schemeClr>
                </a:solidFill>
                <a:cs typeface="Calibri"/>
              </a:rPr>
              <a:t>		July-2020		7155</a:t>
            </a:r>
          </a:p>
          <a:p>
            <a:pPr marL="458857" marR="13267" lvl="1"/>
            <a:endParaRPr lang="en-IE" sz="977" dirty="0">
              <a:solidFill>
                <a:schemeClr val="tx2">
                  <a:lumMod val="20000"/>
                  <a:lumOff val="80000"/>
                </a:schemeClr>
              </a:solidFill>
              <a:cs typeface="Calibri"/>
            </a:endParaRPr>
          </a:p>
          <a:p>
            <a:pPr marL="458857" marR="13267" lvl="1"/>
            <a:r>
              <a:rPr lang="en-IE" sz="2344" dirty="0">
                <a:solidFill>
                  <a:schemeClr val="tx2">
                    <a:lumMod val="20000"/>
                    <a:lumOff val="80000"/>
                  </a:schemeClr>
                </a:solidFill>
                <a:cs typeface="Calibri"/>
              </a:rPr>
              <a:t>		Difference		103</a:t>
            </a:r>
          </a:p>
          <a:p>
            <a:pPr marL="458857" marR="13267" lvl="1"/>
            <a:endParaRPr lang="en-IE" sz="977" dirty="0">
              <a:solidFill>
                <a:schemeClr val="tx2">
                  <a:lumMod val="20000"/>
                  <a:lumOff val="80000"/>
                </a:schemeClr>
              </a:solidFill>
              <a:cs typeface="Calibri"/>
            </a:endParaRPr>
          </a:p>
          <a:p>
            <a:pPr marL="458857" marR="13267" lvl="1"/>
            <a:r>
              <a:rPr lang="en-IE" sz="2344" b="1" i="1" dirty="0">
                <a:solidFill>
                  <a:schemeClr val="tx2">
                    <a:lumMod val="20000"/>
                    <a:lumOff val="80000"/>
                  </a:schemeClr>
                </a:solidFill>
                <a:cs typeface="Calibri"/>
              </a:rPr>
              <a:t>Irish NRC Submissions account for over 26% of these  </a:t>
            </a:r>
          </a:p>
          <a:p>
            <a:pPr marL="458857" marR="13267" lvl="1"/>
            <a:endParaRPr lang="en-IE" sz="977" b="1" dirty="0">
              <a:solidFill>
                <a:schemeClr val="tx2">
                  <a:lumMod val="60000"/>
                  <a:lumOff val="40000"/>
                </a:schemeClr>
              </a:solidFill>
              <a:cs typeface="Calibri"/>
            </a:endParaRPr>
          </a:p>
          <a:p>
            <a:pPr marL="458857" marR="13267" lvl="1"/>
            <a:r>
              <a:rPr lang="en-IE" sz="2344" b="1" dirty="0">
                <a:solidFill>
                  <a:schemeClr val="tx2">
                    <a:lumMod val="60000"/>
                    <a:lumOff val="40000"/>
                  </a:schemeClr>
                </a:solidFill>
                <a:cs typeface="Calibri"/>
              </a:rPr>
              <a:t>Another Question:</a:t>
            </a:r>
            <a:r>
              <a:rPr lang="en-IE" sz="2344" dirty="0">
                <a:solidFill>
                  <a:schemeClr val="tx2">
                    <a:lumMod val="60000"/>
                    <a:lumOff val="40000"/>
                  </a:schemeClr>
                </a:solidFill>
                <a:cs typeface="Calibri"/>
              </a:rPr>
              <a:t> </a:t>
            </a:r>
            <a:r>
              <a:rPr lang="en-IE" sz="2344" i="1" dirty="0">
                <a:solidFill>
                  <a:schemeClr val="tx2">
                    <a:lumMod val="60000"/>
                    <a:lumOff val="40000"/>
                  </a:schemeClr>
                </a:solidFill>
                <a:cs typeface="Calibri"/>
              </a:rPr>
              <a:t>How long will it take to match IPU 					 VMPs not in SNOMED?</a:t>
            </a:r>
          </a:p>
          <a:p>
            <a:pPr marL="458857" marR="13267" lvl="1"/>
            <a:r>
              <a:rPr lang="en-IE" sz="2344" b="1" dirty="0">
                <a:solidFill>
                  <a:schemeClr val="tx2">
                    <a:lumMod val="60000"/>
                    <a:lumOff val="40000"/>
                  </a:schemeClr>
                </a:solidFill>
                <a:cs typeface="Calibri"/>
              </a:rPr>
              <a:t>Answer:</a:t>
            </a:r>
            <a:r>
              <a:rPr lang="en-IE" sz="2344" dirty="0">
                <a:solidFill>
                  <a:schemeClr val="tx2">
                    <a:lumMod val="60000"/>
                    <a:lumOff val="40000"/>
                  </a:schemeClr>
                </a:solidFill>
                <a:cs typeface="Calibri"/>
              </a:rPr>
              <a:t>  </a:t>
            </a:r>
            <a:r>
              <a:rPr lang="en-IE" sz="3515" dirty="0">
                <a:solidFill>
                  <a:schemeClr val="tx2">
                    <a:lumMod val="60000"/>
                    <a:lumOff val="40000"/>
                  </a:schemeClr>
                </a:solidFill>
                <a:cs typeface="Calibri"/>
              </a:rPr>
              <a:t>25 Years </a:t>
            </a:r>
            <a:r>
              <a:rPr lang="en-IE" sz="1953" dirty="0">
                <a:solidFill>
                  <a:schemeClr val="tx2">
                    <a:lumMod val="60000"/>
                    <a:lumOff val="40000"/>
                  </a:schemeClr>
                </a:solidFill>
                <a:cs typeface="Calibri"/>
              </a:rPr>
              <a:t>(based on current input trends)</a:t>
            </a:r>
          </a:p>
          <a:p>
            <a:pPr marL="458857" marR="13267" lvl="1"/>
            <a:endParaRPr lang="en-IE" sz="977" dirty="0">
              <a:solidFill>
                <a:schemeClr val="tx2">
                  <a:lumMod val="60000"/>
                  <a:lumOff val="40000"/>
                </a:schemeClr>
              </a:solidFill>
              <a:cs typeface="Calibri"/>
            </a:endParaRPr>
          </a:p>
          <a:p>
            <a:pPr marL="458857" marR="13267" lvl="1"/>
            <a:r>
              <a:rPr lang="en-IE" sz="2344" b="1" dirty="0">
                <a:solidFill>
                  <a:srgbClr val="7030A0"/>
                </a:solidFill>
                <a:cs typeface="Calibri"/>
              </a:rPr>
              <a:t>Clearly there’s a problem that needs a Solution!</a:t>
            </a:r>
          </a:p>
          <a:p>
            <a:pPr marL="458857" marR="13267" lvl="1"/>
            <a:endParaRPr lang="en-IE" sz="2344" b="1" i="1" dirty="0">
              <a:solidFill>
                <a:srgbClr val="7030A0"/>
              </a:solidFill>
              <a:cs typeface="Calibri"/>
            </a:endParaRPr>
          </a:p>
          <a:p>
            <a:pPr marL="458857" marR="13267" lvl="1"/>
            <a:endParaRPr lang="it-IT" sz="2344" i="1" dirty="0">
              <a:solidFill>
                <a:srgbClr val="0070C0"/>
              </a:solidFill>
              <a:cs typeface="Calibri"/>
            </a:endParaRPr>
          </a:p>
        </p:txBody>
      </p:sp>
      <p:sp>
        <p:nvSpPr>
          <p:cNvPr id="7" name="TextBox 6"/>
          <p:cNvSpPr txBox="1"/>
          <p:nvPr/>
        </p:nvSpPr>
        <p:spPr>
          <a:xfrm>
            <a:off x="2003523" y="80610"/>
            <a:ext cx="7812911" cy="571028"/>
          </a:xfrm>
          <a:prstGeom prst="rect">
            <a:avLst/>
          </a:prstGeom>
          <a:noFill/>
        </p:spPr>
        <p:txBody>
          <a:bodyPr wrap="square" rtlCol="0">
            <a:spAutoFit/>
          </a:bodyPr>
          <a:lstStyle/>
          <a:p>
            <a:r>
              <a:rPr lang="en-IE" sz="3125" b="1" spc="-58" dirty="0">
                <a:solidFill>
                  <a:srgbClr val="9779B5"/>
                </a:solidFill>
                <a:latin typeface="Calibri Light"/>
                <a:cs typeface="Calibri Light"/>
              </a:rPr>
              <a:t>SNOMED Clinical Drug records</a:t>
            </a:r>
            <a:endParaRPr lang="en-IE" sz="3125" b="1" dirty="0">
              <a:solidFill>
                <a:prstClr val="black"/>
              </a:solidFill>
              <a:latin typeface="Calibri Light"/>
              <a:cs typeface="Calibri Ligh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spTree>
    <p:extLst>
      <p:ext uri="{BB962C8B-B14F-4D97-AF65-F5344CB8AC3E}">
        <p14:creationId xmlns:p14="http://schemas.microsoft.com/office/powerpoint/2010/main" val="1113636102"/>
      </p:ext>
    </p:extLst>
  </p:cSld>
  <p:clrMapOvr>
    <a:masterClrMapping/>
  </p:clrMapOvr>
  <p:transition spd="slow">
    <p:cove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5">
            <a:extLst>
              <a:ext uri="{FF2B5EF4-FFF2-40B4-BE49-F238E27FC236}">
                <a16:creationId xmlns:a16="http://schemas.microsoft.com/office/drawing/2014/main" id="{8940DB34-95C6-4D91-A525-916BE8CD1AE8}"/>
              </a:ext>
            </a:extLst>
          </p:cNvPr>
          <p:cNvSpPr txBox="1"/>
          <p:nvPr/>
        </p:nvSpPr>
        <p:spPr>
          <a:xfrm>
            <a:off x="1854705" y="5214808"/>
            <a:ext cx="2901939" cy="644063"/>
          </a:xfrm>
          <a:prstGeom prst="rect">
            <a:avLst/>
          </a:prstGeom>
        </p:spPr>
        <p:txBody>
          <a:bodyPr wrap="square" lIns="0" tIns="0" rIns="0" bIns="0" rtlCol="0">
            <a:noAutofit/>
          </a:bodyPr>
          <a:lstStyle/>
          <a:p>
            <a:pPr marL="458857" marR="13267" lvl="1"/>
            <a:r>
              <a:rPr lang="en-IE" sz="3515" b="1" dirty="0">
                <a:solidFill>
                  <a:schemeClr val="tx2">
                    <a:lumMod val="60000"/>
                    <a:lumOff val="40000"/>
                  </a:schemeClr>
                </a:solidFill>
                <a:cs typeface="Calibri"/>
              </a:rPr>
              <a:t>Questions?</a:t>
            </a:r>
            <a:endParaRPr sz="3515" b="1" dirty="0">
              <a:solidFill>
                <a:schemeClr val="tx2">
                  <a:lumMod val="60000"/>
                  <a:lumOff val="40000"/>
                </a:schemeClr>
              </a:solidFill>
              <a:cs typeface="Calibri"/>
            </a:endParaRPr>
          </a:p>
        </p:txBody>
      </p:sp>
      <p:sp>
        <p:nvSpPr>
          <p:cNvPr id="9" name="object 2">
            <a:extLst>
              <a:ext uri="{FF2B5EF4-FFF2-40B4-BE49-F238E27FC236}">
                <a16:creationId xmlns:a16="http://schemas.microsoft.com/office/drawing/2014/main" id="{66003031-232D-4FBE-A83A-0C9D6216E4BF}"/>
              </a:ext>
            </a:extLst>
          </p:cNvPr>
          <p:cNvSpPr txBox="1"/>
          <p:nvPr/>
        </p:nvSpPr>
        <p:spPr>
          <a:xfrm>
            <a:off x="2077932" y="1627494"/>
            <a:ext cx="8033883" cy="3581115"/>
          </a:xfrm>
          <a:prstGeom prst="rect">
            <a:avLst/>
          </a:prstGeom>
        </p:spPr>
        <p:txBody>
          <a:bodyPr wrap="square" lIns="0" tIns="0" rIns="0" bIns="0" rtlCol="0">
            <a:noAutofit/>
          </a:bodyPr>
          <a:lstStyle/>
          <a:p>
            <a:pPr marL="12402" algn="ctr">
              <a:lnSpc>
                <a:spcPts val="3515"/>
              </a:lnSpc>
              <a:spcBef>
                <a:spcPts val="145"/>
              </a:spcBef>
              <a:spcAft>
                <a:spcPts val="586"/>
              </a:spcAft>
            </a:pPr>
            <a:r>
              <a:rPr lang="en-IE" sz="3125" b="1" dirty="0">
                <a:solidFill>
                  <a:schemeClr val="tx2">
                    <a:lumMod val="60000"/>
                    <a:lumOff val="40000"/>
                  </a:schemeClr>
                </a:solidFill>
              </a:rPr>
              <a:t>SNOMED Medication User Group </a:t>
            </a:r>
            <a:endParaRPr lang="en-IE" sz="1953" b="1" spc="-58" dirty="0">
              <a:solidFill>
                <a:srgbClr val="9779B5"/>
              </a:solidFill>
              <a:latin typeface="Calibri Light"/>
              <a:cs typeface="Calibri Light"/>
            </a:endParaRPr>
          </a:p>
          <a:p>
            <a:pPr marL="12402" algn="ctr">
              <a:lnSpc>
                <a:spcPts val="2920"/>
              </a:lnSpc>
              <a:spcBef>
                <a:spcPts val="145"/>
              </a:spcBef>
            </a:pPr>
            <a:r>
              <a:rPr lang="en-IE" sz="3125" b="1" spc="-58" dirty="0">
                <a:solidFill>
                  <a:schemeClr val="tx2">
                    <a:lumMod val="60000"/>
                    <a:lumOff val="40000"/>
                  </a:schemeClr>
                </a:solidFill>
                <a:latin typeface="Calibri Light"/>
                <a:cs typeface="Calibri Light"/>
              </a:rPr>
              <a:t>Irish Pharmacy Union Presentation</a:t>
            </a:r>
          </a:p>
          <a:p>
            <a:pPr marL="12402" algn="ctr">
              <a:lnSpc>
                <a:spcPts val="2920"/>
              </a:lnSpc>
              <a:spcBef>
                <a:spcPts val="145"/>
              </a:spcBef>
            </a:pPr>
            <a:endParaRPr lang="en-IE" sz="2930" spc="-56" dirty="0">
              <a:latin typeface="Calibri Light"/>
              <a:cs typeface="Calibri Light"/>
            </a:endParaRPr>
          </a:p>
          <a:p>
            <a:pPr marL="12402" algn="ctr">
              <a:lnSpc>
                <a:spcPts val="2920"/>
              </a:lnSpc>
              <a:spcBef>
                <a:spcPts val="145"/>
              </a:spcBef>
            </a:pPr>
            <a:r>
              <a:rPr lang="en-IE" sz="2930" i="1" spc="-56" dirty="0">
                <a:solidFill>
                  <a:srgbClr val="7030A0"/>
                </a:solidFill>
                <a:latin typeface="Calibri Light"/>
                <a:cs typeface="Calibri Light"/>
              </a:rPr>
              <a:t>That concludes this presentation. </a:t>
            </a:r>
          </a:p>
          <a:p>
            <a:pPr marL="12402" algn="ctr">
              <a:lnSpc>
                <a:spcPts val="2920"/>
              </a:lnSpc>
              <a:spcBef>
                <a:spcPts val="145"/>
              </a:spcBef>
            </a:pPr>
            <a:r>
              <a:rPr lang="en-IE" sz="2930" i="1" spc="-56" dirty="0">
                <a:solidFill>
                  <a:srgbClr val="7030A0"/>
                </a:solidFill>
                <a:latin typeface="Calibri Light"/>
                <a:cs typeface="Calibri Light"/>
              </a:rPr>
              <a:t>I hope it has illustrated some of the issues us data integrators are having and that we can start a conversation NOW on how to fix these issues</a:t>
            </a:r>
          </a:p>
          <a:p>
            <a:pPr marL="12402" algn="ctr">
              <a:lnSpc>
                <a:spcPts val="2920"/>
              </a:lnSpc>
              <a:spcBef>
                <a:spcPts val="145"/>
              </a:spcBef>
            </a:pPr>
            <a:endParaRPr lang="en-IE" sz="2930" spc="-56" dirty="0">
              <a:solidFill>
                <a:schemeClr val="tx2">
                  <a:lumMod val="60000"/>
                  <a:lumOff val="40000"/>
                </a:schemeClr>
              </a:solidFill>
              <a:latin typeface="Calibri Light"/>
              <a:cs typeface="Calibri Light"/>
            </a:endParaRPr>
          </a:p>
          <a:p>
            <a:pPr marL="12402" algn="ctr">
              <a:lnSpc>
                <a:spcPts val="2920"/>
              </a:lnSpc>
              <a:spcBef>
                <a:spcPts val="145"/>
              </a:spcBef>
            </a:pPr>
            <a:r>
              <a:rPr lang="en-IE" sz="3515" b="1" spc="-56" dirty="0">
                <a:solidFill>
                  <a:schemeClr val="tx2">
                    <a:lumMod val="60000"/>
                    <a:lumOff val="40000"/>
                  </a:schemeClr>
                </a:solidFill>
                <a:latin typeface="Calibri" panose="020F0502020204030204" pitchFamily="34" charset="0"/>
                <a:cs typeface="Calibri" panose="020F0502020204030204" pitchFamily="34" charset="0"/>
              </a:rPr>
              <a:t>Thank you</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2340" y="5760472"/>
            <a:ext cx="2827530" cy="942510"/>
          </a:xfrm>
          <a:prstGeom prst="rect">
            <a:avLst/>
          </a:prstGeom>
        </p:spPr>
      </p:pic>
      <p:pic>
        <p:nvPicPr>
          <p:cNvPr id="10" name="Picture 9" descr="IPU logo_CMYK.ai"/>
          <p:cNvPicPr>
            <a:picLocks noChangeAspect="1"/>
          </p:cNvPicPr>
          <p:nvPr/>
        </p:nvPicPr>
        <p:blipFill rotWithShape="1">
          <a:blip r:embed="rId4" cstate="print">
            <a:extLst>
              <a:ext uri="{28A0092B-C50C-407E-A947-70E740481C1C}">
                <a14:useLocalDpi xmlns:a14="http://schemas.microsoft.com/office/drawing/2010/main" val="0"/>
              </a:ext>
            </a:extLst>
          </a:blip>
          <a:srcRect l="8871" t="19863" b="26524"/>
          <a:stretch/>
        </p:blipFill>
        <p:spPr>
          <a:xfrm>
            <a:off x="2005778" y="155019"/>
            <a:ext cx="3197319" cy="1329858"/>
          </a:xfrm>
          <a:prstGeom prst="rect">
            <a:avLst/>
          </a:prstGeom>
        </p:spPr>
      </p:pic>
    </p:spTree>
    <p:extLst>
      <p:ext uri="{BB962C8B-B14F-4D97-AF65-F5344CB8AC3E}">
        <p14:creationId xmlns:p14="http://schemas.microsoft.com/office/powerpoint/2010/main" val="30521420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pic>
        <p:nvPicPr>
          <p:cNvPr id="276" name="Google Shape;276;p8"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11070000" cy="6851347"/>
          </a:xfrm>
          <a:prstGeom prst="rect">
            <a:avLst/>
          </a:prstGeom>
          <a:solidFill>
            <a:schemeClr val="lt2"/>
          </a:solidFill>
          <a:ln>
            <a:noFill/>
          </a:ln>
        </p:spPr>
      </p:pic>
      <p:sp>
        <p:nvSpPr>
          <p:cNvPr id="277" name="Google Shape;277;p8"/>
          <p:cNvSpPr/>
          <p:nvPr/>
        </p:nvSpPr>
        <p:spPr>
          <a:xfrm>
            <a:off x="1" y="0"/>
            <a:ext cx="11070000" cy="6858000"/>
          </a:xfrm>
          <a:prstGeom prst="rect">
            <a:avLst/>
          </a:prstGeom>
          <a:solidFill>
            <a:schemeClr val="dk2">
              <a:alpha val="71372"/>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sp>
        <p:nvSpPr>
          <p:cNvPr id="278" name="Google Shape;278;p8"/>
          <p:cNvSpPr txBox="1"/>
          <p:nvPr/>
        </p:nvSpPr>
        <p:spPr>
          <a:xfrm>
            <a:off x="914401" y="2999874"/>
            <a:ext cx="5181600" cy="1694956"/>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5400"/>
              <a:buFont typeface="Arial"/>
              <a:buNone/>
            </a:pPr>
            <a:r>
              <a:rPr lang="en-US" sz="5400" b="1" i="0" u="none" strike="noStrike" cap="none" dirty="0">
                <a:solidFill>
                  <a:schemeClr val="lt1"/>
                </a:solidFill>
                <a:latin typeface="Trebuchet MS"/>
                <a:ea typeface="Trebuchet MS"/>
                <a:cs typeface="Trebuchet MS"/>
                <a:sym typeface="Trebuchet MS"/>
              </a:rPr>
              <a:t>Discussion and</a:t>
            </a:r>
          </a:p>
          <a:p>
            <a:pPr marL="0" marR="0" lvl="0" indent="0" algn="l" rtl="0">
              <a:lnSpc>
                <a:spcPct val="100000"/>
              </a:lnSpc>
              <a:spcBef>
                <a:spcPts val="0"/>
              </a:spcBef>
              <a:spcAft>
                <a:spcPts val="0"/>
              </a:spcAft>
              <a:buClr>
                <a:srgbClr val="000000"/>
              </a:buClr>
              <a:buSzPts val="5400"/>
              <a:buFont typeface="Arial"/>
              <a:buNone/>
            </a:pPr>
            <a:r>
              <a:rPr lang="en-US" sz="5400" b="1" dirty="0">
                <a:solidFill>
                  <a:schemeClr val="lt1"/>
                </a:solidFill>
                <a:latin typeface="Trebuchet MS"/>
                <a:ea typeface="Trebuchet MS"/>
                <a:cs typeface="Trebuchet MS"/>
                <a:sym typeface="Trebuchet MS"/>
              </a:rPr>
              <a:t>Questions</a:t>
            </a:r>
            <a:endParaRPr sz="1400" b="0" i="0" u="none" strike="noStrike" cap="none" dirty="0">
              <a:solidFill>
                <a:srgbClr val="000000"/>
              </a:solidFill>
              <a:latin typeface="Trebuchet MS"/>
              <a:ea typeface="Trebuchet MS"/>
              <a:cs typeface="Trebuchet MS"/>
              <a:sym typeface="Trebuchet MS"/>
            </a:endParaRPr>
          </a:p>
        </p:txBody>
      </p:sp>
      <p:pic>
        <p:nvPicPr>
          <p:cNvPr id="280" name="Google Shape;280;p8"/>
          <p:cNvPicPr preferRelativeResize="0"/>
          <p:nvPr/>
        </p:nvPicPr>
        <p:blipFill rotWithShape="1">
          <a:blip r:embed="rId4">
            <a:alphaModFix/>
          </a:blip>
          <a:srcRect/>
          <a:stretch/>
        </p:blipFill>
        <p:spPr>
          <a:xfrm>
            <a:off x="914400" y="6259646"/>
            <a:ext cx="5068833" cy="333218"/>
          </a:xfrm>
          <a:prstGeom prst="rect">
            <a:avLst/>
          </a:prstGeom>
          <a:noFill/>
          <a:ln>
            <a:noFill/>
          </a:ln>
        </p:spPr>
      </p:pic>
    </p:spTree>
    <p:extLst>
      <p:ext uri="{BB962C8B-B14F-4D97-AF65-F5344CB8AC3E}">
        <p14:creationId xmlns:p14="http://schemas.microsoft.com/office/powerpoint/2010/main" val="39436619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pic>
        <p:nvPicPr>
          <p:cNvPr id="321" name="Google Shape;321;p13"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6096000" cy="6858000"/>
          </a:xfrm>
          <a:prstGeom prst="rect">
            <a:avLst/>
          </a:prstGeom>
          <a:solidFill>
            <a:schemeClr val="lt2"/>
          </a:solidFill>
          <a:ln>
            <a:noFill/>
          </a:ln>
        </p:spPr>
      </p:pic>
      <p:sp>
        <p:nvSpPr>
          <p:cNvPr id="322" name="Google Shape;322;p13"/>
          <p:cNvSpPr txBox="1"/>
          <p:nvPr/>
        </p:nvSpPr>
        <p:spPr>
          <a:xfrm>
            <a:off x="2197290" y="2503622"/>
            <a:ext cx="3898710" cy="1850756"/>
          </a:xfrm>
          <a:prstGeom prst="rect">
            <a:avLst/>
          </a:prstGeom>
          <a:solidFill>
            <a:schemeClr val="accent1"/>
          </a:solidFill>
          <a:ln>
            <a:noFill/>
          </a:ln>
        </p:spPr>
        <p:txBody>
          <a:bodyPr spcFirstLastPara="1" wrap="square" lIns="360000" tIns="360000" rIns="360000" bIns="3600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dirty="0">
                <a:solidFill>
                  <a:schemeClr val="lt1"/>
                </a:solidFill>
                <a:latin typeface="Trebuchet MS"/>
                <a:ea typeface="Trebuchet MS"/>
                <a:cs typeface="Trebuchet MS"/>
                <a:sym typeface="Trebuchet MS"/>
              </a:rPr>
              <a:t>NEXT STEPS</a:t>
            </a:r>
            <a:endParaRPr sz="1400" b="0" i="0" u="none" strike="noStrike" cap="none" dirty="0">
              <a:solidFill>
                <a:srgbClr val="000000"/>
              </a:solidFill>
              <a:latin typeface="Trebuchet MS"/>
              <a:ea typeface="Trebuchet MS"/>
              <a:cs typeface="Trebuchet MS"/>
              <a:sym typeface="Trebuchet MS"/>
            </a:endParaRPr>
          </a:p>
        </p:txBody>
      </p:sp>
      <p:sp>
        <p:nvSpPr>
          <p:cNvPr id="323" name="Google Shape;323;p13"/>
          <p:cNvSpPr txBox="1"/>
          <p:nvPr/>
        </p:nvSpPr>
        <p:spPr>
          <a:xfrm>
            <a:off x="6614614" y="0"/>
            <a:ext cx="4743600" cy="6857999"/>
          </a:xfrm>
          <a:prstGeom prst="rect">
            <a:avLst/>
          </a:prstGeom>
          <a:noFill/>
          <a:ln>
            <a:noFill/>
          </a:ln>
        </p:spPr>
        <p:txBody>
          <a:bodyPr spcFirstLastPara="1" wrap="square" lIns="91425" tIns="45700" rIns="91425" bIns="45700" anchor="ctr" anchorCtr="0">
            <a:noAutofit/>
          </a:bodyPr>
          <a:lstStyle/>
          <a:p>
            <a:pPr marL="558800" marR="0" lvl="0" indent="-457200" algn="l" rtl="0">
              <a:lnSpc>
                <a:spcPct val="150000"/>
              </a:lnSpc>
              <a:spcBef>
                <a:spcPts val="1000"/>
              </a:spcBef>
              <a:spcAft>
                <a:spcPts val="0"/>
              </a:spcAft>
              <a:buClr>
                <a:srgbClr val="00B0F0"/>
              </a:buClr>
              <a:buSzPts val="2000"/>
              <a:buFont typeface="Arial"/>
              <a:buAutoNum type="arabicPeriod"/>
            </a:pPr>
            <a:r>
              <a:rPr lang="en-AU" sz="2000" b="1" dirty="0">
                <a:solidFill>
                  <a:schemeClr val="dk1"/>
                </a:solidFill>
                <a:latin typeface="Trebuchet MS"/>
                <a:ea typeface="Trebuchet MS"/>
                <a:cs typeface="Trebuchet MS"/>
                <a:sym typeface="Trebuchet MS"/>
              </a:rPr>
              <a:t>Volunteers to present</a:t>
            </a:r>
          </a:p>
          <a:p>
            <a:pPr marL="558800" marR="0" lvl="0" indent="-457200" algn="l" rtl="0">
              <a:lnSpc>
                <a:spcPct val="150000"/>
              </a:lnSpc>
              <a:spcBef>
                <a:spcPts val="1000"/>
              </a:spcBef>
              <a:spcAft>
                <a:spcPts val="0"/>
              </a:spcAft>
              <a:buClr>
                <a:srgbClr val="00B0F0"/>
              </a:buClr>
              <a:buSzPts val="2000"/>
              <a:buFont typeface="Arial"/>
              <a:buAutoNum type="arabicPeriod"/>
            </a:pPr>
            <a:r>
              <a:rPr lang="en-AU" sz="2000" b="1" dirty="0">
                <a:solidFill>
                  <a:schemeClr val="dk1"/>
                </a:solidFill>
                <a:latin typeface="Trebuchet MS"/>
                <a:ea typeface="Trebuchet MS"/>
                <a:cs typeface="Trebuchet MS"/>
                <a:sym typeface="Trebuchet MS"/>
              </a:rPr>
              <a:t>Next meeting</a:t>
            </a:r>
            <a:r>
              <a:rPr lang="en-AU" sz="2000" dirty="0">
                <a:solidFill>
                  <a:schemeClr val="dk1"/>
                </a:solidFill>
                <a:latin typeface="Trebuchet MS"/>
                <a:ea typeface="Trebuchet MS"/>
                <a:cs typeface="Trebuchet MS"/>
                <a:sym typeface="Trebuchet MS"/>
              </a:rPr>
              <a:t>: </a:t>
            </a:r>
            <a:br>
              <a:rPr lang="en-AU" sz="2000" dirty="0">
                <a:solidFill>
                  <a:schemeClr val="dk1"/>
                </a:solidFill>
                <a:latin typeface="Trebuchet MS"/>
                <a:ea typeface="Trebuchet MS"/>
                <a:cs typeface="Trebuchet MS"/>
                <a:sym typeface="Trebuchet MS"/>
              </a:rPr>
            </a:br>
            <a:r>
              <a:rPr lang="en-AU" sz="2000" dirty="0">
                <a:solidFill>
                  <a:schemeClr val="dk1"/>
                </a:solidFill>
                <a:latin typeface="Trebuchet MS"/>
                <a:ea typeface="Trebuchet MS"/>
                <a:cs typeface="Trebuchet MS"/>
                <a:sym typeface="Trebuchet MS"/>
              </a:rPr>
              <a:t>Thursday 12</a:t>
            </a:r>
            <a:r>
              <a:rPr lang="en-AU" sz="2000" baseline="30000" dirty="0">
                <a:solidFill>
                  <a:schemeClr val="dk1"/>
                </a:solidFill>
                <a:latin typeface="Trebuchet MS"/>
                <a:ea typeface="Trebuchet MS"/>
                <a:cs typeface="Trebuchet MS"/>
                <a:sym typeface="Trebuchet MS"/>
              </a:rPr>
              <a:t>th</a:t>
            </a:r>
            <a:r>
              <a:rPr lang="en-AU" sz="2000" dirty="0">
                <a:solidFill>
                  <a:schemeClr val="dk1"/>
                </a:solidFill>
                <a:latin typeface="Trebuchet MS"/>
                <a:ea typeface="Trebuchet MS"/>
                <a:cs typeface="Trebuchet MS"/>
                <a:sym typeface="Trebuchet MS"/>
              </a:rPr>
              <a:t> November 2020 at 11:00 UTC</a:t>
            </a:r>
            <a:endParaRPr sz="2000" b="0" i="0" u="none" strike="noStrike" cap="none" dirty="0">
              <a:solidFill>
                <a:schemeClr val="dk1"/>
              </a:solidFill>
              <a:latin typeface="Trebuchet MS"/>
              <a:ea typeface="Trebuchet MS"/>
              <a:cs typeface="Trebuchet MS"/>
              <a:sym typeface="Trebuchet MS"/>
            </a:endParaRPr>
          </a:p>
        </p:txBody>
      </p:sp>
      <p:sp>
        <p:nvSpPr>
          <p:cNvPr id="324" name="Google Shape;324;p13"/>
          <p:cNvSpPr txBox="1"/>
          <p:nvPr/>
        </p:nvSpPr>
        <p:spPr>
          <a:xfrm>
            <a:off x="98725" y="6421674"/>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54</a:t>
            </a:fld>
            <a:endParaRPr sz="1400" b="0" i="0" u="none" strike="noStrike" cap="none">
              <a:solidFill>
                <a:schemeClr val="dk2"/>
              </a:solidFill>
              <a:latin typeface="Trebuchet MS"/>
              <a:ea typeface="Trebuchet MS"/>
              <a:cs typeface="Trebuchet MS"/>
              <a:sym typeface="Trebuchet MS"/>
            </a:endParaRPr>
          </a:p>
        </p:txBody>
      </p:sp>
    </p:spTree>
    <p:extLst>
      <p:ext uri="{BB962C8B-B14F-4D97-AF65-F5344CB8AC3E}">
        <p14:creationId xmlns:p14="http://schemas.microsoft.com/office/powerpoint/2010/main" val="24648155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677"/>
        <p:cNvGrpSpPr/>
        <p:nvPr/>
      </p:nvGrpSpPr>
      <p:grpSpPr>
        <a:xfrm>
          <a:off x="0" y="0"/>
          <a:ext cx="0" cy="0"/>
          <a:chOff x="0" y="0"/>
          <a:chExt cx="0" cy="0"/>
        </a:xfrm>
      </p:grpSpPr>
      <p:pic>
        <p:nvPicPr>
          <p:cNvPr id="678" name="Google Shape;678;g7e4ca5b0a6_5_36"/>
          <p:cNvPicPr preferRelativeResize="0"/>
          <p:nvPr/>
        </p:nvPicPr>
        <p:blipFill rotWithShape="1">
          <a:blip r:embed="rId3">
            <a:alphaModFix/>
          </a:blip>
          <a:srcRect/>
          <a:stretch/>
        </p:blipFill>
        <p:spPr>
          <a:xfrm>
            <a:off x="0" y="0"/>
            <a:ext cx="12244176" cy="6858000"/>
          </a:xfrm>
          <a:prstGeom prst="rect">
            <a:avLst/>
          </a:prstGeom>
          <a:noFill/>
          <a:ln>
            <a:noFill/>
          </a:ln>
        </p:spPr>
      </p:pic>
      <p:sp>
        <p:nvSpPr>
          <p:cNvPr id="679" name="Google Shape;679;g7e4ca5b0a6_5_36"/>
          <p:cNvSpPr/>
          <p:nvPr/>
        </p:nvSpPr>
        <p:spPr>
          <a:xfrm>
            <a:off x="1" y="0"/>
            <a:ext cx="12244175" cy="6858000"/>
          </a:xfrm>
          <a:prstGeom prst="rect">
            <a:avLst/>
          </a:prstGeom>
          <a:solidFill>
            <a:schemeClr val="dk2">
              <a:alpha val="84313"/>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cxnSp>
        <p:nvCxnSpPr>
          <p:cNvPr id="680" name="Google Shape;680;g7e4ca5b0a6_5_36"/>
          <p:cNvCxnSpPr/>
          <p:nvPr/>
        </p:nvCxnSpPr>
        <p:spPr>
          <a:xfrm flipH="1">
            <a:off x="3320636" y="1177890"/>
            <a:ext cx="10500" cy="1933500"/>
          </a:xfrm>
          <a:prstGeom prst="straightConnector1">
            <a:avLst/>
          </a:prstGeom>
          <a:noFill/>
          <a:ln w="28575" cap="flat" cmpd="sng">
            <a:solidFill>
              <a:srgbClr val="FFFFFF"/>
            </a:solidFill>
            <a:prstDash val="solid"/>
            <a:miter lim="800000"/>
            <a:headEnd type="none" w="sm" len="sm"/>
            <a:tailEnd type="none" w="sm" len="sm"/>
          </a:ln>
        </p:spPr>
      </p:cxnSp>
      <p:sp>
        <p:nvSpPr>
          <p:cNvPr id="681" name="Google Shape;681;g7e4ca5b0a6_5_36"/>
          <p:cNvSpPr/>
          <p:nvPr/>
        </p:nvSpPr>
        <p:spPr>
          <a:xfrm>
            <a:off x="3562500" y="1104901"/>
            <a:ext cx="5105100" cy="4914900"/>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682" name="Google Shape;682;g7e4ca5b0a6_5_36"/>
          <p:cNvSpPr txBox="1"/>
          <p:nvPr/>
        </p:nvSpPr>
        <p:spPr>
          <a:xfrm>
            <a:off x="3821850" y="1714536"/>
            <a:ext cx="4586400" cy="58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US" sz="4800" b="0" i="0" u="none" strike="noStrike" cap="none">
                <a:solidFill>
                  <a:schemeClr val="dk1"/>
                </a:solidFill>
                <a:latin typeface="Trebuchet MS"/>
                <a:ea typeface="Trebuchet MS"/>
                <a:cs typeface="Trebuchet MS"/>
                <a:sym typeface="Trebuchet MS"/>
              </a:rPr>
              <a:t>THANK YOU</a:t>
            </a:r>
            <a:endParaRPr sz="4800" b="0" i="0" u="none" strike="noStrike" cap="none">
              <a:solidFill>
                <a:schemeClr val="dk1"/>
              </a:solidFill>
              <a:latin typeface="Trebuchet MS"/>
              <a:ea typeface="Trebuchet MS"/>
              <a:cs typeface="Trebuchet MS"/>
              <a:sym typeface="Trebuchet MS"/>
            </a:endParaRPr>
          </a:p>
        </p:txBody>
      </p:sp>
      <p:cxnSp>
        <p:nvCxnSpPr>
          <p:cNvPr id="683" name="Google Shape;683;g7e4ca5b0a6_5_36"/>
          <p:cNvCxnSpPr/>
          <p:nvPr/>
        </p:nvCxnSpPr>
        <p:spPr>
          <a:xfrm>
            <a:off x="5743650" y="2800294"/>
            <a:ext cx="742800" cy="0"/>
          </a:xfrm>
          <a:prstGeom prst="straightConnector1">
            <a:avLst/>
          </a:prstGeom>
          <a:noFill/>
          <a:ln w="50800" cap="flat" cmpd="sng">
            <a:solidFill>
              <a:srgbClr val="D8DAE5"/>
            </a:solidFill>
            <a:prstDash val="solid"/>
            <a:miter lim="800000"/>
            <a:headEnd type="none" w="sm" len="sm"/>
            <a:tailEnd type="none" w="sm" len="sm"/>
          </a:ln>
        </p:spPr>
      </p:cxnSp>
      <p:pic>
        <p:nvPicPr>
          <p:cNvPr id="684" name="Google Shape;684;g7e4ca5b0a6_5_36"/>
          <p:cNvPicPr preferRelativeResize="0"/>
          <p:nvPr/>
        </p:nvPicPr>
        <p:blipFill rotWithShape="1">
          <a:blip r:embed="rId4">
            <a:alphaModFix/>
          </a:blip>
          <a:srcRect/>
          <a:stretch/>
        </p:blipFill>
        <p:spPr>
          <a:xfrm>
            <a:off x="5161550" y="3209926"/>
            <a:ext cx="1907000" cy="1933500"/>
          </a:xfrm>
          <a:prstGeom prst="rect">
            <a:avLst/>
          </a:prstGeom>
          <a:noFill/>
          <a:ln>
            <a:noFill/>
          </a:ln>
        </p:spPr>
      </p:pic>
      <p:sp>
        <p:nvSpPr>
          <p:cNvPr id="685" name="Google Shape;685;g7e4ca5b0a6_5_36"/>
          <p:cNvSpPr/>
          <p:nvPr/>
        </p:nvSpPr>
        <p:spPr>
          <a:xfrm>
            <a:off x="3562500" y="5835551"/>
            <a:ext cx="5105100" cy="2325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686" name="Google Shape;686;g7e4ca5b0a6_5_36"/>
          <p:cNvSpPr txBox="1"/>
          <p:nvPr/>
        </p:nvSpPr>
        <p:spPr>
          <a:xfrm rot="-5400000">
            <a:off x="1729172" y="4421026"/>
            <a:ext cx="3134700" cy="19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chemeClr val="lt1"/>
                </a:solidFill>
                <a:latin typeface="Trebuchet MS"/>
                <a:ea typeface="Trebuchet MS"/>
                <a:cs typeface="Trebuchet MS"/>
                <a:sym typeface="Trebuchet MS"/>
              </a:rPr>
              <a:t>SNOMED International: Delivering SNOMED CT</a:t>
            </a:r>
            <a:endParaRPr sz="1100" b="0" i="0" u="none" strike="noStrike" cap="none">
              <a:solidFill>
                <a:schemeClr val="lt1"/>
              </a:solidFill>
              <a:latin typeface="Trebuchet MS"/>
              <a:ea typeface="Trebuchet MS"/>
              <a:cs typeface="Trebuchet MS"/>
              <a:sym typeface="Trebuchet MS"/>
            </a:endParaRPr>
          </a:p>
        </p:txBody>
      </p:sp>
      <p:pic>
        <p:nvPicPr>
          <p:cNvPr id="687" name="Google Shape;687;g7e4ca5b0a6_5_36"/>
          <p:cNvPicPr preferRelativeResize="0"/>
          <p:nvPr/>
        </p:nvPicPr>
        <p:blipFill rotWithShape="1">
          <a:blip r:embed="rId5">
            <a:alphaModFix/>
          </a:blip>
          <a:srcRect/>
          <a:stretch/>
        </p:blipFill>
        <p:spPr>
          <a:xfrm>
            <a:off x="3605820" y="6185409"/>
            <a:ext cx="5068818" cy="333217"/>
          </a:xfrm>
          <a:prstGeom prst="rect">
            <a:avLst/>
          </a:prstGeom>
          <a:noFill/>
          <a:ln>
            <a:noFill/>
          </a:ln>
        </p:spPr>
      </p:pic>
    </p:spTree>
    <p:extLst>
      <p:ext uri="{BB962C8B-B14F-4D97-AF65-F5344CB8AC3E}">
        <p14:creationId xmlns:p14="http://schemas.microsoft.com/office/powerpoint/2010/main" val="4953962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3" name="Picture 2">
            <a:extLst>
              <a:ext uri="{FF2B5EF4-FFF2-40B4-BE49-F238E27FC236}">
                <a16:creationId xmlns:a16="http://schemas.microsoft.com/office/drawing/2014/main" id="{71C6D813-9F99-9C4E-BB02-C2948BCBDA5F}"/>
              </a:ext>
            </a:extLst>
          </p:cNvPr>
          <p:cNvPicPr>
            <a:picLocks noChangeAspect="1"/>
          </p:cNvPicPr>
          <p:nvPr/>
        </p:nvPicPr>
        <p:blipFill rotWithShape="1">
          <a:blip r:embed="rId3"/>
          <a:srcRect l="30064" r="27411"/>
          <a:stretch/>
        </p:blipFill>
        <p:spPr>
          <a:xfrm>
            <a:off x="6794422" y="0"/>
            <a:ext cx="4376035" cy="6858000"/>
          </a:xfrm>
          <a:prstGeom prst="rect">
            <a:avLst/>
          </a:prstGeom>
        </p:spPr>
      </p:pic>
      <p:sp>
        <p:nvSpPr>
          <p:cNvPr id="155" name="Google Shape;155;p4"/>
          <p:cNvSpPr/>
          <p:nvPr/>
        </p:nvSpPr>
        <p:spPr>
          <a:xfrm>
            <a:off x="513347" y="1828800"/>
            <a:ext cx="6149848" cy="4590900"/>
          </a:xfrm>
          <a:prstGeom prst="rect">
            <a:avLst/>
          </a:prstGeom>
          <a:noFill/>
          <a:ln>
            <a:noFill/>
          </a:ln>
        </p:spPr>
        <p:txBody>
          <a:bodyPr spcFirstLastPara="1" wrap="square" lIns="91425" tIns="45700" rIns="91425" bIns="45700" anchor="t" anchorCtr="0">
            <a:noAutofit/>
          </a:bodyPr>
          <a:lstStyle/>
          <a:p>
            <a:pPr marL="139700" marR="0" lvl="0" algn="l" rtl="0">
              <a:lnSpc>
                <a:spcPct val="150000"/>
              </a:lnSpc>
              <a:spcBef>
                <a:spcPts val="0"/>
              </a:spcBef>
              <a:spcAft>
                <a:spcPts val="0"/>
              </a:spcAft>
              <a:buClr>
                <a:srgbClr val="3F3F3F"/>
              </a:buClr>
              <a:buSzPts val="1400"/>
            </a:pPr>
            <a:r>
              <a:rPr lang="en-AU" sz="2400" b="1" i="0" u="none" strike="noStrike" cap="none" dirty="0">
                <a:solidFill>
                  <a:schemeClr val="tx2">
                    <a:lumMod val="75000"/>
                  </a:schemeClr>
                </a:solidFill>
                <a:latin typeface="Trebuchet MS"/>
                <a:ea typeface="Trebuchet MS"/>
                <a:cs typeface="Trebuchet MS"/>
                <a:sym typeface="Trebuchet MS"/>
              </a:rPr>
              <a:t>Goals</a:t>
            </a:r>
          </a:p>
          <a:p>
            <a:pPr marL="482600" marR="0" lvl="0" indent="-342900" algn="l" rtl="0">
              <a:lnSpc>
                <a:spcPct val="150000"/>
              </a:lnSpc>
              <a:spcBef>
                <a:spcPts val="0"/>
              </a:spcBef>
              <a:spcAft>
                <a:spcPts val="0"/>
              </a:spcAft>
              <a:buClr>
                <a:srgbClr val="00B0F0"/>
              </a:buClr>
              <a:buSzPct val="100000"/>
              <a:buFont typeface="Arial" panose="020B0604020202020204" pitchFamily="34" charset="0"/>
              <a:buChar char="•"/>
            </a:pPr>
            <a:r>
              <a:rPr lang="en-AU" sz="2000" i="0" u="none" strike="noStrike" cap="none" dirty="0">
                <a:solidFill>
                  <a:srgbClr val="3F3F3F"/>
                </a:solidFill>
                <a:latin typeface="Trebuchet MS"/>
                <a:ea typeface="Trebuchet MS"/>
                <a:cs typeface="Trebuchet MS"/>
                <a:sym typeface="Trebuchet MS"/>
              </a:rPr>
              <a:t>To enable the successful implementation of national SNOMED CT drug extensions, that meet the requirements of both national use and cross-border data sharing</a:t>
            </a:r>
          </a:p>
          <a:p>
            <a:pPr marL="482600" marR="0" lvl="0" indent="-342900" algn="l" rtl="0">
              <a:lnSpc>
                <a:spcPct val="150000"/>
              </a:lnSpc>
              <a:spcBef>
                <a:spcPts val="0"/>
              </a:spcBef>
              <a:spcAft>
                <a:spcPts val="0"/>
              </a:spcAft>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To enable the successful interoperability between national SNOMED CT drug extensions and other medicinal product standards required for national or cross-border data sharing</a:t>
            </a:r>
            <a:endParaRPr sz="2000" i="0" u="none" strike="noStrike" cap="none" dirty="0">
              <a:solidFill>
                <a:srgbClr val="3F3F3F"/>
              </a:solidFill>
              <a:latin typeface="Trebuchet MS"/>
              <a:ea typeface="Trebuchet MS"/>
              <a:cs typeface="Trebuchet MS"/>
              <a:sym typeface="Trebuchet MS"/>
            </a:endParaRPr>
          </a:p>
        </p:txBody>
      </p:sp>
      <p:sp>
        <p:nvSpPr>
          <p:cNvPr id="156" name="Google Shape;156;p4"/>
          <p:cNvSpPr txBox="1"/>
          <p:nvPr/>
        </p:nvSpPr>
        <p:spPr>
          <a:xfrm>
            <a:off x="513347" y="376667"/>
            <a:ext cx="5876567" cy="1615033"/>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Drug Extension </a:t>
            </a:r>
          </a:p>
          <a:p>
            <a:pPr marL="0" marR="0" lvl="0" indent="0" algn="ctr"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User Support Group</a:t>
            </a:r>
          </a:p>
        </p:txBody>
      </p:sp>
      <p:grpSp>
        <p:nvGrpSpPr>
          <p:cNvPr id="157" name="Google Shape;157;p4"/>
          <p:cNvGrpSpPr/>
          <p:nvPr/>
        </p:nvGrpSpPr>
        <p:grpSpPr>
          <a:xfrm>
            <a:off x="5922792" y="5751459"/>
            <a:ext cx="871123" cy="835794"/>
            <a:chOff x="0" y="9626600"/>
            <a:chExt cx="1393797" cy="1337270"/>
          </a:xfrm>
        </p:grpSpPr>
        <p:sp>
          <p:nvSpPr>
            <p:cNvPr id="158" name="Google Shape;158;p4"/>
            <p:cNvSpPr/>
            <p:nvPr/>
          </p:nvSpPr>
          <p:spPr>
            <a:xfrm>
              <a:off x="0" y="9626600"/>
              <a:ext cx="1393797" cy="1337270"/>
            </a:xfrm>
            <a:prstGeom prst="rect">
              <a:avLst/>
            </a:prstGeom>
            <a:solidFill>
              <a:schemeClr val="accent4"/>
            </a:solidFill>
            <a:ln>
              <a:noFill/>
            </a:ln>
          </p:spPr>
          <p:txBody>
            <a:bodyPr spcFirstLastPara="1" wrap="square" lIns="57125" tIns="28550" rIns="57125" bIns="28550" anchor="ctr" anchorCtr="0">
              <a:noAutofit/>
            </a:bodyPr>
            <a:lstStyle/>
            <a:p>
              <a:pPr marL="0" marR="0" lvl="0" indent="0" algn="ctr" rtl="0">
                <a:lnSpc>
                  <a:spcPct val="100000"/>
                </a:lnSpc>
                <a:spcBef>
                  <a:spcPts val="0"/>
                </a:spcBef>
                <a:spcAft>
                  <a:spcPts val="0"/>
                </a:spcAft>
                <a:buClr>
                  <a:srgbClr val="000000"/>
                </a:buClr>
                <a:buSzPts val="1798"/>
                <a:buFont typeface="Arial"/>
                <a:buNone/>
              </a:pPr>
              <a:endParaRPr sz="1798" b="0" i="0" u="none" strike="noStrike" cap="none">
                <a:solidFill>
                  <a:schemeClr val="lt1"/>
                </a:solidFill>
                <a:latin typeface="Trebuchet MS"/>
                <a:ea typeface="Trebuchet MS"/>
                <a:cs typeface="Trebuchet MS"/>
                <a:sym typeface="Trebuchet MS"/>
              </a:endParaRPr>
            </a:p>
          </p:txBody>
        </p:sp>
        <p:cxnSp>
          <p:nvCxnSpPr>
            <p:cNvPr id="159" name="Google Shape;159;p4"/>
            <p:cNvCxnSpPr/>
            <p:nvPr/>
          </p:nvCxnSpPr>
          <p:spPr>
            <a:xfrm>
              <a:off x="522795" y="10295235"/>
              <a:ext cx="348206" cy="0"/>
            </a:xfrm>
            <a:prstGeom prst="straightConnector1">
              <a:avLst/>
            </a:prstGeom>
            <a:noFill/>
            <a:ln w="38100" cap="flat" cmpd="sng">
              <a:solidFill>
                <a:schemeClr val="lt1"/>
              </a:solidFill>
              <a:prstDash val="solid"/>
              <a:miter lim="800000"/>
              <a:headEnd type="none" w="sm" len="sm"/>
              <a:tailEnd type="triangle" w="med" len="med"/>
            </a:ln>
          </p:spPr>
        </p:cxnSp>
      </p:grpSp>
      <p:sp>
        <p:nvSpPr>
          <p:cNvPr id="160" name="Google Shape;160;p4"/>
          <p:cNvSpPr/>
          <p:nvPr/>
        </p:nvSpPr>
        <p:spPr>
          <a:xfrm>
            <a:off x="6793914" y="5751460"/>
            <a:ext cx="4245823" cy="835793"/>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80000" tIns="90000" rIns="180000" bIns="90000" anchor="t" anchorCtr="0">
            <a:noAutofit/>
          </a:bodyPr>
          <a:lstStyle/>
          <a:p>
            <a:pPr marL="0" marR="0" lvl="0" indent="0" algn="l" rtl="0">
              <a:lnSpc>
                <a:spcPct val="150000"/>
              </a:lnSpc>
              <a:spcBef>
                <a:spcPts val="0"/>
              </a:spcBef>
              <a:spcAft>
                <a:spcPts val="0"/>
              </a:spcAft>
              <a:buClr>
                <a:srgbClr val="000000"/>
              </a:buClr>
              <a:buSzPts val="1200"/>
              <a:buFont typeface="Arial"/>
              <a:buNone/>
            </a:pPr>
            <a:r>
              <a:rPr lang="en-US" sz="2400" b="1" i="0" u="none" strike="noStrike" cap="none" dirty="0">
                <a:solidFill>
                  <a:schemeClr val="dk2"/>
                </a:solidFill>
                <a:latin typeface="Trebuchet MS"/>
                <a:ea typeface="Trebuchet MS"/>
                <a:cs typeface="Trebuchet MS"/>
                <a:sym typeface="Trebuchet MS"/>
              </a:rPr>
              <a:t>http://</a:t>
            </a:r>
            <a:r>
              <a:rPr lang="en-US" sz="2400" b="1" i="0" u="none" strike="noStrike" cap="none" dirty="0" err="1">
                <a:solidFill>
                  <a:schemeClr val="dk2"/>
                </a:solidFill>
                <a:latin typeface="Trebuchet MS"/>
                <a:ea typeface="Trebuchet MS"/>
                <a:cs typeface="Trebuchet MS"/>
                <a:sym typeface="Trebuchet MS"/>
              </a:rPr>
              <a:t>snomed.org</a:t>
            </a:r>
            <a:r>
              <a:rPr lang="en-US" sz="2400" b="1" i="0" u="none" strike="noStrike" cap="none" dirty="0">
                <a:solidFill>
                  <a:schemeClr val="dk2"/>
                </a:solidFill>
                <a:latin typeface="Trebuchet MS"/>
                <a:ea typeface="Trebuchet MS"/>
                <a:cs typeface="Trebuchet MS"/>
                <a:sym typeface="Trebuchet MS"/>
              </a:rPr>
              <a:t>/</a:t>
            </a:r>
            <a:r>
              <a:rPr lang="en-US" sz="2400" b="1" i="0" u="none" strike="noStrike" cap="none" dirty="0" err="1">
                <a:solidFill>
                  <a:schemeClr val="dk2"/>
                </a:solidFill>
                <a:latin typeface="Trebuchet MS"/>
                <a:ea typeface="Trebuchet MS"/>
                <a:cs typeface="Trebuchet MS"/>
                <a:sym typeface="Trebuchet MS"/>
              </a:rPr>
              <a:t>deusg</a:t>
            </a:r>
            <a:endParaRPr sz="2800" b="1"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2966987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3" name="Picture 2">
            <a:extLst>
              <a:ext uri="{FF2B5EF4-FFF2-40B4-BE49-F238E27FC236}">
                <a16:creationId xmlns:a16="http://schemas.microsoft.com/office/drawing/2014/main" id="{71C6D813-9F99-9C4E-BB02-C2948BCBDA5F}"/>
              </a:ext>
            </a:extLst>
          </p:cNvPr>
          <p:cNvPicPr>
            <a:picLocks noChangeAspect="1"/>
          </p:cNvPicPr>
          <p:nvPr/>
        </p:nvPicPr>
        <p:blipFill rotWithShape="1">
          <a:blip r:embed="rId3"/>
          <a:srcRect l="30064" r="27411"/>
          <a:stretch/>
        </p:blipFill>
        <p:spPr>
          <a:xfrm>
            <a:off x="6794422" y="0"/>
            <a:ext cx="4376035" cy="6858000"/>
          </a:xfrm>
          <a:prstGeom prst="rect">
            <a:avLst/>
          </a:prstGeom>
        </p:spPr>
      </p:pic>
      <p:sp>
        <p:nvSpPr>
          <p:cNvPr id="155" name="Google Shape;155;p4"/>
          <p:cNvSpPr/>
          <p:nvPr/>
        </p:nvSpPr>
        <p:spPr>
          <a:xfrm>
            <a:off x="513347" y="1828800"/>
            <a:ext cx="6149848" cy="4590900"/>
          </a:xfrm>
          <a:prstGeom prst="rect">
            <a:avLst/>
          </a:prstGeom>
          <a:noFill/>
          <a:ln>
            <a:noFill/>
          </a:ln>
        </p:spPr>
        <p:txBody>
          <a:bodyPr spcFirstLastPara="1" wrap="square" lIns="91425" tIns="45700" rIns="91425" bIns="45700" anchor="t" anchorCtr="0">
            <a:noAutofit/>
          </a:bodyPr>
          <a:lstStyle/>
          <a:p>
            <a:pPr marL="139700" marR="0" lvl="0" algn="l" rtl="0">
              <a:lnSpc>
                <a:spcPct val="150000"/>
              </a:lnSpc>
              <a:spcBef>
                <a:spcPts val="0"/>
              </a:spcBef>
              <a:spcAft>
                <a:spcPts val="0"/>
              </a:spcAft>
              <a:buClr>
                <a:srgbClr val="3F3F3F"/>
              </a:buClr>
              <a:buSzPts val="1400"/>
            </a:pPr>
            <a:r>
              <a:rPr lang="en-AU" sz="2400" b="1" i="0" u="none" strike="noStrike" cap="none" dirty="0">
                <a:solidFill>
                  <a:schemeClr val="tx2">
                    <a:lumMod val="75000"/>
                  </a:schemeClr>
                </a:solidFill>
                <a:latin typeface="Trebuchet MS"/>
                <a:ea typeface="Trebuchet MS"/>
                <a:cs typeface="Trebuchet MS"/>
                <a:sym typeface="Trebuchet MS"/>
              </a:rPr>
              <a:t>Membership</a:t>
            </a:r>
          </a:p>
          <a:p>
            <a:pPr marL="482600" marR="0" lvl="0" indent="-342900" algn="l" rtl="0">
              <a:lnSpc>
                <a:spcPct val="150000"/>
              </a:lnSpc>
              <a:spcBef>
                <a:spcPts val="0"/>
              </a:spcBef>
              <a:spcAft>
                <a:spcPts val="0"/>
              </a:spcAft>
              <a:buClr>
                <a:srgbClr val="00B0F0"/>
              </a:buClr>
              <a:buSzPct val="100000"/>
              <a:buFont typeface="Arial" panose="020B0604020202020204" pitchFamily="34" charset="0"/>
              <a:buChar char="•"/>
            </a:pPr>
            <a:r>
              <a:rPr lang="en-AU" sz="2000" i="0" u="none" strike="noStrike" cap="none" dirty="0">
                <a:solidFill>
                  <a:srgbClr val="3F3F3F"/>
                </a:solidFill>
                <a:latin typeface="Trebuchet MS"/>
                <a:ea typeface="Trebuchet MS"/>
                <a:cs typeface="Trebuchet MS"/>
                <a:sym typeface="Trebuchet MS"/>
              </a:rPr>
              <a:t>Open to any stakeholder who is actively using, planning to use, or interested in using the SNOMED CT drug extension model</a:t>
            </a:r>
          </a:p>
          <a:p>
            <a:pPr marL="139700" lvl="0">
              <a:lnSpc>
                <a:spcPct val="150000"/>
              </a:lnSpc>
              <a:buClr>
                <a:srgbClr val="3F3F3F"/>
              </a:buClr>
              <a:buSzPts val="1400"/>
            </a:pPr>
            <a:endParaRPr lang="en-AU" sz="2000" b="1" dirty="0">
              <a:solidFill>
                <a:schemeClr val="tx2">
                  <a:lumMod val="75000"/>
                </a:schemeClr>
              </a:solidFill>
              <a:latin typeface="Trebuchet MS"/>
              <a:ea typeface="Trebuchet MS"/>
              <a:cs typeface="Trebuchet MS"/>
              <a:sym typeface="Trebuchet MS"/>
            </a:endParaRPr>
          </a:p>
          <a:p>
            <a:pPr marL="139700" lvl="0">
              <a:lnSpc>
                <a:spcPct val="150000"/>
              </a:lnSpc>
              <a:buClr>
                <a:srgbClr val="3F3F3F"/>
              </a:buClr>
              <a:buSzPts val="1400"/>
            </a:pPr>
            <a:r>
              <a:rPr lang="en-AU" sz="2400" b="1" dirty="0">
                <a:solidFill>
                  <a:schemeClr val="tx2">
                    <a:lumMod val="75000"/>
                  </a:schemeClr>
                </a:solidFill>
                <a:latin typeface="Trebuchet MS"/>
                <a:ea typeface="Trebuchet MS"/>
                <a:cs typeface="Trebuchet MS"/>
                <a:sym typeface="Trebuchet MS"/>
              </a:rPr>
              <a:t>Meetings</a:t>
            </a:r>
            <a:endParaRPr lang="en-AU" sz="2000" b="1" dirty="0">
              <a:solidFill>
                <a:schemeClr val="tx2">
                  <a:lumMod val="75000"/>
                </a:schemeClr>
              </a:solidFill>
              <a:latin typeface="Trebuchet MS"/>
              <a:ea typeface="Trebuchet MS"/>
              <a:cs typeface="Trebuchet MS"/>
              <a:sym typeface="Trebuchet MS"/>
            </a:endParaRPr>
          </a:p>
          <a:p>
            <a:pPr marL="482600" lvl="0" indent="-342900">
              <a:lnSpc>
                <a:spcPct val="150000"/>
              </a:lnSpc>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Initially held every two weeks</a:t>
            </a:r>
          </a:p>
          <a:p>
            <a:pPr marL="482600" lvl="0" indent="-342900">
              <a:lnSpc>
                <a:spcPct val="150000"/>
              </a:lnSpc>
              <a:buClr>
                <a:srgbClr val="00B0F0"/>
              </a:buClr>
              <a:buSzPct val="100000"/>
              <a:buFont typeface="Arial" panose="020B0604020202020204" pitchFamily="34" charset="0"/>
              <a:buChar char="•"/>
            </a:pPr>
            <a:r>
              <a:rPr lang="en-AU" sz="2000" i="0" u="none" strike="noStrike" cap="none" dirty="0">
                <a:solidFill>
                  <a:srgbClr val="3F3F3F"/>
                </a:solidFill>
                <a:latin typeface="Trebuchet MS"/>
                <a:ea typeface="Trebuchet MS"/>
                <a:cs typeface="Trebuchet MS"/>
                <a:sym typeface="Trebuchet MS"/>
              </a:rPr>
              <a:t>May be adjusted to meet the needs of the group</a:t>
            </a:r>
          </a:p>
        </p:txBody>
      </p:sp>
      <p:sp>
        <p:nvSpPr>
          <p:cNvPr id="156" name="Google Shape;156;p4"/>
          <p:cNvSpPr txBox="1"/>
          <p:nvPr/>
        </p:nvSpPr>
        <p:spPr>
          <a:xfrm>
            <a:off x="513347" y="376667"/>
            <a:ext cx="5876567" cy="1615033"/>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Drug Extension </a:t>
            </a:r>
          </a:p>
          <a:p>
            <a:pPr marL="0" marR="0" lvl="0" indent="0" algn="ctr"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User Support Group</a:t>
            </a:r>
          </a:p>
        </p:txBody>
      </p:sp>
      <p:grpSp>
        <p:nvGrpSpPr>
          <p:cNvPr id="157" name="Google Shape;157;p4"/>
          <p:cNvGrpSpPr/>
          <p:nvPr/>
        </p:nvGrpSpPr>
        <p:grpSpPr>
          <a:xfrm>
            <a:off x="5922792" y="5751459"/>
            <a:ext cx="871123" cy="835794"/>
            <a:chOff x="0" y="9626600"/>
            <a:chExt cx="1393797" cy="1337270"/>
          </a:xfrm>
        </p:grpSpPr>
        <p:sp>
          <p:nvSpPr>
            <p:cNvPr id="158" name="Google Shape;158;p4"/>
            <p:cNvSpPr/>
            <p:nvPr/>
          </p:nvSpPr>
          <p:spPr>
            <a:xfrm>
              <a:off x="0" y="9626600"/>
              <a:ext cx="1393797" cy="1337270"/>
            </a:xfrm>
            <a:prstGeom prst="rect">
              <a:avLst/>
            </a:prstGeom>
            <a:solidFill>
              <a:schemeClr val="accent4"/>
            </a:solidFill>
            <a:ln>
              <a:noFill/>
            </a:ln>
          </p:spPr>
          <p:txBody>
            <a:bodyPr spcFirstLastPara="1" wrap="square" lIns="57125" tIns="28550" rIns="57125" bIns="28550" anchor="ctr" anchorCtr="0">
              <a:noAutofit/>
            </a:bodyPr>
            <a:lstStyle/>
            <a:p>
              <a:pPr marL="0" marR="0" lvl="0" indent="0" algn="ctr" rtl="0">
                <a:lnSpc>
                  <a:spcPct val="100000"/>
                </a:lnSpc>
                <a:spcBef>
                  <a:spcPts val="0"/>
                </a:spcBef>
                <a:spcAft>
                  <a:spcPts val="0"/>
                </a:spcAft>
                <a:buClr>
                  <a:srgbClr val="000000"/>
                </a:buClr>
                <a:buSzPts val="1798"/>
                <a:buFont typeface="Arial"/>
                <a:buNone/>
              </a:pPr>
              <a:endParaRPr sz="1798" b="0" i="0" u="none" strike="noStrike" cap="none">
                <a:solidFill>
                  <a:schemeClr val="lt1"/>
                </a:solidFill>
                <a:latin typeface="Trebuchet MS"/>
                <a:ea typeface="Trebuchet MS"/>
                <a:cs typeface="Trebuchet MS"/>
                <a:sym typeface="Trebuchet MS"/>
              </a:endParaRPr>
            </a:p>
          </p:txBody>
        </p:sp>
        <p:cxnSp>
          <p:nvCxnSpPr>
            <p:cNvPr id="159" name="Google Shape;159;p4"/>
            <p:cNvCxnSpPr/>
            <p:nvPr/>
          </p:nvCxnSpPr>
          <p:spPr>
            <a:xfrm>
              <a:off x="522795" y="10295235"/>
              <a:ext cx="348206" cy="0"/>
            </a:xfrm>
            <a:prstGeom prst="straightConnector1">
              <a:avLst/>
            </a:prstGeom>
            <a:noFill/>
            <a:ln w="38100" cap="flat" cmpd="sng">
              <a:solidFill>
                <a:schemeClr val="lt1"/>
              </a:solidFill>
              <a:prstDash val="solid"/>
              <a:miter lim="800000"/>
              <a:headEnd type="none" w="sm" len="sm"/>
              <a:tailEnd type="triangle" w="med" len="med"/>
            </a:ln>
          </p:spPr>
        </p:cxnSp>
      </p:grpSp>
      <p:sp>
        <p:nvSpPr>
          <p:cNvPr id="160" name="Google Shape;160;p4"/>
          <p:cNvSpPr/>
          <p:nvPr/>
        </p:nvSpPr>
        <p:spPr>
          <a:xfrm>
            <a:off x="6793914" y="5751460"/>
            <a:ext cx="4245823" cy="835793"/>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80000" tIns="90000" rIns="180000" bIns="90000" anchor="t" anchorCtr="0">
            <a:noAutofit/>
          </a:bodyPr>
          <a:lstStyle/>
          <a:p>
            <a:pPr marL="0" marR="0" lvl="0" indent="0" algn="l" rtl="0">
              <a:lnSpc>
                <a:spcPct val="150000"/>
              </a:lnSpc>
              <a:spcBef>
                <a:spcPts val="0"/>
              </a:spcBef>
              <a:spcAft>
                <a:spcPts val="0"/>
              </a:spcAft>
              <a:buClr>
                <a:srgbClr val="000000"/>
              </a:buClr>
              <a:buSzPts val="1200"/>
              <a:buFont typeface="Arial"/>
              <a:buNone/>
            </a:pPr>
            <a:r>
              <a:rPr lang="en-US" sz="2400" b="1" i="0" u="none" strike="noStrike" cap="none" dirty="0">
                <a:solidFill>
                  <a:schemeClr val="dk2"/>
                </a:solidFill>
                <a:latin typeface="Trebuchet MS"/>
                <a:ea typeface="Trebuchet MS"/>
                <a:cs typeface="Trebuchet MS"/>
                <a:sym typeface="Trebuchet MS"/>
              </a:rPr>
              <a:t>http://</a:t>
            </a:r>
            <a:r>
              <a:rPr lang="en-US" sz="2400" b="1" i="0" u="none" strike="noStrike" cap="none" dirty="0" err="1">
                <a:solidFill>
                  <a:schemeClr val="dk2"/>
                </a:solidFill>
                <a:latin typeface="Trebuchet MS"/>
                <a:ea typeface="Trebuchet MS"/>
                <a:cs typeface="Trebuchet MS"/>
                <a:sym typeface="Trebuchet MS"/>
              </a:rPr>
              <a:t>snomed.org</a:t>
            </a:r>
            <a:r>
              <a:rPr lang="en-US" sz="2400" b="1" i="0" u="none" strike="noStrike" cap="none" dirty="0">
                <a:solidFill>
                  <a:schemeClr val="dk2"/>
                </a:solidFill>
                <a:latin typeface="Trebuchet MS"/>
                <a:ea typeface="Trebuchet MS"/>
                <a:cs typeface="Trebuchet MS"/>
                <a:sym typeface="Trebuchet MS"/>
              </a:rPr>
              <a:t>/</a:t>
            </a:r>
            <a:r>
              <a:rPr lang="en-US" sz="2400" b="1" i="0" u="none" strike="noStrike" cap="none" dirty="0" err="1">
                <a:solidFill>
                  <a:schemeClr val="dk2"/>
                </a:solidFill>
                <a:latin typeface="Trebuchet MS"/>
                <a:ea typeface="Trebuchet MS"/>
                <a:cs typeface="Trebuchet MS"/>
                <a:sym typeface="Trebuchet MS"/>
              </a:rPr>
              <a:t>deusg</a:t>
            </a:r>
            <a:endParaRPr sz="2800" b="1"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2064675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9424" y="3840914"/>
            <a:ext cx="10609513" cy="2341519"/>
          </a:xfrm>
          <a:prstGeom prst="rect">
            <a:avLst/>
          </a:prstGeom>
          <a:noFill/>
          <a:ln>
            <a:noFill/>
          </a:ln>
        </p:spPr>
      </p:pic>
      <p:sp>
        <p:nvSpPr>
          <p:cNvPr id="237" name="Google Shape;237;p7"/>
          <p:cNvSpPr/>
          <p:nvPr/>
        </p:nvSpPr>
        <p:spPr>
          <a:xfrm>
            <a:off x="479425" y="3842713"/>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513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dirty="0">
                <a:solidFill>
                  <a:schemeClr val="dk1"/>
                </a:solidFill>
                <a:latin typeface="Trebuchet MS"/>
                <a:ea typeface="Trebuchet MS"/>
                <a:cs typeface="Trebuchet MS"/>
                <a:sym typeface="Trebuchet MS"/>
              </a:rPr>
              <a:t>Please introduce yourself …</a:t>
            </a:r>
            <a:endParaRPr sz="1400" b="0" i="0" u="none" strike="noStrike" cap="none" dirty="0">
              <a:solidFill>
                <a:srgbClr val="000000"/>
              </a:solidFill>
              <a:latin typeface="Trebuchet MS"/>
              <a:ea typeface="Trebuchet MS"/>
              <a:cs typeface="Trebuchet MS"/>
              <a:sym typeface="Trebuchet MS"/>
            </a:endParaRPr>
          </a:p>
        </p:txBody>
      </p:sp>
      <p:sp>
        <p:nvSpPr>
          <p:cNvPr id="245" name="Google Shape;245;p7"/>
          <p:cNvSpPr/>
          <p:nvPr/>
        </p:nvSpPr>
        <p:spPr>
          <a:xfrm>
            <a:off x="776542" y="1250420"/>
            <a:ext cx="10838810" cy="1865759"/>
          </a:xfrm>
          <a:prstGeom prst="rect">
            <a:avLst/>
          </a:prstGeom>
          <a:noFill/>
          <a:ln>
            <a:noFill/>
          </a:ln>
        </p:spPr>
        <p:txBody>
          <a:bodyPr spcFirstLastPara="1" wrap="square" lIns="0" tIns="45700" rIns="0" bIns="45700" anchor="t" anchorCtr="0">
            <a:noAutofit/>
          </a:bodyPr>
          <a:lstStyle/>
          <a:p>
            <a:pPr marL="457200" marR="0" lvl="0" indent="-457200" algn="l" rtl="0">
              <a:lnSpc>
                <a:spcPct val="150000"/>
              </a:lnSpc>
              <a:spcBef>
                <a:spcPts val="0"/>
              </a:spcBef>
              <a:spcAft>
                <a:spcPts val="0"/>
              </a:spcAft>
              <a:buClr>
                <a:srgbClr val="00B0F0"/>
              </a:buClr>
              <a:buSzPct val="100000"/>
              <a:buFont typeface="+mj-lt"/>
              <a:buAutoNum type="arabicPeriod"/>
            </a:pPr>
            <a:r>
              <a:rPr lang="en-US" sz="2400" b="0" i="0" u="none" strike="noStrike" cap="none" dirty="0">
                <a:solidFill>
                  <a:srgbClr val="3F3F3F"/>
                </a:solidFill>
                <a:latin typeface="Trebuchet MS"/>
                <a:ea typeface="Trebuchet MS"/>
                <a:cs typeface="Trebuchet MS"/>
                <a:sym typeface="Trebuchet MS"/>
              </a:rPr>
              <a:t>Name, organization and role</a:t>
            </a:r>
          </a:p>
          <a:p>
            <a:pPr marL="457200" marR="0" lvl="0" indent="-457200" algn="l" rtl="0">
              <a:lnSpc>
                <a:spcPct val="150000"/>
              </a:lnSpc>
              <a:spcBef>
                <a:spcPts val="0"/>
              </a:spcBef>
              <a:spcAft>
                <a:spcPts val="0"/>
              </a:spcAft>
              <a:buClr>
                <a:srgbClr val="00B0F0"/>
              </a:buClr>
              <a:buSzPct val="100000"/>
              <a:buFont typeface="+mj-lt"/>
              <a:buAutoNum type="arabicPeriod"/>
            </a:pPr>
            <a:r>
              <a:rPr lang="en-US" sz="2400" dirty="0">
                <a:solidFill>
                  <a:srgbClr val="3F3F3F"/>
                </a:solidFill>
                <a:latin typeface="Trebuchet MS"/>
                <a:ea typeface="Trebuchet MS"/>
                <a:cs typeface="Trebuchet MS"/>
                <a:sym typeface="Trebuchet MS"/>
              </a:rPr>
              <a:t>Are you implementing (or planning to implement) the SNOMED drug model?</a:t>
            </a:r>
          </a:p>
          <a:p>
            <a:pPr marL="457200" marR="0" lvl="0" indent="-457200" algn="l" rtl="0">
              <a:lnSpc>
                <a:spcPct val="150000"/>
              </a:lnSpc>
              <a:spcBef>
                <a:spcPts val="0"/>
              </a:spcBef>
              <a:spcAft>
                <a:spcPts val="0"/>
              </a:spcAft>
              <a:buClr>
                <a:srgbClr val="00B0F0"/>
              </a:buClr>
              <a:buSzPct val="100000"/>
              <a:buFont typeface="+mj-lt"/>
              <a:buAutoNum type="arabicPeriod"/>
            </a:pPr>
            <a:r>
              <a:rPr lang="en-US" sz="2400" b="0" i="0" u="none" strike="noStrike" cap="none" dirty="0">
                <a:solidFill>
                  <a:srgbClr val="3F3F3F"/>
                </a:solidFill>
                <a:latin typeface="Trebuchet MS"/>
                <a:ea typeface="Trebuchet MS"/>
                <a:cs typeface="Trebuchet MS"/>
                <a:sym typeface="Trebuchet MS"/>
              </a:rPr>
              <a:t>Why are you interested in participating in this group?</a:t>
            </a:r>
          </a:p>
        </p:txBody>
      </p:sp>
      <p:sp>
        <p:nvSpPr>
          <p:cNvPr id="246" name="Google Shape;246;p7"/>
          <p:cNvSpPr txBox="1"/>
          <p:nvPr/>
        </p:nvSpPr>
        <p:spPr>
          <a:xfrm>
            <a:off x="914400" y="4680000"/>
            <a:ext cx="7233557" cy="12002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7200" b="1" i="0" u="none" strike="noStrike" cap="none" dirty="0">
                <a:solidFill>
                  <a:schemeClr val="lt1"/>
                </a:solidFill>
                <a:latin typeface="Trebuchet MS"/>
                <a:ea typeface="Trebuchet MS"/>
                <a:cs typeface="Trebuchet MS"/>
                <a:sym typeface="Trebuchet MS"/>
              </a:rPr>
              <a:t>Introductions</a:t>
            </a:r>
            <a:endParaRPr sz="1400" b="0" i="0" u="none" strike="noStrike" cap="none" dirty="0">
              <a:solidFill>
                <a:srgbClr val="000000"/>
              </a:solidFill>
              <a:latin typeface="Trebuchet MS"/>
              <a:ea typeface="Trebuchet MS"/>
              <a:cs typeface="Trebuchet MS"/>
              <a:sym typeface="Trebuchet MS"/>
            </a:endParaRPr>
          </a:p>
        </p:txBody>
      </p:sp>
      <p:pic>
        <p:nvPicPr>
          <p:cNvPr id="247" name="Google Shape;247;p7" descr="/Users/kathycoyle/Data/SNOMED/2212 PPT Template/images/SNOMED CT rev.png"/>
          <p:cNvPicPr preferRelativeResize="0"/>
          <p:nvPr/>
        </p:nvPicPr>
        <p:blipFill rotWithShape="1">
          <a:blip r:embed="rId4">
            <a:alphaModFix/>
          </a:blip>
          <a:srcRect/>
          <a:stretch/>
        </p:blipFill>
        <p:spPr>
          <a:xfrm>
            <a:off x="8472413" y="5192712"/>
            <a:ext cx="2310988" cy="679301"/>
          </a:xfrm>
          <a:prstGeom prst="rect">
            <a:avLst/>
          </a:prstGeom>
          <a:noFill/>
          <a:ln>
            <a:noFill/>
          </a:ln>
        </p:spPr>
      </p:pic>
      <p:pic>
        <p:nvPicPr>
          <p:cNvPr id="248" name="Google Shape;248;p7"/>
          <p:cNvPicPr preferRelativeResize="0"/>
          <p:nvPr/>
        </p:nvPicPr>
        <p:blipFill rotWithShape="1">
          <a:blip r:embed="rId5">
            <a:alphaModFix/>
          </a:blip>
          <a:srcRect/>
          <a:stretch/>
        </p:blipFill>
        <p:spPr>
          <a:xfrm>
            <a:off x="5996042" y="6404701"/>
            <a:ext cx="5068833" cy="333217"/>
          </a:xfrm>
          <a:prstGeom prst="rect">
            <a:avLst/>
          </a:prstGeom>
          <a:noFill/>
          <a:ln>
            <a:noFill/>
          </a:ln>
        </p:spPr>
      </p:pic>
    </p:spTree>
    <p:extLst>
      <p:ext uri="{BB962C8B-B14F-4D97-AF65-F5344CB8AC3E}">
        <p14:creationId xmlns:p14="http://schemas.microsoft.com/office/powerpoint/2010/main" val="3557827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3" name="Picture 2">
            <a:extLst>
              <a:ext uri="{FF2B5EF4-FFF2-40B4-BE49-F238E27FC236}">
                <a16:creationId xmlns:a16="http://schemas.microsoft.com/office/drawing/2014/main" id="{71C6D813-9F99-9C4E-BB02-C2948BCBDA5F}"/>
              </a:ext>
            </a:extLst>
          </p:cNvPr>
          <p:cNvPicPr>
            <a:picLocks noChangeAspect="1"/>
          </p:cNvPicPr>
          <p:nvPr/>
        </p:nvPicPr>
        <p:blipFill rotWithShape="1">
          <a:blip r:embed="rId3"/>
          <a:srcRect l="30064" r="27411"/>
          <a:stretch/>
        </p:blipFill>
        <p:spPr>
          <a:xfrm>
            <a:off x="6794422" y="0"/>
            <a:ext cx="4376035" cy="6858000"/>
          </a:xfrm>
          <a:prstGeom prst="rect">
            <a:avLst/>
          </a:prstGeom>
        </p:spPr>
      </p:pic>
      <p:sp>
        <p:nvSpPr>
          <p:cNvPr id="155" name="Google Shape;155;p4"/>
          <p:cNvSpPr/>
          <p:nvPr/>
        </p:nvSpPr>
        <p:spPr>
          <a:xfrm>
            <a:off x="236856" y="1371600"/>
            <a:ext cx="6429548" cy="5301472"/>
          </a:xfrm>
          <a:prstGeom prst="rect">
            <a:avLst/>
          </a:prstGeom>
          <a:noFill/>
          <a:ln>
            <a:noFill/>
          </a:ln>
        </p:spPr>
        <p:txBody>
          <a:bodyPr spcFirstLastPara="1" wrap="square" lIns="91425" tIns="45700" rIns="91425" bIns="45700" anchor="t" anchorCtr="0">
            <a:noAutofit/>
          </a:bodyPr>
          <a:lstStyle/>
          <a:p>
            <a:pPr marL="139700" marR="0" lvl="0" algn="l" rtl="0">
              <a:lnSpc>
                <a:spcPct val="150000"/>
              </a:lnSpc>
              <a:spcBef>
                <a:spcPts val="0"/>
              </a:spcBef>
              <a:spcAft>
                <a:spcPts val="0"/>
              </a:spcAft>
              <a:buClr>
                <a:srgbClr val="3F3F3F"/>
              </a:buClr>
              <a:buSzPts val="1400"/>
            </a:pPr>
            <a:r>
              <a:rPr lang="en-AU" sz="2400" b="1" i="0" u="none" strike="noStrike" cap="none" dirty="0">
                <a:solidFill>
                  <a:schemeClr val="tx2">
                    <a:lumMod val="75000"/>
                  </a:schemeClr>
                </a:solidFill>
                <a:latin typeface="Trebuchet MS"/>
                <a:ea typeface="Trebuchet MS"/>
                <a:cs typeface="Trebuchet MS"/>
                <a:sym typeface="Trebuchet MS"/>
              </a:rPr>
              <a:t>SNOMED CT Model Specifications</a:t>
            </a:r>
          </a:p>
          <a:p>
            <a:pPr marL="482600" marR="0" lvl="0" indent="-342900" algn="l" rtl="0">
              <a:spcBef>
                <a:spcPts val="0"/>
              </a:spcBef>
              <a:spcAft>
                <a:spcPts val="0"/>
              </a:spcAft>
              <a:buClr>
                <a:srgbClr val="00B0F0"/>
              </a:buClr>
              <a:buSzPct val="100000"/>
              <a:buFont typeface="Arial" panose="020B0604020202020204" pitchFamily="34" charset="0"/>
              <a:buChar char="•"/>
            </a:pPr>
            <a:r>
              <a:rPr lang="en-AU" sz="2000" i="0" u="none" strike="noStrike" cap="none" dirty="0">
                <a:solidFill>
                  <a:srgbClr val="3F3F3F"/>
                </a:solidFill>
                <a:latin typeface="Trebuchet MS"/>
                <a:ea typeface="Trebuchet MS"/>
                <a:cs typeface="Trebuchet MS"/>
                <a:sym typeface="Trebuchet MS"/>
              </a:rPr>
              <a:t>SNOMED CT drug model for supporting national extensions</a:t>
            </a:r>
          </a:p>
          <a:p>
            <a:pPr marL="482600" marR="0" lvl="0" indent="-342900" algn="l" rtl="0">
              <a:spcBef>
                <a:spcPts val="400"/>
              </a:spcBef>
              <a:spcAft>
                <a:spcPts val="0"/>
              </a:spcAft>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SNOMED CT medicinal product model specification</a:t>
            </a:r>
            <a:endParaRPr lang="en-AU" sz="2000" b="1" dirty="0">
              <a:solidFill>
                <a:schemeClr val="tx2">
                  <a:lumMod val="75000"/>
                </a:schemeClr>
              </a:solidFill>
              <a:latin typeface="Trebuchet MS"/>
              <a:ea typeface="Trebuchet MS"/>
              <a:cs typeface="Trebuchet MS"/>
              <a:sym typeface="Trebuchet MS"/>
            </a:endParaRPr>
          </a:p>
          <a:p>
            <a:pPr marL="139700" lvl="0">
              <a:lnSpc>
                <a:spcPct val="150000"/>
              </a:lnSpc>
              <a:spcBef>
                <a:spcPts val="600"/>
              </a:spcBef>
              <a:buClr>
                <a:srgbClr val="3F3F3F"/>
              </a:buClr>
              <a:buSzPts val="1400"/>
            </a:pPr>
            <a:r>
              <a:rPr lang="en-AU" sz="2400" b="1" dirty="0">
                <a:solidFill>
                  <a:schemeClr val="tx2">
                    <a:lumMod val="75000"/>
                  </a:schemeClr>
                </a:solidFill>
                <a:latin typeface="Trebuchet MS"/>
                <a:ea typeface="Trebuchet MS"/>
                <a:cs typeface="Trebuchet MS"/>
                <a:sym typeface="Trebuchet MS"/>
              </a:rPr>
              <a:t>SNOMED CT Editorial Guidelines</a:t>
            </a:r>
            <a:endParaRPr lang="en-AU" sz="2000" b="1" dirty="0">
              <a:solidFill>
                <a:schemeClr val="tx2">
                  <a:lumMod val="75000"/>
                </a:schemeClr>
              </a:solidFill>
              <a:latin typeface="Trebuchet MS"/>
              <a:ea typeface="Trebuchet MS"/>
              <a:cs typeface="Trebuchet MS"/>
              <a:sym typeface="Trebuchet MS"/>
            </a:endParaRPr>
          </a:p>
          <a:p>
            <a:pPr marL="482600" lvl="0" indent="-342900">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Medicinal product hierarchy</a:t>
            </a:r>
          </a:p>
          <a:p>
            <a:pPr marL="482600" lvl="0" indent="-342900">
              <a:spcBef>
                <a:spcPts val="400"/>
              </a:spcBef>
              <a:buClr>
                <a:srgbClr val="00B0F0"/>
              </a:buClr>
              <a:buSzPct val="100000"/>
              <a:buFont typeface="Arial" panose="020B0604020202020204" pitchFamily="34" charset="0"/>
              <a:buChar char="•"/>
            </a:pPr>
            <a:r>
              <a:rPr lang="en-AU" sz="2000" i="0" u="none" strike="noStrike" cap="none" dirty="0">
                <a:solidFill>
                  <a:srgbClr val="3F3F3F"/>
                </a:solidFill>
                <a:latin typeface="Trebuchet MS"/>
                <a:ea typeface="Trebuchet MS"/>
                <a:cs typeface="Trebuchet MS"/>
                <a:sym typeface="Trebuchet MS"/>
              </a:rPr>
              <a:t>Pharmaceutical dose form hierarchy</a:t>
            </a:r>
            <a:endParaRPr lang="en-AU" sz="2000" b="1" dirty="0">
              <a:solidFill>
                <a:schemeClr val="tx2">
                  <a:lumMod val="75000"/>
                </a:schemeClr>
              </a:solidFill>
              <a:latin typeface="Trebuchet MS"/>
              <a:ea typeface="Trebuchet MS"/>
              <a:cs typeface="Trebuchet MS"/>
              <a:sym typeface="Trebuchet MS"/>
            </a:endParaRPr>
          </a:p>
          <a:p>
            <a:pPr marL="482600" lvl="0" indent="-342900">
              <a:spcBef>
                <a:spcPts val="400"/>
              </a:spcBef>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Roles</a:t>
            </a:r>
            <a:endParaRPr lang="en-AU" sz="2000" b="1" dirty="0">
              <a:solidFill>
                <a:schemeClr val="tx2">
                  <a:lumMod val="75000"/>
                </a:schemeClr>
              </a:solidFill>
              <a:latin typeface="Trebuchet MS"/>
              <a:ea typeface="Trebuchet MS"/>
              <a:cs typeface="Trebuchet MS"/>
              <a:sym typeface="Trebuchet MS"/>
            </a:endParaRPr>
          </a:p>
          <a:p>
            <a:pPr marL="139700" lvl="0">
              <a:lnSpc>
                <a:spcPct val="150000"/>
              </a:lnSpc>
              <a:spcBef>
                <a:spcPts val="600"/>
              </a:spcBef>
              <a:buClr>
                <a:srgbClr val="3F3F3F"/>
              </a:buClr>
              <a:buSzPts val="1400"/>
            </a:pPr>
            <a:r>
              <a:rPr lang="en-AU" sz="2400" b="1" dirty="0">
                <a:solidFill>
                  <a:schemeClr val="tx2">
                    <a:lumMod val="75000"/>
                  </a:schemeClr>
                </a:solidFill>
                <a:latin typeface="Trebuchet MS"/>
                <a:sym typeface="Trebuchet MS"/>
              </a:rPr>
              <a:t>Other Relevant Sites</a:t>
            </a:r>
            <a:endParaRPr lang="en-AU" sz="2400" b="1" dirty="0">
              <a:solidFill>
                <a:schemeClr val="tx2">
                  <a:lumMod val="75000"/>
                </a:schemeClr>
              </a:solidFill>
              <a:latin typeface="Trebuchet MS"/>
              <a:ea typeface="Trebuchet MS"/>
              <a:cs typeface="Trebuchet MS"/>
              <a:sym typeface="Trebuchet MS"/>
            </a:endParaRPr>
          </a:p>
          <a:p>
            <a:pPr marL="482600" lvl="0" indent="-342900">
              <a:buClr>
                <a:srgbClr val="00B0F0"/>
              </a:buClr>
              <a:buSzPct val="100000"/>
              <a:buFont typeface="Arial" panose="020B0604020202020204" pitchFamily="34" charset="0"/>
              <a:buChar char="•"/>
            </a:pPr>
            <a:r>
              <a:rPr lang="en-AU" sz="2000" i="0" u="none" strike="noStrike" cap="none" dirty="0">
                <a:solidFill>
                  <a:srgbClr val="3F3F3F"/>
                </a:solidFill>
                <a:latin typeface="Trebuchet MS"/>
                <a:ea typeface="Trebuchet MS"/>
                <a:cs typeface="Trebuchet MS"/>
                <a:sym typeface="Trebuchet MS"/>
              </a:rPr>
              <a:t>Drugs project confluence space</a:t>
            </a:r>
          </a:p>
          <a:p>
            <a:pPr marL="482600" lvl="0" indent="-342900">
              <a:spcBef>
                <a:spcPts val="400"/>
              </a:spcBef>
              <a:buClr>
                <a:srgbClr val="00B0F0"/>
              </a:buClr>
              <a:buSzPct val="100000"/>
              <a:buFont typeface="Arial" panose="020B0604020202020204" pitchFamily="34" charset="0"/>
              <a:buChar char="•"/>
            </a:pPr>
            <a:r>
              <a:rPr lang="en-AU" sz="2000" dirty="0">
                <a:solidFill>
                  <a:srgbClr val="3F3F3F"/>
                </a:solidFill>
                <a:latin typeface="Trebuchet MS"/>
                <a:ea typeface="Trebuchet MS"/>
                <a:cs typeface="Trebuchet MS"/>
                <a:sym typeface="Trebuchet MS"/>
              </a:rPr>
              <a:t>ISO TC215 WG6 IDMP</a:t>
            </a:r>
            <a:endParaRPr lang="en-AU" sz="2000" b="1" dirty="0">
              <a:solidFill>
                <a:schemeClr val="tx2">
                  <a:lumMod val="75000"/>
                </a:schemeClr>
              </a:solidFill>
              <a:latin typeface="Trebuchet MS"/>
              <a:ea typeface="Trebuchet MS"/>
              <a:cs typeface="Trebuchet MS"/>
              <a:sym typeface="Trebuchet MS"/>
            </a:endParaRPr>
          </a:p>
          <a:p>
            <a:pPr marL="482600" lvl="0" indent="-342900">
              <a:spcBef>
                <a:spcPts val="400"/>
              </a:spcBef>
              <a:buClr>
                <a:srgbClr val="00B0F0"/>
              </a:buClr>
              <a:buSzPct val="100000"/>
              <a:buFont typeface="Arial" panose="020B0604020202020204" pitchFamily="34" charset="0"/>
              <a:buChar char="•"/>
            </a:pPr>
            <a:r>
              <a:rPr lang="en-AU" sz="2000" i="0" u="none" strike="noStrike" cap="none" dirty="0">
                <a:solidFill>
                  <a:srgbClr val="3F3F3F"/>
                </a:solidFill>
                <a:latin typeface="Trebuchet MS"/>
                <a:ea typeface="Trebuchet MS"/>
                <a:cs typeface="Trebuchet MS"/>
                <a:sym typeface="Trebuchet MS"/>
              </a:rPr>
              <a:t>UNICOM project</a:t>
            </a:r>
            <a:endParaRPr lang="en-AU" sz="2000" b="1" dirty="0">
              <a:solidFill>
                <a:schemeClr val="tx2">
                  <a:lumMod val="75000"/>
                </a:schemeClr>
              </a:solidFill>
              <a:latin typeface="Trebuchet MS"/>
              <a:ea typeface="Trebuchet MS"/>
              <a:cs typeface="Trebuchet MS"/>
              <a:sym typeface="Trebuchet MS"/>
            </a:endParaRPr>
          </a:p>
        </p:txBody>
      </p:sp>
      <p:sp>
        <p:nvSpPr>
          <p:cNvPr id="156" name="Google Shape;156;p4"/>
          <p:cNvSpPr txBox="1"/>
          <p:nvPr/>
        </p:nvSpPr>
        <p:spPr>
          <a:xfrm>
            <a:off x="513347" y="376667"/>
            <a:ext cx="5876567" cy="709183"/>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Relevant Documentation</a:t>
            </a:r>
          </a:p>
        </p:txBody>
      </p:sp>
      <p:grpSp>
        <p:nvGrpSpPr>
          <p:cNvPr id="157" name="Google Shape;157;p4"/>
          <p:cNvGrpSpPr/>
          <p:nvPr/>
        </p:nvGrpSpPr>
        <p:grpSpPr>
          <a:xfrm>
            <a:off x="5922792" y="5751459"/>
            <a:ext cx="871123" cy="835794"/>
            <a:chOff x="0" y="9626600"/>
            <a:chExt cx="1393797" cy="1337270"/>
          </a:xfrm>
        </p:grpSpPr>
        <p:sp>
          <p:nvSpPr>
            <p:cNvPr id="158" name="Google Shape;158;p4"/>
            <p:cNvSpPr/>
            <p:nvPr/>
          </p:nvSpPr>
          <p:spPr>
            <a:xfrm>
              <a:off x="0" y="9626600"/>
              <a:ext cx="1393797" cy="1337270"/>
            </a:xfrm>
            <a:prstGeom prst="rect">
              <a:avLst/>
            </a:prstGeom>
            <a:solidFill>
              <a:schemeClr val="accent4"/>
            </a:solidFill>
            <a:ln>
              <a:noFill/>
            </a:ln>
          </p:spPr>
          <p:txBody>
            <a:bodyPr spcFirstLastPara="1" wrap="square" lIns="57125" tIns="28550" rIns="57125" bIns="28550" anchor="ctr" anchorCtr="0">
              <a:noAutofit/>
            </a:bodyPr>
            <a:lstStyle/>
            <a:p>
              <a:pPr marL="0" marR="0" lvl="0" indent="0" algn="ctr" rtl="0">
                <a:lnSpc>
                  <a:spcPct val="100000"/>
                </a:lnSpc>
                <a:spcBef>
                  <a:spcPts val="0"/>
                </a:spcBef>
                <a:spcAft>
                  <a:spcPts val="0"/>
                </a:spcAft>
                <a:buClr>
                  <a:srgbClr val="000000"/>
                </a:buClr>
                <a:buSzPts val="1798"/>
                <a:buFont typeface="Arial"/>
                <a:buNone/>
              </a:pPr>
              <a:endParaRPr sz="1798" b="0" i="0" u="none" strike="noStrike" cap="none">
                <a:solidFill>
                  <a:schemeClr val="lt1"/>
                </a:solidFill>
                <a:latin typeface="Trebuchet MS"/>
                <a:ea typeface="Trebuchet MS"/>
                <a:cs typeface="Trebuchet MS"/>
                <a:sym typeface="Trebuchet MS"/>
              </a:endParaRPr>
            </a:p>
          </p:txBody>
        </p:sp>
        <p:cxnSp>
          <p:nvCxnSpPr>
            <p:cNvPr id="159" name="Google Shape;159;p4"/>
            <p:cNvCxnSpPr/>
            <p:nvPr/>
          </p:nvCxnSpPr>
          <p:spPr>
            <a:xfrm>
              <a:off x="522795" y="10295235"/>
              <a:ext cx="348206" cy="0"/>
            </a:xfrm>
            <a:prstGeom prst="straightConnector1">
              <a:avLst/>
            </a:prstGeom>
            <a:noFill/>
            <a:ln w="38100" cap="flat" cmpd="sng">
              <a:solidFill>
                <a:schemeClr val="lt1"/>
              </a:solidFill>
              <a:prstDash val="solid"/>
              <a:miter lim="800000"/>
              <a:headEnd type="none" w="sm" len="sm"/>
              <a:tailEnd type="triangle" w="med" len="med"/>
            </a:ln>
          </p:spPr>
        </p:cxnSp>
      </p:grpSp>
      <p:sp>
        <p:nvSpPr>
          <p:cNvPr id="160" name="Google Shape;160;p4"/>
          <p:cNvSpPr/>
          <p:nvPr/>
        </p:nvSpPr>
        <p:spPr>
          <a:xfrm>
            <a:off x="6793914" y="5751460"/>
            <a:ext cx="4245823" cy="835793"/>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80000" tIns="90000" rIns="180000" bIns="90000" anchor="t" anchorCtr="0">
            <a:noAutofit/>
          </a:bodyPr>
          <a:lstStyle/>
          <a:p>
            <a:pPr marL="0" marR="0" lvl="0" indent="0" algn="l" rtl="0">
              <a:lnSpc>
                <a:spcPct val="150000"/>
              </a:lnSpc>
              <a:spcBef>
                <a:spcPts val="0"/>
              </a:spcBef>
              <a:spcAft>
                <a:spcPts val="0"/>
              </a:spcAft>
              <a:buClr>
                <a:srgbClr val="000000"/>
              </a:buClr>
              <a:buSzPts val="1200"/>
              <a:buFont typeface="Arial"/>
              <a:buNone/>
            </a:pPr>
            <a:r>
              <a:rPr lang="en-US" sz="2400" b="1" i="0" u="none" strike="noStrike" cap="none" dirty="0">
                <a:solidFill>
                  <a:schemeClr val="dk2"/>
                </a:solidFill>
                <a:latin typeface="Trebuchet MS"/>
                <a:ea typeface="Trebuchet MS"/>
                <a:cs typeface="Trebuchet MS"/>
                <a:sym typeface="Trebuchet MS"/>
              </a:rPr>
              <a:t>http://</a:t>
            </a:r>
            <a:r>
              <a:rPr lang="en-US" sz="2400" b="1" i="0" u="none" strike="noStrike" cap="none" dirty="0" err="1">
                <a:solidFill>
                  <a:schemeClr val="dk2"/>
                </a:solidFill>
                <a:latin typeface="Trebuchet MS"/>
                <a:ea typeface="Trebuchet MS"/>
                <a:cs typeface="Trebuchet MS"/>
                <a:sym typeface="Trebuchet MS"/>
              </a:rPr>
              <a:t>snomed.org</a:t>
            </a:r>
            <a:r>
              <a:rPr lang="en-US" sz="2400" b="1" i="0" u="none" strike="noStrike" cap="none" dirty="0">
                <a:solidFill>
                  <a:schemeClr val="dk2"/>
                </a:solidFill>
                <a:latin typeface="Trebuchet MS"/>
                <a:ea typeface="Trebuchet MS"/>
                <a:cs typeface="Trebuchet MS"/>
                <a:sym typeface="Trebuchet MS"/>
              </a:rPr>
              <a:t>/</a:t>
            </a:r>
            <a:r>
              <a:rPr lang="en-US" sz="2400" b="1" i="0" u="none" strike="noStrike" cap="none" dirty="0" err="1">
                <a:solidFill>
                  <a:schemeClr val="dk2"/>
                </a:solidFill>
                <a:latin typeface="Trebuchet MS"/>
                <a:ea typeface="Trebuchet MS"/>
                <a:cs typeface="Trebuchet MS"/>
                <a:sym typeface="Trebuchet MS"/>
              </a:rPr>
              <a:t>deusg</a:t>
            </a:r>
            <a:endParaRPr sz="2800" b="1"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2687648101"/>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11019</TotalTime>
  <Words>3300</Words>
  <Application>Microsoft Macintosh PowerPoint</Application>
  <PresentationFormat>Widescreen</PresentationFormat>
  <Paragraphs>725</Paragraphs>
  <Slides>55</Slides>
  <Notes>55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55</vt:i4>
      </vt:variant>
    </vt:vector>
  </HeadingPairs>
  <TitlesOfParts>
    <vt:vector size="62" baseType="lpstr">
      <vt:lpstr>Arial</vt:lpstr>
      <vt:lpstr>Calibri</vt:lpstr>
      <vt:lpstr>Calibri Light</vt:lpstr>
      <vt:lpstr>Helvetica Neue</vt:lpstr>
      <vt:lpstr>Roboto</vt:lpstr>
      <vt:lpstr>Trebuchet MS</vt:lpstr>
      <vt:lpstr>Office Theme</vt:lpstr>
      <vt:lpstr>SNOMED CT Drug Extension User Support Group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2020 SNOMED International Presentation Template</dc:title>
  <dc:creator>Ashley Hickey</dc:creator>
  <cp:lastModifiedBy>Linda Bird</cp:lastModifiedBy>
  <cp:revision>114</cp:revision>
  <dcterms:created xsi:type="dcterms:W3CDTF">2020-08-12T15:12:31Z</dcterms:created>
  <dcterms:modified xsi:type="dcterms:W3CDTF">2020-10-29T12:27:44Z</dcterms:modified>
</cp:coreProperties>
</file>