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4" r:id="rId2"/>
    <p:sldId id="270" r:id="rId3"/>
    <p:sldId id="281" r:id="rId4"/>
    <p:sldId id="275" r:id="rId5"/>
    <p:sldId id="299" r:id="rId6"/>
    <p:sldId id="297" r:id="rId7"/>
    <p:sldId id="298" r:id="rId8"/>
    <p:sldId id="273" r:id="rId9"/>
    <p:sldId id="292" r:id="rId10"/>
    <p:sldId id="29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1AC"/>
    <a:srgbClr val="27ABB8"/>
    <a:srgbClr val="1DA8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180"/>
    <p:restoredTop sz="83411"/>
  </p:normalViewPr>
  <p:slideViewPr>
    <p:cSldViewPr snapToGrid="0" snapToObjects="1" showGuides="1">
      <p:cViewPr varScale="1">
        <p:scale>
          <a:sx n="122" d="100"/>
          <a:sy n="122" d="100"/>
        </p:scale>
        <p:origin x="240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10/13/20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8680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56659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proposed project supports the following strategic directions from the 2020-2025 strategy:</a:t>
            </a:r>
          </a:p>
          <a:p>
            <a:pPr rtl="0"/>
            <a:endParaRPr lang="en-GB" b="0" dirty="0">
              <a:effectLst/>
            </a:endParaRPr>
          </a:p>
          <a:p>
            <a:pPr rtl="0" fontAlgn="base"/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and address gaps in SNOMED CT based on the value proposition and stakeholder requirements</a:t>
            </a:r>
          </a:p>
          <a:p>
            <a:pPr rtl="0" fontAlgn="base"/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 a terminology integration framework to evaluate existing collaborations and identify new ones</a:t>
            </a:r>
          </a:p>
          <a:p>
            <a:pPr rtl="0" fontAlgn="base"/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ICD-11 - working with Member stakeholders, to develop a strategy to address the SNOMED CT/ICD-11 journey</a:t>
            </a:r>
          </a:p>
          <a:p>
            <a:pPr rtl="0" fontAlgn="base"/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increase in the adoption and consumption of SNOMED CT</a:t>
            </a:r>
          </a:p>
        </p:txBody>
      </p:sp>
      <p:sp>
        <p:nvSpPr>
          <p:cNvPr id="514" name="Google Shape;51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22212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21121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35130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2119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59143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7e4ca5b0a6_5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7e4ca5b0a6_5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62356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4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3253644" y="1721347"/>
            <a:ext cx="5684712" cy="199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sz="60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396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" name="Google Shape;53;p42">
            <a:extLst>
              <a:ext uri="{FF2B5EF4-FFF2-40B4-BE49-F238E27FC236}">
                <a16:creationId xmlns:a16="http://schemas.microsoft.com/office/drawing/2014/main" id="{699B6CA8-C31A-8C48-AA52-1CF375FF5706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3011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1_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71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7ecf017965_0_138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" name="Google Shape;19;g7ecf017965_0_138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" name="Google Shape;20;g7ecf017965_0_138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7ecf017965_0_138"/>
          <p:cNvSpPr>
            <a:spLocks noGrp="1"/>
          </p:cNvSpPr>
          <p:nvPr>
            <p:ph type="pic" idx="2"/>
          </p:nvPr>
        </p:nvSpPr>
        <p:spPr>
          <a:xfrm>
            <a:off x="0" y="0"/>
            <a:ext cx="1108075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01509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7"/>
          <p:cNvSpPr/>
          <p:nvPr/>
        </p:nvSpPr>
        <p:spPr>
          <a:xfrm>
            <a:off x="180000" y="180000"/>
            <a:ext cx="10828904" cy="518223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7" name="Google Shape;67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000" y="180000"/>
            <a:ext cx="10873654" cy="5182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95913" y="1100379"/>
            <a:ext cx="5197077" cy="371678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47"/>
          <p:cNvSpPr>
            <a:spLocks noGrp="1"/>
          </p:cNvSpPr>
          <p:nvPr>
            <p:ph type="pic" idx="2"/>
          </p:nvPr>
        </p:nvSpPr>
        <p:spPr>
          <a:xfrm>
            <a:off x="3141012" y="1258994"/>
            <a:ext cx="4902608" cy="260008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70" name="Google Shape;70;p47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1" name="Google Shape;71;p47"/>
          <p:cNvSpPr txBox="1"/>
          <p:nvPr/>
        </p:nvSpPr>
        <p:spPr>
          <a:xfrm>
            <a:off x="104349" y="6384725"/>
            <a:ext cx="423551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985184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">
  <p:cSld name="4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0"/>
          <p:cNvSpPr/>
          <p:nvPr/>
        </p:nvSpPr>
        <p:spPr>
          <a:xfrm>
            <a:off x="180000" y="2160000"/>
            <a:ext cx="10857571" cy="451256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2" name="Google Shape;82;p50"/>
          <p:cNvSpPr>
            <a:spLocks noGrp="1"/>
          </p:cNvSpPr>
          <p:nvPr>
            <p:ph type="pic" idx="2"/>
          </p:nvPr>
        </p:nvSpPr>
        <p:spPr>
          <a:xfrm>
            <a:off x="5216939" y="4788548"/>
            <a:ext cx="1644385" cy="1103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83" name="Google Shape;83;p50"/>
          <p:cNvSpPr>
            <a:spLocks noGrp="1"/>
          </p:cNvSpPr>
          <p:nvPr>
            <p:ph type="pic" idx="3"/>
          </p:nvPr>
        </p:nvSpPr>
        <p:spPr>
          <a:xfrm>
            <a:off x="8437438" y="2563813"/>
            <a:ext cx="1644384" cy="1103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84" name="Google Shape;84;p50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936022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9">
            <a:alphaModFix/>
          </a:blip>
          <a:srcRect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79" r:id="rId4"/>
    <p:sldLayoutId id="2147483662" r:id="rId5"/>
    <p:sldLayoutId id="2147483670" r:id="rId6"/>
    <p:sldLayoutId id="2147483672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94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"/>
          <p:cNvSpPr/>
          <p:nvPr/>
        </p:nvSpPr>
        <p:spPr>
          <a:xfrm>
            <a:off x="0" y="0"/>
            <a:ext cx="12201789" cy="6858000"/>
          </a:xfrm>
          <a:prstGeom prst="rect">
            <a:avLst/>
          </a:prstGeom>
          <a:solidFill>
            <a:schemeClr val="dk2">
              <a:alpha val="6431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5" name="Google Shape;255;p1"/>
          <p:cNvSpPr txBox="1">
            <a:spLocks noGrp="1"/>
          </p:cNvSpPr>
          <p:nvPr>
            <p:ph type="title"/>
          </p:nvPr>
        </p:nvSpPr>
        <p:spPr>
          <a:xfrm>
            <a:off x="2000344" y="1799901"/>
            <a:ext cx="8201100" cy="1926249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Helvetica Neue"/>
              <a:buNone/>
            </a:pPr>
            <a:r>
              <a:rPr lang="en-US" b="0" i="0" dirty="0">
                <a:solidFill>
                  <a:schemeClr val="lt1"/>
                </a:solidFill>
              </a:rPr>
              <a:t>Traditional Medicine Expert Working Group</a:t>
            </a:r>
            <a:endParaRPr dirty="0"/>
          </a:p>
        </p:txBody>
      </p:sp>
      <p:sp>
        <p:nvSpPr>
          <p:cNvPr id="257" name="Google Shape;257;p1"/>
          <p:cNvSpPr txBox="1"/>
          <p:nvPr/>
        </p:nvSpPr>
        <p:spPr>
          <a:xfrm>
            <a:off x="3005644" y="4938316"/>
            <a:ext cx="6190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Yongsheng Gao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8" name="Google Shape;258;p1"/>
          <p:cNvSpPr txBox="1"/>
          <p:nvPr/>
        </p:nvSpPr>
        <p:spPr>
          <a:xfrm>
            <a:off x="3378332" y="3942315"/>
            <a:ext cx="5445125" cy="4643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108000" rIns="91425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1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14/10/2020</a:t>
            </a:r>
            <a:endParaRPr sz="1400" b="0" i="0" u="none" strike="noStrike" cap="none" dirty="0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59" name="Google Shape;259;p1"/>
          <p:cNvPicPr preferRelativeResize="0"/>
          <p:nvPr/>
        </p:nvPicPr>
        <p:blipFill>
          <a:blip r:embed="rId4"/>
          <a:srcRect/>
          <a:stretch/>
        </p:blipFill>
        <p:spPr>
          <a:xfrm>
            <a:off x="2290492" y="5913205"/>
            <a:ext cx="7620805" cy="53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65945" y="642633"/>
            <a:ext cx="3069899" cy="136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574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Google Shape;678;g7e4ca5b0a6_5_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g7e4ca5b0a6_5_36"/>
          <p:cNvSpPr/>
          <p:nvPr/>
        </p:nvSpPr>
        <p:spPr>
          <a:xfrm>
            <a:off x="1" y="0"/>
            <a:ext cx="12244175" cy="6858000"/>
          </a:xfrm>
          <a:prstGeom prst="rect">
            <a:avLst/>
          </a:prstGeom>
          <a:solidFill>
            <a:schemeClr val="dk2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0" name="Google Shape;680;g7e4ca5b0a6_5_36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1" name="Google Shape;681;g7e4ca5b0a6_5_36"/>
          <p:cNvSpPr/>
          <p:nvPr/>
        </p:nvSpPr>
        <p:spPr>
          <a:xfrm>
            <a:off x="3562500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2" name="Google Shape;682;g7e4ca5b0a6_5_36"/>
          <p:cNvSpPr txBox="1"/>
          <p:nvPr/>
        </p:nvSpPr>
        <p:spPr>
          <a:xfrm>
            <a:off x="3821850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4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3" name="Google Shape;683;g7e4ca5b0a6_5_36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4" name="Google Shape;684;g7e4ca5b0a6_5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1550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g7e4ca5b0a6_5_36"/>
          <p:cNvSpPr/>
          <p:nvPr/>
        </p:nvSpPr>
        <p:spPr>
          <a:xfrm>
            <a:off x="3562500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6" name="Google Shape;686;g7e4ca5b0a6_5_36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2" name="Google Shape;673;p22">
            <a:extLst>
              <a:ext uri="{FF2B5EF4-FFF2-40B4-BE49-F238E27FC236}">
                <a16:creationId xmlns:a16="http://schemas.microsoft.com/office/drawing/2014/main" id="{8E5D73DE-ADF5-9B49-9627-A28252CC1FF8}"/>
              </a:ext>
            </a:extLst>
          </p:cNvPr>
          <p:cNvPicPr preferRelativeResize="0"/>
          <p:nvPr/>
        </p:nvPicPr>
        <p:blipFill>
          <a:blip r:embed="rId5"/>
          <a:srcRect/>
          <a:stretch/>
        </p:blipFill>
        <p:spPr>
          <a:xfrm>
            <a:off x="3727091" y="6185409"/>
            <a:ext cx="4789994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39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12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1016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2"/>
          <p:cNvSpPr txBox="1"/>
          <p:nvPr/>
        </p:nvSpPr>
        <p:spPr>
          <a:xfrm>
            <a:off x="2197290" y="2513782"/>
            <a:ext cx="3898710" cy="185075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Overview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6" name="Google Shape;316;p12"/>
          <p:cNvSpPr txBox="1"/>
          <p:nvPr/>
        </p:nvSpPr>
        <p:spPr>
          <a:xfrm>
            <a:off x="6614614" y="10160"/>
            <a:ext cx="474360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Scope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Background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Approach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Way of working</a:t>
            </a:r>
            <a:endParaRPr sz="20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901079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26"/>
          <p:cNvSpPr/>
          <p:nvPr/>
        </p:nvSpPr>
        <p:spPr>
          <a:xfrm>
            <a:off x="613852" y="3319873"/>
            <a:ext cx="1828800" cy="1828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517" name="Google Shape;517;p26"/>
          <p:cNvCxnSpPr>
            <a:cxnSpLocks/>
            <a:stCxn id="516" idx="6"/>
            <a:endCxn id="17" idx="6"/>
          </p:cNvCxnSpPr>
          <p:nvPr/>
        </p:nvCxnSpPr>
        <p:spPr>
          <a:xfrm>
            <a:off x="2442652" y="4234273"/>
            <a:ext cx="8622223" cy="24601"/>
          </a:xfrm>
          <a:prstGeom prst="straightConnector1">
            <a:avLst/>
          </a:prstGeom>
          <a:noFill/>
          <a:ln w="38100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8" name="Google Shape;518;p26"/>
          <p:cNvSpPr txBox="1"/>
          <p:nvPr/>
        </p:nvSpPr>
        <p:spPr>
          <a:xfrm>
            <a:off x="842452" y="4137990"/>
            <a:ext cx="13716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Start Project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19" name="Google Shape;519;p26"/>
          <p:cNvSpPr/>
          <p:nvPr/>
        </p:nvSpPr>
        <p:spPr>
          <a:xfrm>
            <a:off x="1313146" y="3657641"/>
            <a:ext cx="430212" cy="366712"/>
          </a:xfrm>
          <a:custGeom>
            <a:avLst/>
            <a:gdLst/>
            <a:ahLst/>
            <a:cxnLst/>
            <a:rect l="l" t="t" r="r" b="b"/>
            <a:pathLst>
              <a:path w="1193" h="1018" extrusionOk="0">
                <a:moveTo>
                  <a:pt x="1181" y="355"/>
                </a:moveTo>
                <a:cubicBezTo>
                  <a:pt x="1192" y="402"/>
                  <a:pt x="1164" y="448"/>
                  <a:pt x="1118" y="462"/>
                </a:cubicBezTo>
                <a:cubicBezTo>
                  <a:pt x="930" y="512"/>
                  <a:pt x="742" y="562"/>
                  <a:pt x="555" y="612"/>
                </a:cubicBezTo>
                <a:lnTo>
                  <a:pt x="246" y="694"/>
                </a:lnTo>
                <a:lnTo>
                  <a:pt x="153" y="722"/>
                </a:lnTo>
                <a:cubicBezTo>
                  <a:pt x="102" y="634"/>
                  <a:pt x="51" y="547"/>
                  <a:pt x="0" y="459"/>
                </a:cubicBezTo>
                <a:lnTo>
                  <a:pt x="85" y="437"/>
                </a:lnTo>
                <a:lnTo>
                  <a:pt x="200" y="525"/>
                </a:lnTo>
                <a:lnTo>
                  <a:pt x="489" y="448"/>
                </a:lnTo>
                <a:lnTo>
                  <a:pt x="249" y="30"/>
                </a:lnTo>
                <a:lnTo>
                  <a:pt x="361" y="0"/>
                </a:lnTo>
                <a:lnTo>
                  <a:pt x="763" y="375"/>
                </a:lnTo>
                <a:lnTo>
                  <a:pt x="1074" y="293"/>
                </a:lnTo>
                <a:cubicBezTo>
                  <a:pt x="1121" y="279"/>
                  <a:pt x="1170" y="309"/>
                  <a:pt x="1181" y="355"/>
                </a:cubicBezTo>
                <a:close/>
                <a:moveTo>
                  <a:pt x="38" y="899"/>
                </a:moveTo>
                <a:lnTo>
                  <a:pt x="1148" y="899"/>
                </a:lnTo>
                <a:lnTo>
                  <a:pt x="1148" y="1017"/>
                </a:lnTo>
                <a:lnTo>
                  <a:pt x="38" y="1017"/>
                </a:lnTo>
                <a:lnTo>
                  <a:pt x="38" y="89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0" name="Google Shape;520;p26"/>
          <p:cNvSpPr/>
          <p:nvPr/>
        </p:nvSpPr>
        <p:spPr>
          <a:xfrm>
            <a:off x="3166213" y="4074822"/>
            <a:ext cx="272952" cy="274320"/>
          </a:xfrm>
          <a:prstGeom prst="ellipse">
            <a:avLst/>
          </a:prstGeom>
          <a:solidFill>
            <a:srgbClr val="E4E2ED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endParaRPr sz="1351" b="0" i="0" u="none" strike="noStrike" cap="none">
              <a:solidFill>
                <a:schemeClr val="accent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1" name="Google Shape;521;p26"/>
          <p:cNvSpPr/>
          <p:nvPr/>
        </p:nvSpPr>
        <p:spPr>
          <a:xfrm>
            <a:off x="5124728" y="4097113"/>
            <a:ext cx="272952" cy="274320"/>
          </a:xfrm>
          <a:prstGeom prst="ellipse">
            <a:avLst/>
          </a:prstGeom>
          <a:solidFill>
            <a:srgbClr val="E4E2ED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endParaRPr sz="1351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2" name="Google Shape;522;p26"/>
          <p:cNvSpPr/>
          <p:nvPr/>
        </p:nvSpPr>
        <p:spPr>
          <a:xfrm>
            <a:off x="3098250" y="5042244"/>
            <a:ext cx="1861456" cy="91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Design top-level categorical structures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3" name="Google Shape;523;p26"/>
          <p:cNvSpPr txBox="1"/>
          <p:nvPr/>
        </p:nvSpPr>
        <p:spPr>
          <a:xfrm>
            <a:off x="3109973" y="4677047"/>
            <a:ext cx="25065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Step 1</a:t>
            </a:r>
            <a:endParaRPr sz="1800" b="1" i="0" u="none" strike="noStrike" cap="none" dirty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4" name="Google Shape;524;p26"/>
          <p:cNvSpPr/>
          <p:nvPr/>
        </p:nvSpPr>
        <p:spPr>
          <a:xfrm>
            <a:off x="5074394" y="2772589"/>
            <a:ext cx="1931724" cy="1218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10000"/>
              </a:lnSpc>
              <a:buClr>
                <a:srgbClr val="000000"/>
              </a:buClr>
              <a:buSzPts val="1800"/>
            </a:pPr>
            <a:r>
              <a:rPr lang="en-US" dirty="0">
                <a:solidFill>
                  <a:schemeClr val="dk1"/>
                </a:solidFill>
                <a:latin typeface="Trebuchet MS"/>
                <a:sym typeface="Trebuchet MS"/>
              </a:rPr>
              <a:t>Address requests from member countries, e.g. Malaysia</a:t>
            </a:r>
            <a:endParaRPr dirty="0">
              <a:solidFill>
                <a:schemeClr val="dk1"/>
              </a:solidFill>
              <a:latin typeface="Trebuchet MS"/>
              <a:sym typeface="Trebuchet MS"/>
            </a:endParaRPr>
          </a:p>
        </p:txBody>
      </p:sp>
      <p:sp>
        <p:nvSpPr>
          <p:cNvPr id="525" name="Google Shape;525;p26"/>
          <p:cNvSpPr txBox="1"/>
          <p:nvPr/>
        </p:nvSpPr>
        <p:spPr>
          <a:xfrm>
            <a:off x="5074394" y="2347110"/>
            <a:ext cx="164782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Step 2</a:t>
            </a:r>
            <a:endParaRPr sz="1800" b="1" i="0" u="none" strike="noStrike" cap="none" dirty="0">
              <a:solidFill>
                <a:schemeClr val="accent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8" name="Google Shape;528;p26"/>
          <p:cNvSpPr txBox="1"/>
          <p:nvPr/>
        </p:nvSpPr>
        <p:spPr>
          <a:xfrm>
            <a:off x="914400" y="914400"/>
            <a:ext cx="5475514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1A6F99"/>
                </a:solidFill>
                <a:latin typeface="Trebuchet MS"/>
                <a:ea typeface="Trebuchet MS"/>
                <a:cs typeface="Trebuchet MS"/>
                <a:sym typeface="Trebuchet MS"/>
              </a:rPr>
              <a:t>Project Scope</a:t>
            </a:r>
            <a:endParaRPr sz="3200" b="1" i="0" u="none" strike="noStrike" cap="none" dirty="0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" name="Google Shape;534;p27">
            <a:extLst>
              <a:ext uri="{FF2B5EF4-FFF2-40B4-BE49-F238E27FC236}">
                <a16:creationId xmlns:a16="http://schemas.microsoft.com/office/drawing/2014/main" id="{105D89FF-E09A-4648-B440-3CF0C97EFB7C}"/>
              </a:ext>
            </a:extLst>
          </p:cNvPr>
          <p:cNvSpPr/>
          <p:nvPr/>
        </p:nvSpPr>
        <p:spPr>
          <a:xfrm>
            <a:off x="9236075" y="3344474"/>
            <a:ext cx="1828800" cy="1828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" name="Google Shape;547;p27">
            <a:extLst>
              <a:ext uri="{FF2B5EF4-FFF2-40B4-BE49-F238E27FC236}">
                <a16:creationId xmlns:a16="http://schemas.microsoft.com/office/drawing/2014/main" id="{BD15E1F6-2D0D-484A-8A19-29AE873A0D94}"/>
              </a:ext>
            </a:extLst>
          </p:cNvPr>
          <p:cNvSpPr/>
          <p:nvPr/>
        </p:nvSpPr>
        <p:spPr>
          <a:xfrm>
            <a:off x="7312404" y="4090585"/>
            <a:ext cx="272952" cy="274320"/>
          </a:xfrm>
          <a:prstGeom prst="ellipse">
            <a:avLst/>
          </a:prstGeom>
          <a:solidFill>
            <a:srgbClr val="E4E2ED"/>
          </a:solidFill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endParaRPr sz="1351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" name="Google Shape;536;p27">
            <a:extLst>
              <a:ext uri="{FF2B5EF4-FFF2-40B4-BE49-F238E27FC236}">
                <a16:creationId xmlns:a16="http://schemas.microsoft.com/office/drawing/2014/main" id="{06F2ADC3-EB5B-D342-902E-C851355FE600}"/>
              </a:ext>
            </a:extLst>
          </p:cNvPr>
          <p:cNvSpPr txBox="1"/>
          <p:nvPr/>
        </p:nvSpPr>
        <p:spPr>
          <a:xfrm>
            <a:off x="9464675" y="4115699"/>
            <a:ext cx="13716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End Project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" name="Google Shape;550;p27">
            <a:extLst>
              <a:ext uri="{FF2B5EF4-FFF2-40B4-BE49-F238E27FC236}">
                <a16:creationId xmlns:a16="http://schemas.microsoft.com/office/drawing/2014/main" id="{EB80689A-4601-244D-838D-A747A99404FF}"/>
              </a:ext>
            </a:extLst>
          </p:cNvPr>
          <p:cNvSpPr/>
          <p:nvPr/>
        </p:nvSpPr>
        <p:spPr>
          <a:xfrm>
            <a:off x="9952796" y="3610130"/>
            <a:ext cx="400050" cy="398462"/>
          </a:xfrm>
          <a:custGeom>
            <a:avLst/>
            <a:gdLst/>
            <a:ahLst/>
            <a:cxnLst/>
            <a:rect l="l" t="t" r="r" b="b"/>
            <a:pathLst>
              <a:path w="1110" h="1108" extrusionOk="0">
                <a:moveTo>
                  <a:pt x="672" y="724"/>
                </a:moveTo>
                <a:cubicBezTo>
                  <a:pt x="486" y="673"/>
                  <a:pt x="298" y="623"/>
                  <a:pt x="109" y="574"/>
                </a:cubicBezTo>
                <a:lnTo>
                  <a:pt x="16" y="547"/>
                </a:lnTo>
                <a:lnTo>
                  <a:pt x="16" y="246"/>
                </a:lnTo>
                <a:lnTo>
                  <a:pt x="101" y="268"/>
                </a:lnTo>
                <a:lnTo>
                  <a:pt x="156" y="405"/>
                </a:lnTo>
                <a:lnTo>
                  <a:pt x="445" y="481"/>
                </a:lnTo>
                <a:lnTo>
                  <a:pt x="445" y="0"/>
                </a:lnTo>
                <a:lnTo>
                  <a:pt x="557" y="30"/>
                </a:lnTo>
                <a:lnTo>
                  <a:pt x="719" y="555"/>
                </a:lnTo>
                <a:lnTo>
                  <a:pt x="1028" y="637"/>
                </a:lnTo>
                <a:cubicBezTo>
                  <a:pt x="1074" y="650"/>
                  <a:pt x="1101" y="700"/>
                  <a:pt x="1090" y="746"/>
                </a:cubicBezTo>
                <a:cubicBezTo>
                  <a:pt x="1077" y="793"/>
                  <a:pt x="1030" y="817"/>
                  <a:pt x="984" y="806"/>
                </a:cubicBezTo>
                <a:lnTo>
                  <a:pt x="672" y="724"/>
                </a:lnTo>
                <a:close/>
                <a:moveTo>
                  <a:pt x="0" y="989"/>
                </a:moveTo>
                <a:lnTo>
                  <a:pt x="1109" y="989"/>
                </a:lnTo>
                <a:lnTo>
                  <a:pt x="1109" y="1107"/>
                </a:lnTo>
                <a:lnTo>
                  <a:pt x="0" y="1107"/>
                </a:lnTo>
                <a:lnTo>
                  <a:pt x="0" y="98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2" name="Google Shape;548;p27">
            <a:extLst>
              <a:ext uri="{FF2B5EF4-FFF2-40B4-BE49-F238E27FC236}">
                <a16:creationId xmlns:a16="http://schemas.microsoft.com/office/drawing/2014/main" id="{8EDBF659-BED0-FC43-9C80-DB71BF834C58}"/>
              </a:ext>
            </a:extLst>
          </p:cNvPr>
          <p:cNvSpPr/>
          <p:nvPr/>
        </p:nvSpPr>
        <p:spPr>
          <a:xfrm>
            <a:off x="7312404" y="5138456"/>
            <a:ext cx="1931724" cy="1218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Identify and plan for future TM content development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" name="Google Shape;549;p27">
            <a:extLst>
              <a:ext uri="{FF2B5EF4-FFF2-40B4-BE49-F238E27FC236}">
                <a16:creationId xmlns:a16="http://schemas.microsoft.com/office/drawing/2014/main" id="{ED8AD7B2-2896-A741-947E-2EDFFF3CF2EE}"/>
              </a:ext>
            </a:extLst>
          </p:cNvPr>
          <p:cNvSpPr txBox="1"/>
          <p:nvPr/>
        </p:nvSpPr>
        <p:spPr>
          <a:xfrm>
            <a:off x="7312404" y="4680000"/>
            <a:ext cx="164782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chemeClr val="accent6"/>
                </a:solidFill>
                <a:latin typeface="Trebuchet MS"/>
                <a:ea typeface="Trebuchet MS"/>
                <a:cs typeface="Trebuchet MS"/>
                <a:sym typeface="Trebuchet MS"/>
              </a:rPr>
              <a:t>Final Step</a:t>
            </a:r>
            <a:endParaRPr sz="1800" b="1" i="0" u="none" strike="noStrike" cap="none" dirty="0">
              <a:solidFill>
                <a:schemeClr val="accent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362873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6"/>
          <p:cNvSpPr/>
          <p:nvPr/>
        </p:nvSpPr>
        <p:spPr>
          <a:xfrm>
            <a:off x="1051776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89" name="Google Shape;389;p16"/>
          <p:cNvSpPr/>
          <p:nvPr/>
        </p:nvSpPr>
        <p:spPr>
          <a:xfrm rot="10800000">
            <a:off x="1051776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0" name="Google Shape;390;p16"/>
          <p:cNvSpPr/>
          <p:nvPr/>
        </p:nvSpPr>
        <p:spPr>
          <a:xfrm>
            <a:off x="1108706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1" name="Google Shape;391;p16"/>
          <p:cNvSpPr txBox="1"/>
          <p:nvPr/>
        </p:nvSpPr>
        <p:spPr>
          <a:xfrm>
            <a:off x="1277815" y="2246281"/>
            <a:ext cx="1629508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Quest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Acupuncture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Quest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points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2" name="Google Shape;392;p16"/>
          <p:cNvSpPr txBox="1"/>
          <p:nvPr/>
        </p:nvSpPr>
        <p:spPr>
          <a:xfrm>
            <a:off x="1432104" y="3162833"/>
            <a:ext cx="128881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None/>
            </a:pPr>
            <a:r>
              <a:rPr lang="en-US" sz="32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500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3" name="Google Shape;393;p16"/>
          <p:cNvSpPr/>
          <p:nvPr/>
        </p:nvSpPr>
        <p:spPr>
          <a:xfrm>
            <a:off x="3731436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4" name="Google Shape;394;p16"/>
          <p:cNvSpPr/>
          <p:nvPr/>
        </p:nvSpPr>
        <p:spPr>
          <a:xfrm rot="10800000">
            <a:off x="3731436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5" name="Google Shape;395;p16"/>
          <p:cNvSpPr/>
          <p:nvPr/>
        </p:nvSpPr>
        <p:spPr>
          <a:xfrm>
            <a:off x="3788366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6" name="Google Shape;396;p16"/>
          <p:cNvSpPr txBox="1"/>
          <p:nvPr/>
        </p:nvSpPr>
        <p:spPr>
          <a:xfrm>
            <a:off x="4111764" y="2246281"/>
            <a:ext cx="128881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Herbs &amp; Substance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7" name="Google Shape;397;p16"/>
          <p:cNvSpPr txBox="1"/>
          <p:nvPr/>
        </p:nvSpPr>
        <p:spPr>
          <a:xfrm>
            <a:off x="4111763" y="3162833"/>
            <a:ext cx="1288815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85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8" name="Google Shape;398;p16"/>
          <p:cNvSpPr/>
          <p:nvPr/>
        </p:nvSpPr>
        <p:spPr>
          <a:xfrm>
            <a:off x="6411096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9" name="Google Shape;399;p16"/>
          <p:cNvSpPr/>
          <p:nvPr/>
        </p:nvSpPr>
        <p:spPr>
          <a:xfrm rot="10800000">
            <a:off x="6411096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0" name="Google Shape;400;p16"/>
          <p:cNvSpPr/>
          <p:nvPr/>
        </p:nvSpPr>
        <p:spPr>
          <a:xfrm>
            <a:off x="6468026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2" name="Google Shape;402;p16"/>
          <p:cNvSpPr txBox="1"/>
          <p:nvPr/>
        </p:nvSpPr>
        <p:spPr>
          <a:xfrm>
            <a:off x="6791422" y="3162833"/>
            <a:ext cx="1288815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10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3" name="Google Shape;403;p16"/>
          <p:cNvSpPr/>
          <p:nvPr/>
        </p:nvSpPr>
        <p:spPr>
          <a:xfrm>
            <a:off x="9090755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4" name="Google Shape;404;p16"/>
          <p:cNvSpPr/>
          <p:nvPr/>
        </p:nvSpPr>
        <p:spPr>
          <a:xfrm rot="10800000">
            <a:off x="9090755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5" name="Google Shape;405;p16"/>
          <p:cNvSpPr/>
          <p:nvPr/>
        </p:nvSpPr>
        <p:spPr>
          <a:xfrm>
            <a:off x="9147685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6" name="Google Shape;406;p16"/>
          <p:cNvSpPr txBox="1"/>
          <p:nvPr/>
        </p:nvSpPr>
        <p:spPr>
          <a:xfrm>
            <a:off x="9669854" y="2246281"/>
            <a:ext cx="89127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Physical objects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7" name="Google Shape;407;p16"/>
          <p:cNvSpPr txBox="1"/>
          <p:nvPr/>
        </p:nvSpPr>
        <p:spPr>
          <a:xfrm>
            <a:off x="9471082" y="3162833"/>
            <a:ext cx="1288815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10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8" name="Google Shape;408;p16"/>
          <p:cNvSpPr txBox="1"/>
          <p:nvPr/>
        </p:nvSpPr>
        <p:spPr>
          <a:xfrm>
            <a:off x="914400" y="914400"/>
            <a:ext cx="5475514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1A6F99"/>
                </a:solidFill>
                <a:latin typeface="Trebuchet MS"/>
                <a:ea typeface="Trebuchet MS"/>
                <a:cs typeface="Trebuchet MS"/>
                <a:sym typeface="Trebuchet MS"/>
              </a:rPr>
              <a:t>Limited TM </a:t>
            </a:r>
            <a:r>
              <a:rPr lang="en-US" sz="3200" b="1" i="0" u="none" strike="noStrike" cap="none" dirty="0">
                <a:solidFill>
                  <a:srgbClr val="1A6F99"/>
                </a:solidFill>
                <a:latin typeface="Trebuchet MS"/>
                <a:ea typeface="Trebuchet MS"/>
                <a:cs typeface="Trebuchet MS"/>
                <a:sym typeface="Trebuchet MS"/>
              </a:rPr>
              <a:t>content coverage in SNOMED CT</a:t>
            </a:r>
            <a:endParaRPr sz="3200" b="1" i="0" u="none" strike="noStrike" cap="none" dirty="0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12" name="Google Shape;412;p16"/>
          <p:cNvSpPr txBox="1"/>
          <p:nvPr/>
        </p:nvSpPr>
        <p:spPr>
          <a:xfrm>
            <a:off x="3599828" y="4635507"/>
            <a:ext cx="2496172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22,502/26,853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14" name="Google Shape;414;p16"/>
          <p:cNvSpPr txBox="1"/>
          <p:nvPr/>
        </p:nvSpPr>
        <p:spPr>
          <a:xfrm>
            <a:off x="6275517" y="4635507"/>
            <a:ext cx="231666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58,290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16" name="Google Shape;416;p16"/>
          <p:cNvSpPr txBox="1"/>
          <p:nvPr/>
        </p:nvSpPr>
        <p:spPr>
          <a:xfrm>
            <a:off x="8951205" y="4635507"/>
            <a:ext cx="231666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15,725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" name="Google Shape;406;p16">
            <a:extLst>
              <a:ext uri="{FF2B5EF4-FFF2-40B4-BE49-F238E27FC236}">
                <a16:creationId xmlns:a16="http://schemas.microsoft.com/office/drawing/2014/main" id="{204A9831-DDAD-054F-A74C-87B6D611BC38}"/>
              </a:ext>
            </a:extLst>
          </p:cNvPr>
          <p:cNvSpPr txBox="1"/>
          <p:nvPr/>
        </p:nvSpPr>
        <p:spPr>
          <a:xfrm>
            <a:off x="6856314" y="2234559"/>
            <a:ext cx="114186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Regime procedure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3" name="Google Shape;412;p16">
            <a:extLst>
              <a:ext uri="{FF2B5EF4-FFF2-40B4-BE49-F238E27FC236}">
                <a16:creationId xmlns:a16="http://schemas.microsoft.com/office/drawing/2014/main" id="{DCA9A726-6562-454B-8B1A-9E29A9F43891}"/>
              </a:ext>
            </a:extLst>
          </p:cNvPr>
          <p:cNvSpPr txBox="1"/>
          <p:nvPr/>
        </p:nvSpPr>
        <p:spPr>
          <a:xfrm>
            <a:off x="1051594" y="4681694"/>
            <a:ext cx="231666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39,458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6AC6C6-DA8F-324F-ABA7-D6B33CAC7D31}"/>
              </a:ext>
            </a:extLst>
          </p:cNvPr>
          <p:cNvSpPr txBox="1"/>
          <p:nvPr/>
        </p:nvSpPr>
        <p:spPr>
          <a:xfrm>
            <a:off x="1081964" y="5433794"/>
            <a:ext cx="5645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browser.ihtsdotools.org</a:t>
            </a:r>
            <a:r>
              <a:rPr lang="en-US" dirty="0"/>
              <a:t>/</a:t>
            </a:r>
            <a:r>
              <a:rPr lang="en-US" dirty="0" err="1"/>
              <a:t>qa</a:t>
            </a:r>
            <a:r>
              <a:rPr lang="en-US" dirty="0"/>
              <a:t>/#/descriptive-statistics</a:t>
            </a:r>
          </a:p>
        </p:txBody>
      </p:sp>
    </p:spTree>
    <p:extLst>
      <p:ext uri="{BB962C8B-B14F-4D97-AF65-F5344CB8AC3E}">
        <p14:creationId xmlns:p14="http://schemas.microsoft.com/office/powerpoint/2010/main" val="153012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pie chart&#10;&#10;Description automatically generated">
            <a:extLst>
              <a:ext uri="{FF2B5EF4-FFF2-40B4-BE49-F238E27FC236}">
                <a16:creationId xmlns:a16="http://schemas.microsoft.com/office/drawing/2014/main" id="{B74D5D19-4F72-5840-B632-61B418E7E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72" y="269771"/>
            <a:ext cx="10547963" cy="622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753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6"/>
          <p:cNvSpPr/>
          <p:nvPr/>
        </p:nvSpPr>
        <p:spPr>
          <a:xfrm>
            <a:off x="1051776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89" name="Google Shape;389;p16"/>
          <p:cNvSpPr/>
          <p:nvPr/>
        </p:nvSpPr>
        <p:spPr>
          <a:xfrm rot="10800000">
            <a:off x="1051776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0" name="Google Shape;390;p16"/>
          <p:cNvSpPr/>
          <p:nvPr/>
        </p:nvSpPr>
        <p:spPr>
          <a:xfrm>
            <a:off x="1108706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1" name="Google Shape;391;p16"/>
          <p:cNvSpPr txBox="1"/>
          <p:nvPr/>
        </p:nvSpPr>
        <p:spPr>
          <a:xfrm>
            <a:off x="1108705" y="2246282"/>
            <a:ext cx="1950792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Quest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Disorder and patterns – ICD11</a:t>
            </a:r>
          </a:p>
        </p:txBody>
      </p:sp>
      <p:sp>
        <p:nvSpPr>
          <p:cNvPr id="392" name="Google Shape;392;p16"/>
          <p:cNvSpPr txBox="1"/>
          <p:nvPr/>
        </p:nvSpPr>
        <p:spPr>
          <a:xfrm>
            <a:off x="1432104" y="3162833"/>
            <a:ext cx="128881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None/>
            </a:pPr>
            <a:r>
              <a:rPr lang="en-US" sz="32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500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3" name="Google Shape;393;p16"/>
          <p:cNvSpPr/>
          <p:nvPr/>
        </p:nvSpPr>
        <p:spPr>
          <a:xfrm>
            <a:off x="3731436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4" name="Google Shape;394;p16"/>
          <p:cNvSpPr/>
          <p:nvPr/>
        </p:nvSpPr>
        <p:spPr>
          <a:xfrm rot="10800000">
            <a:off x="3731436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5" name="Google Shape;395;p16"/>
          <p:cNvSpPr/>
          <p:nvPr/>
        </p:nvSpPr>
        <p:spPr>
          <a:xfrm>
            <a:off x="3788366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6" name="Google Shape;396;p16"/>
          <p:cNvSpPr txBox="1"/>
          <p:nvPr/>
        </p:nvSpPr>
        <p:spPr>
          <a:xfrm>
            <a:off x="3788367" y="2246282"/>
            <a:ext cx="195079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WHO-Standard Terminologies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7" name="Google Shape;397;p16"/>
          <p:cNvSpPr txBox="1"/>
          <p:nvPr/>
        </p:nvSpPr>
        <p:spPr>
          <a:xfrm>
            <a:off x="4111763" y="3162833"/>
            <a:ext cx="1288815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4,000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8" name="Google Shape;398;p16"/>
          <p:cNvSpPr/>
          <p:nvPr/>
        </p:nvSpPr>
        <p:spPr>
          <a:xfrm>
            <a:off x="6411096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9" name="Google Shape;399;p16"/>
          <p:cNvSpPr/>
          <p:nvPr/>
        </p:nvSpPr>
        <p:spPr>
          <a:xfrm rot="10800000">
            <a:off x="6411096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0" name="Google Shape;400;p16"/>
          <p:cNvSpPr/>
          <p:nvPr/>
        </p:nvSpPr>
        <p:spPr>
          <a:xfrm>
            <a:off x="6468026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2" name="Google Shape;402;p16"/>
          <p:cNvSpPr txBox="1"/>
          <p:nvPr/>
        </p:nvSpPr>
        <p:spPr>
          <a:xfrm>
            <a:off x="6791422" y="3162833"/>
            <a:ext cx="1288815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20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3" name="Google Shape;403;p16"/>
          <p:cNvSpPr/>
          <p:nvPr/>
        </p:nvSpPr>
        <p:spPr>
          <a:xfrm>
            <a:off x="9090755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4" name="Google Shape;404;p16"/>
          <p:cNvSpPr/>
          <p:nvPr/>
        </p:nvSpPr>
        <p:spPr>
          <a:xfrm rot="10800000">
            <a:off x="9090755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5" name="Google Shape;405;p16"/>
          <p:cNvSpPr/>
          <p:nvPr/>
        </p:nvSpPr>
        <p:spPr>
          <a:xfrm>
            <a:off x="9147685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6" name="Google Shape;406;p16"/>
          <p:cNvSpPr txBox="1"/>
          <p:nvPr/>
        </p:nvSpPr>
        <p:spPr>
          <a:xfrm>
            <a:off x="9669854" y="2384780"/>
            <a:ext cx="89127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Others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7" name="Google Shape;407;p16"/>
          <p:cNvSpPr txBox="1"/>
          <p:nvPr/>
        </p:nvSpPr>
        <p:spPr>
          <a:xfrm>
            <a:off x="9231087" y="3162833"/>
            <a:ext cx="1852208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&gt;100,000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8" name="Google Shape;408;p16"/>
          <p:cNvSpPr txBox="1"/>
          <p:nvPr/>
        </p:nvSpPr>
        <p:spPr>
          <a:xfrm>
            <a:off x="914400" y="914400"/>
            <a:ext cx="5475514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1A6F99"/>
                </a:solidFill>
                <a:latin typeface="Trebuchet MS"/>
                <a:ea typeface="Trebuchet MS"/>
                <a:cs typeface="Trebuchet MS"/>
                <a:sym typeface="Trebuchet MS"/>
              </a:rPr>
              <a:t>Requirements for TM</a:t>
            </a:r>
            <a:endParaRPr sz="3200" b="1" i="0" u="none" strike="noStrike" cap="none" dirty="0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12" name="Google Shape;412;p16"/>
          <p:cNvSpPr txBox="1"/>
          <p:nvPr/>
        </p:nvSpPr>
        <p:spPr>
          <a:xfrm>
            <a:off x="3599828" y="4635507"/>
            <a:ext cx="249617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4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Support clinical practice, research, healthcare policies</a:t>
            </a:r>
            <a:endParaRPr sz="140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14" name="Google Shape;414;p16"/>
          <p:cNvSpPr txBox="1"/>
          <p:nvPr/>
        </p:nvSpPr>
        <p:spPr>
          <a:xfrm>
            <a:off x="6275517" y="4635507"/>
            <a:ext cx="231666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40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SI Member requests</a:t>
            </a:r>
            <a:endParaRPr sz="140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" name="Google Shape;406;p16">
            <a:extLst>
              <a:ext uri="{FF2B5EF4-FFF2-40B4-BE49-F238E27FC236}">
                <a16:creationId xmlns:a16="http://schemas.microsoft.com/office/drawing/2014/main" id="{204A9831-DDAD-054F-A74C-87B6D611BC38}"/>
              </a:ext>
            </a:extLst>
          </p:cNvPr>
          <p:cNvSpPr txBox="1"/>
          <p:nvPr/>
        </p:nvSpPr>
        <p:spPr>
          <a:xfrm>
            <a:off x="6856314" y="2234559"/>
            <a:ext cx="114186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Malaysia requests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3" name="Google Shape;412;p16">
            <a:extLst>
              <a:ext uri="{FF2B5EF4-FFF2-40B4-BE49-F238E27FC236}">
                <a16:creationId xmlns:a16="http://schemas.microsoft.com/office/drawing/2014/main" id="{DCA9A726-6562-454B-8B1A-9E29A9F43891}"/>
              </a:ext>
            </a:extLst>
          </p:cNvPr>
          <p:cNvSpPr txBox="1"/>
          <p:nvPr/>
        </p:nvSpPr>
        <p:spPr>
          <a:xfrm>
            <a:off x="1051594" y="4681694"/>
            <a:ext cx="23166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Alignment with the WHO classification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" name="Google Shape;414;p16">
            <a:extLst>
              <a:ext uri="{FF2B5EF4-FFF2-40B4-BE49-F238E27FC236}">
                <a16:creationId xmlns:a16="http://schemas.microsoft.com/office/drawing/2014/main" id="{73F3E3E5-06F6-EB40-80D2-74878E946101}"/>
              </a:ext>
            </a:extLst>
          </p:cNvPr>
          <p:cNvSpPr txBox="1"/>
          <p:nvPr/>
        </p:nvSpPr>
        <p:spPr>
          <a:xfrm>
            <a:off x="8795833" y="4680959"/>
            <a:ext cx="23166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4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Procedures, Herbs, and Substances</a:t>
            </a:r>
            <a:endParaRPr sz="140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66827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563E488-3782-C340-8AAE-FF1889D0F402}"/>
              </a:ext>
            </a:extLst>
          </p:cNvPr>
          <p:cNvSpPr/>
          <p:nvPr/>
        </p:nvSpPr>
        <p:spPr>
          <a:xfrm>
            <a:off x="1543050" y="891540"/>
            <a:ext cx="7818120" cy="971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Core module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DB23623-E755-5F48-9FA9-FB4CD04CC89B}"/>
              </a:ext>
            </a:extLst>
          </p:cNvPr>
          <p:cNvSpPr/>
          <p:nvPr/>
        </p:nvSpPr>
        <p:spPr>
          <a:xfrm>
            <a:off x="1543050" y="2183129"/>
            <a:ext cx="4949190" cy="2720341"/>
          </a:xfrm>
          <a:prstGeom prst="roundRect">
            <a:avLst/>
          </a:prstGeom>
          <a:solidFill>
            <a:srgbClr val="1DA8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Community content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623E503-639E-1F49-89A4-F6C84983996B}"/>
              </a:ext>
            </a:extLst>
          </p:cNvPr>
          <p:cNvSpPr/>
          <p:nvPr/>
        </p:nvSpPr>
        <p:spPr>
          <a:xfrm>
            <a:off x="1828800" y="2948940"/>
            <a:ext cx="2057400" cy="1257300"/>
          </a:xfrm>
          <a:prstGeom prst="roundRect">
            <a:avLst/>
          </a:prstGeom>
          <a:solidFill>
            <a:srgbClr val="27AB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Genomics</a:t>
            </a:r>
          </a:p>
          <a:p>
            <a:pPr algn="ctr"/>
            <a:r>
              <a:rPr lang="en-US" dirty="0"/>
              <a:t>module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D21C0B4-AAE8-844D-9AEB-1297882782D0}"/>
              </a:ext>
            </a:extLst>
          </p:cNvPr>
          <p:cNvSpPr/>
          <p:nvPr/>
        </p:nvSpPr>
        <p:spPr>
          <a:xfrm>
            <a:off x="4166234" y="2948940"/>
            <a:ext cx="1998345" cy="1257300"/>
          </a:xfrm>
          <a:prstGeom prst="roundRect">
            <a:avLst/>
          </a:prstGeom>
          <a:solidFill>
            <a:srgbClr val="27AB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Traditional Medicine</a:t>
            </a:r>
          </a:p>
          <a:p>
            <a:pPr algn="ctr"/>
            <a:r>
              <a:rPr lang="en-US" dirty="0"/>
              <a:t>module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FD5D0E2-F825-9D44-9E38-916F066E1AD2}"/>
              </a:ext>
            </a:extLst>
          </p:cNvPr>
          <p:cNvSpPr/>
          <p:nvPr/>
        </p:nvSpPr>
        <p:spPr>
          <a:xfrm>
            <a:off x="7037072" y="2183129"/>
            <a:ext cx="2324098" cy="1234440"/>
          </a:xfrm>
          <a:prstGeom prst="roundRect">
            <a:avLst/>
          </a:prstGeom>
          <a:solidFill>
            <a:srgbClr val="7F71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Extension module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8AF3D6E-AD38-814C-AFC4-177B0B4573CF}"/>
              </a:ext>
            </a:extLst>
          </p:cNvPr>
          <p:cNvSpPr/>
          <p:nvPr/>
        </p:nvSpPr>
        <p:spPr>
          <a:xfrm>
            <a:off x="7037072" y="3669030"/>
            <a:ext cx="2324098" cy="1234440"/>
          </a:xfrm>
          <a:prstGeom prst="roundRect">
            <a:avLst/>
          </a:prstGeom>
          <a:solidFill>
            <a:srgbClr val="7F71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Extension module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FAB072D-FC76-9847-82FC-88683D89B4A9}"/>
              </a:ext>
            </a:extLst>
          </p:cNvPr>
          <p:cNvSpPr/>
          <p:nvPr/>
        </p:nvSpPr>
        <p:spPr>
          <a:xfrm>
            <a:off x="7037072" y="5154931"/>
            <a:ext cx="2324098" cy="1234440"/>
          </a:xfrm>
          <a:prstGeom prst="roundRect">
            <a:avLst/>
          </a:prstGeom>
          <a:solidFill>
            <a:srgbClr val="7F71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Extension module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300129D-DBCA-1541-BE15-9882A49EA371}"/>
              </a:ext>
            </a:extLst>
          </p:cNvPr>
          <p:cNvSpPr/>
          <p:nvPr/>
        </p:nvSpPr>
        <p:spPr>
          <a:xfrm>
            <a:off x="4168142" y="5154931"/>
            <a:ext cx="2324098" cy="1234440"/>
          </a:xfrm>
          <a:prstGeom prst="roundRect">
            <a:avLst/>
          </a:prstGeom>
          <a:solidFill>
            <a:srgbClr val="7F71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Extension module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ACBF649-303E-784B-A829-B4BDC6FC243E}"/>
              </a:ext>
            </a:extLst>
          </p:cNvPr>
          <p:cNvSpPr/>
          <p:nvPr/>
        </p:nvSpPr>
        <p:spPr>
          <a:xfrm>
            <a:off x="1543050" y="5154931"/>
            <a:ext cx="2324098" cy="1234440"/>
          </a:xfrm>
          <a:prstGeom prst="roundRect">
            <a:avLst/>
          </a:prstGeom>
          <a:solidFill>
            <a:srgbClr val="7F71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Extension module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FD312DA-9E19-C94C-BF93-D2BDA4497ED4}"/>
              </a:ext>
            </a:extLst>
          </p:cNvPr>
          <p:cNvCxnSpPr>
            <a:stCxn id="4" idx="0"/>
          </p:cNvCxnSpPr>
          <p:nvPr/>
        </p:nvCxnSpPr>
        <p:spPr>
          <a:xfrm flipV="1">
            <a:off x="2857500" y="1863090"/>
            <a:ext cx="11430" cy="1085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A1D6A76-90C7-F443-BF81-46BF2E27D271}"/>
              </a:ext>
            </a:extLst>
          </p:cNvPr>
          <p:cNvCxnSpPr>
            <a:stCxn id="5" idx="0"/>
          </p:cNvCxnSpPr>
          <p:nvPr/>
        </p:nvCxnSpPr>
        <p:spPr>
          <a:xfrm flipV="1">
            <a:off x="5165407" y="1863090"/>
            <a:ext cx="953" cy="1085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CCC145C-35B7-6C44-A817-1FC76DC5745F}"/>
              </a:ext>
            </a:extLst>
          </p:cNvPr>
          <p:cNvCxnSpPr>
            <a:stCxn id="10" idx="0"/>
          </p:cNvCxnSpPr>
          <p:nvPr/>
        </p:nvCxnSpPr>
        <p:spPr>
          <a:xfrm flipH="1" flipV="1">
            <a:off x="2697480" y="4206240"/>
            <a:ext cx="7619" cy="948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96F9BAD-CC89-9A48-ADAC-91B2E4939642}"/>
              </a:ext>
            </a:extLst>
          </p:cNvPr>
          <p:cNvCxnSpPr>
            <a:stCxn id="9" idx="0"/>
          </p:cNvCxnSpPr>
          <p:nvPr/>
        </p:nvCxnSpPr>
        <p:spPr>
          <a:xfrm flipH="1" flipV="1">
            <a:off x="5326380" y="4206240"/>
            <a:ext cx="3811" cy="948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FDF4C1F-3308-A743-8800-C5D544523BAE}"/>
              </a:ext>
            </a:extLst>
          </p:cNvPr>
          <p:cNvCxnSpPr>
            <a:stCxn id="6" idx="0"/>
          </p:cNvCxnSpPr>
          <p:nvPr/>
        </p:nvCxnSpPr>
        <p:spPr>
          <a:xfrm flipH="1" flipV="1">
            <a:off x="8195310" y="1863090"/>
            <a:ext cx="3811" cy="320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8C6F4B8-4708-C14E-B60D-2925EF7720E0}"/>
              </a:ext>
            </a:extLst>
          </p:cNvPr>
          <p:cNvCxnSpPr>
            <a:stCxn id="7" idx="0"/>
            <a:endCxn id="6" idx="2"/>
          </p:cNvCxnSpPr>
          <p:nvPr/>
        </p:nvCxnSpPr>
        <p:spPr>
          <a:xfrm flipV="1">
            <a:off x="8199121" y="3417569"/>
            <a:ext cx="0" cy="251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8DB7FAD-0DA0-764E-8557-EB88C7AC8250}"/>
              </a:ext>
            </a:extLst>
          </p:cNvPr>
          <p:cNvCxnSpPr>
            <a:stCxn id="8" idx="0"/>
            <a:endCxn id="7" idx="2"/>
          </p:cNvCxnSpPr>
          <p:nvPr/>
        </p:nvCxnSpPr>
        <p:spPr>
          <a:xfrm flipV="1">
            <a:off x="8199121" y="4903470"/>
            <a:ext cx="0" cy="251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745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5"/>
          <p:cNvSpPr txBox="1"/>
          <p:nvPr/>
        </p:nvSpPr>
        <p:spPr>
          <a:xfrm rot="-5400000">
            <a:off x="-1719182" y="2156438"/>
            <a:ext cx="5183999" cy="8711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88000" tIns="28550" rIns="360000" bIns="3600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TM Expert Working Group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3" name="Google Shape;343;p15"/>
          <p:cNvSpPr/>
          <p:nvPr/>
        </p:nvSpPr>
        <p:spPr>
          <a:xfrm>
            <a:off x="914399" y="5514277"/>
            <a:ext cx="10046971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lnSpc>
                <a:spcPct val="150000"/>
              </a:lnSpc>
              <a:buClr>
                <a:srgbClr val="000000"/>
              </a:buClr>
              <a:buSzPts val="1800"/>
            </a:pPr>
            <a:r>
              <a:rPr lang="en-GB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https://</a:t>
            </a:r>
            <a:r>
              <a:rPr lang="en-GB" dirty="0" err="1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confluence.ihtsdotools.org</a:t>
            </a:r>
            <a:r>
              <a:rPr lang="en-GB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/display/IAP/</a:t>
            </a:r>
            <a:r>
              <a:rPr lang="en-GB" dirty="0" err="1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Tradition+Medicine+Pilot+Project</a:t>
            </a:r>
            <a:endParaRPr sz="1800" b="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A619F4-32EB-D44C-95E2-FAC50831ABC4}"/>
              </a:ext>
            </a:extLst>
          </p:cNvPr>
          <p:cNvSpPr txBox="1"/>
          <p:nvPr/>
        </p:nvSpPr>
        <p:spPr>
          <a:xfrm>
            <a:off x="3211830" y="1291590"/>
            <a:ext cx="48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Zoom meetings:</a:t>
            </a:r>
          </a:p>
          <a:p>
            <a:r>
              <a:rPr lang="en-US" dirty="0"/>
              <a:t>	Frequency of meetings</a:t>
            </a:r>
          </a:p>
          <a:p>
            <a:r>
              <a:rPr lang="en-US" dirty="0"/>
              <a:t>	Date/time of meetings</a:t>
            </a:r>
          </a:p>
          <a:p>
            <a:r>
              <a:rPr lang="en-US" dirty="0"/>
              <a:t>Confluence page:</a:t>
            </a:r>
          </a:p>
          <a:p>
            <a:r>
              <a:rPr lang="en-US" dirty="0"/>
              <a:t>	Documentations</a:t>
            </a:r>
          </a:p>
          <a:p>
            <a:r>
              <a:rPr lang="en-US" dirty="0"/>
              <a:t>	References</a:t>
            </a:r>
          </a:p>
          <a:p>
            <a:r>
              <a:rPr lang="en-US" dirty="0"/>
              <a:t>JIRA tickets</a:t>
            </a:r>
          </a:p>
          <a:p>
            <a:r>
              <a:rPr lang="en-US" dirty="0"/>
              <a:t>	Tracking progress of tasks</a:t>
            </a:r>
          </a:p>
        </p:txBody>
      </p:sp>
    </p:spTree>
    <p:extLst>
      <p:ext uri="{BB962C8B-B14F-4D97-AF65-F5344CB8AC3E}">
        <p14:creationId xmlns:p14="http://schemas.microsoft.com/office/powerpoint/2010/main" val="2846088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" name="Google Shape;66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22"/>
          <p:cNvSpPr/>
          <p:nvPr/>
        </p:nvSpPr>
        <p:spPr>
          <a:xfrm>
            <a:off x="0" y="0"/>
            <a:ext cx="12244175" cy="6858000"/>
          </a:xfrm>
          <a:prstGeom prst="rect">
            <a:avLst/>
          </a:prstGeom>
          <a:solidFill>
            <a:schemeClr val="accent1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66" name="Google Shape;666;p22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67" name="Google Shape;667;p22"/>
          <p:cNvSpPr/>
          <p:nvPr/>
        </p:nvSpPr>
        <p:spPr>
          <a:xfrm>
            <a:off x="3569538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68" name="Google Shape;668;p22"/>
          <p:cNvSpPr txBox="1"/>
          <p:nvPr/>
        </p:nvSpPr>
        <p:spPr>
          <a:xfrm>
            <a:off x="3828888" y="1714536"/>
            <a:ext cx="458640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Questions?</a:t>
            </a:r>
            <a:endParaRPr sz="4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69" name="Google Shape;669;p22"/>
          <p:cNvCxnSpPr>
            <a:cxnSpLocks/>
          </p:cNvCxnSpPr>
          <p:nvPr/>
        </p:nvCxnSpPr>
        <p:spPr>
          <a:xfrm>
            <a:off x="5750688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70" name="Google Shape;670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8588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71" name="Google Shape;671;p22"/>
          <p:cNvSpPr/>
          <p:nvPr/>
        </p:nvSpPr>
        <p:spPr>
          <a:xfrm>
            <a:off x="3569538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72" name="Google Shape;672;p22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73" name="Google Shape;673;p22"/>
          <p:cNvPicPr preferRelativeResize="0"/>
          <p:nvPr/>
        </p:nvPicPr>
        <p:blipFill>
          <a:blip r:embed="rId5"/>
          <a:srcRect/>
          <a:stretch/>
        </p:blipFill>
        <p:spPr>
          <a:xfrm>
            <a:off x="3727091" y="6185409"/>
            <a:ext cx="4789994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0150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 PPT Template 2020" id="{4B523DA3-3520-1F48-9718-BDFAA39EC058}" vid="{47248EF9-82AD-9142-BC52-A98A7032E5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1058</TotalTime>
  <Words>280</Words>
  <Application>Microsoft Macintosh PowerPoint</Application>
  <PresentationFormat>Widescreen</PresentationFormat>
  <Paragraphs>76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Questrial</vt:lpstr>
      <vt:lpstr>Roboto</vt:lpstr>
      <vt:lpstr>Arial</vt:lpstr>
      <vt:lpstr>Calibri</vt:lpstr>
      <vt:lpstr>Calibri Light</vt:lpstr>
      <vt:lpstr>Helvetica Neue</vt:lpstr>
      <vt:lpstr>Trebuchet MS</vt:lpstr>
      <vt:lpstr>Office Theme</vt:lpstr>
      <vt:lpstr>Traditional Medicine Expert Working Group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Yongsheng Gao</dc:creator>
  <cp:lastModifiedBy>Yongsheng Gao</cp:lastModifiedBy>
  <cp:revision>26</cp:revision>
  <dcterms:created xsi:type="dcterms:W3CDTF">2020-10-13T12:29:30Z</dcterms:created>
  <dcterms:modified xsi:type="dcterms:W3CDTF">2020-10-14T07:53:53Z</dcterms:modified>
</cp:coreProperties>
</file>