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8" r:id="rId2"/>
    <p:sldId id="263" r:id="rId3"/>
    <p:sldId id="577" r:id="rId4"/>
    <p:sldId id="578" r:id="rId5"/>
    <p:sldId id="575" r:id="rId6"/>
    <p:sldId id="579" r:id="rId7"/>
    <p:sldId id="279" r:id="rId8"/>
    <p:sldId id="580" r:id="rId9"/>
    <p:sldId id="582" r:id="rId10"/>
    <p:sldId id="588" r:id="rId11"/>
    <p:sldId id="589" r:id="rId12"/>
    <p:sldId id="590" r:id="rId13"/>
    <p:sldId id="604" r:id="rId14"/>
    <p:sldId id="602" r:id="rId15"/>
    <p:sldId id="603" r:id="rId16"/>
    <p:sldId id="610" r:id="rId17"/>
    <p:sldId id="591" r:id="rId18"/>
    <p:sldId id="585" r:id="rId19"/>
    <p:sldId id="583" r:id="rId20"/>
    <p:sldId id="586" r:id="rId21"/>
    <p:sldId id="584" r:id="rId22"/>
    <p:sldId id="587" r:id="rId23"/>
    <p:sldId id="611" r:id="rId24"/>
    <p:sldId id="592" r:id="rId25"/>
    <p:sldId id="605" r:id="rId26"/>
    <p:sldId id="606" r:id="rId27"/>
    <p:sldId id="607" r:id="rId28"/>
    <p:sldId id="612" r:id="rId29"/>
    <p:sldId id="593" r:id="rId30"/>
    <p:sldId id="594" r:id="rId31"/>
    <p:sldId id="595" r:id="rId32"/>
    <p:sldId id="613" r:id="rId33"/>
    <p:sldId id="614" r:id="rId34"/>
    <p:sldId id="609" r:id="rId35"/>
    <p:sldId id="596" r:id="rId36"/>
    <p:sldId id="597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C3E"/>
    <a:srgbClr val="07212F"/>
    <a:srgbClr val="0E44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55" autoAdjust="0"/>
    <p:restoredTop sz="96390" autoAdjust="0"/>
  </p:normalViewPr>
  <p:slideViewPr>
    <p:cSldViewPr snapToGrid="0" showGuides="1">
      <p:cViewPr varScale="1">
        <p:scale>
          <a:sx n="116" d="100"/>
          <a:sy n="116" d="100"/>
        </p:scale>
        <p:origin x="800" y="184"/>
      </p:cViewPr>
      <p:guideLst>
        <p:guide orient="horz" pos="81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3" d="100"/>
        <a:sy n="113" d="100"/>
      </p:scale>
      <p:origin x="0" y="-1980"/>
    </p:cViewPr>
  </p:sorterViewPr>
  <p:notesViewPr>
    <p:cSldViewPr snapToGrid="0" showGuides="1">
      <p:cViewPr varScale="1">
        <p:scale>
          <a:sx n="99" d="100"/>
          <a:sy n="99" d="100"/>
        </p:scale>
        <p:origin x="340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835D97B-9BAB-4103-9F6A-56B3C44FF9B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 dirty="0">
              <a:latin typeface="Trebuchet MS" panose="020B070302020209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386632-C354-4D0F-897D-08546EA17D4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859143-FEC1-46F0-BF0C-FC4442A4B455}" type="datetimeFigureOut">
              <a:rPr lang="en-ID" smtClean="0">
                <a:latin typeface="Trebuchet MS" panose="020B0703020202090204" pitchFamily="34" charset="0"/>
              </a:rPr>
              <a:t>07/10/20</a:t>
            </a:fld>
            <a:endParaRPr lang="en-ID" dirty="0">
              <a:latin typeface="Trebuchet MS" panose="020B070302020209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821941-F8E2-40EF-AE2C-7CAB469D9AA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 dirty="0">
              <a:latin typeface="Trebuchet MS" panose="020B070302020209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172D4B-8AFC-4D5B-876A-DF491B4AFEC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E14BA-65E0-4BDB-BBF8-84C24A725045}" type="slidenum">
              <a:rPr lang="en-ID" smtClean="0">
                <a:latin typeface="Trebuchet MS" panose="020B0703020202090204" pitchFamily="34" charset="0"/>
              </a:rPr>
              <a:t>‹#›</a:t>
            </a:fld>
            <a:endParaRPr lang="en-ID" dirty="0"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06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Trebuchet MS" panose="020B070302020209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Trebuchet MS" panose="020B0703020202090204" pitchFamily="34" charset="0"/>
              </a:defRPr>
            </a:lvl1pPr>
          </a:lstStyle>
          <a:p>
            <a:fld id="{A69487E4-F224-4C79-BC8B-FAB34E4DF3FB}" type="datetimeFigureOut">
              <a:rPr lang="en-ID" smtClean="0"/>
              <a:pPr/>
              <a:t>07/10/20</a:t>
            </a:fld>
            <a:endParaRPr lang="en-ID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D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Trebuchet MS" panose="020B0703020202090204" pitchFamily="34" charset="0"/>
              </a:defRPr>
            </a:lvl1pPr>
          </a:lstStyle>
          <a:p>
            <a:endParaRPr lang="en-ID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Trebuchet MS" panose="020B0703020202090204" pitchFamily="34" charset="0"/>
              </a:defRPr>
            </a:lvl1pPr>
          </a:lstStyle>
          <a:p>
            <a:fld id="{2FFECCC1-C945-4E6B-8F0A-77692DA05CCA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95315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Trebuchet MS" panose="020B070302020209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Trebuchet MS" panose="020B070302020209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Trebuchet MS" panose="020B070302020209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Trebuchet MS" panose="020B070302020209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Trebuchet MS" panose="020B070302020209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ECCC1-C945-4E6B-8F0A-77692DA05CCA}" type="slidenum">
              <a:rPr lang="en-ID" smtClean="0"/>
              <a:pPr/>
              <a:t>5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24545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FECCC1-C945-4E6B-8F0A-77692DA05CCA}" type="slidenum">
              <a:rPr lang="en-ID" smtClean="0"/>
              <a:pPr/>
              <a:t>6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48148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B0E0B-26FA-46B1-8AC0-08363FFA9E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2166" y="1563914"/>
            <a:ext cx="9144000" cy="2851945"/>
          </a:xfrm>
        </p:spPr>
        <p:txBody>
          <a:bodyPr anchor="b">
            <a:normAutofit/>
          </a:bodyPr>
          <a:lstStyle>
            <a:lvl1pPr algn="l">
              <a:defRPr sz="6600">
                <a:solidFill>
                  <a:schemeClr val="bg1"/>
                </a:solidFill>
                <a:latin typeface="Trebuchet MS" panose="020B0703020202090204" pitchFamily="34" charset="0"/>
                <a:ea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563E9F-A708-4CE0-8F4D-2AF251A895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2166" y="4553178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Trebuchet MS" panose="020B070302020209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7468192-3632-42A3-BD0E-E49109D83C27}"/>
              </a:ext>
            </a:extLst>
          </p:cNvPr>
          <p:cNvCxnSpPr>
            <a:cxnSpLocks/>
          </p:cNvCxnSpPr>
          <p:nvPr userDrawn="1"/>
        </p:nvCxnSpPr>
        <p:spPr>
          <a:xfrm flipH="1">
            <a:off x="135450" y="753835"/>
            <a:ext cx="10413280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8615FED-E25A-4334-B74C-3C909ACF11FC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753835"/>
            <a:ext cx="508000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AE43545-228C-420E-AC30-1205A33F94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619" y="333375"/>
            <a:ext cx="3355981" cy="900113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>
              <a:lnSpc>
                <a:spcPct val="50000"/>
              </a:lnSpc>
              <a:buNone/>
              <a:defRPr sz="2000">
                <a:solidFill>
                  <a:schemeClr val="bg1"/>
                </a:solidFill>
                <a:latin typeface="Trebuchet MS" panose="020B0703020202090204" pitchFamily="34" charset="0"/>
              </a:defRPr>
            </a:lvl1pPr>
          </a:lstStyle>
          <a:p>
            <a:pPr lvl="0"/>
            <a:r>
              <a:rPr lang="en-ID" dirty="0"/>
              <a:t>Your Company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D5FFBE9-CDA4-F345-B437-42B00F5CC4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4200" y="228600"/>
            <a:ext cx="1225560" cy="91439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478DC4C-2EA6-6B46-94C0-80036428C9FD}"/>
              </a:ext>
            </a:extLst>
          </p:cNvPr>
          <p:cNvSpPr txBox="1"/>
          <p:nvPr userDrawn="1"/>
        </p:nvSpPr>
        <p:spPr>
          <a:xfrm>
            <a:off x="10724296" y="6414539"/>
            <a:ext cx="6295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1" smtClean="0">
                <a:solidFill>
                  <a:schemeClr val="bg2"/>
                </a:solidFill>
                <a:latin typeface="Trebuchet MS" panose="020B0703020202090204" pitchFamily="34" charset="0"/>
              </a:rPr>
              <a:pPr algn="ctr"/>
              <a:t>‹#›</a:t>
            </a:fld>
            <a:endParaRPr lang="id-ID" sz="1600" b="1" dirty="0">
              <a:solidFill>
                <a:schemeClr val="bg2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462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243046-064B-43A9-8659-CC3851A8D4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371600"/>
            <a:ext cx="2975429" cy="3294063"/>
          </a:xfrm>
          <a:solidFill>
            <a:schemeClr val="bg2"/>
          </a:solidFill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endParaRPr lang="en-ID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4430823-1093-4A5C-8D3C-476E9D6DFD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18971" y="1371600"/>
            <a:ext cx="2975429" cy="3294063"/>
          </a:xfrm>
          <a:solidFill>
            <a:schemeClr val="bg2"/>
          </a:solidFill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endParaRPr lang="en-ID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DB55C9CE-50A3-4C16-A408-DAC122D04E8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08914" y="1371600"/>
            <a:ext cx="3164115" cy="3294063"/>
          </a:xfrm>
          <a:solidFill>
            <a:schemeClr val="bg2"/>
          </a:solidFill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endParaRPr lang="en-ID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448AB1B7-5AB4-4457-9B8B-11244EDFA3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7543" y="1371600"/>
            <a:ext cx="2960915" cy="3294063"/>
          </a:xfrm>
          <a:solidFill>
            <a:schemeClr val="bg2"/>
          </a:solidFill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endParaRPr lang="en-ID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1FC669F-D7D5-424E-9A8E-4351D2B4D8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4200" y="228600"/>
            <a:ext cx="1225560" cy="91440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03475ABD-A6FF-2542-BEC7-DC16DF7F35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" y="365760"/>
            <a:ext cx="7287768" cy="553998"/>
          </a:xfrm>
        </p:spPr>
        <p:txBody>
          <a:bodyPr tIns="0" bIns="0" anchor="t" anchorCtr="0">
            <a:spAutoFit/>
          </a:bodyPr>
          <a:lstStyle>
            <a:lvl1pPr algn="l">
              <a:lnSpc>
                <a:spcPct val="100000"/>
              </a:lnSpc>
              <a:defRPr sz="3600" b="1">
                <a:solidFill>
                  <a:schemeClr val="accent1"/>
                </a:solidFill>
                <a:latin typeface="Trebuchet MS" panose="020B0703020202090204" pitchFamily="34" charset="0"/>
                <a:ea typeface="Trebuchet MS" panose="020B0703020202090204" pitchFamily="34" charset="0"/>
              </a:defRPr>
            </a:lvl1pPr>
          </a:lstStyle>
          <a:p>
            <a:r>
              <a:rPr lang="en-US" dirty="0"/>
              <a:t>Your Title Here</a:t>
            </a:r>
            <a:endParaRPr lang="en-ID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535F80F-D680-E043-930C-E67B1BB80D2E}"/>
              </a:ext>
            </a:extLst>
          </p:cNvPr>
          <p:cNvCxnSpPr>
            <a:cxnSpLocks/>
          </p:cNvCxnSpPr>
          <p:nvPr userDrawn="1"/>
        </p:nvCxnSpPr>
        <p:spPr>
          <a:xfrm flipH="1">
            <a:off x="3" y="524524"/>
            <a:ext cx="377368" cy="0"/>
          </a:xfrm>
          <a:prstGeom prst="line">
            <a:avLst/>
          </a:prstGeom>
          <a:ln w="1143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586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2FD9EB5-BF5D-D849-8F4F-691EE99D8C60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4200" y="228600"/>
            <a:ext cx="1224678" cy="913741"/>
          </a:xfrm>
          <a:prstGeom prst="rect">
            <a:avLst/>
          </a:prstGeom>
        </p:spPr>
      </p:pic>
      <p:pic>
        <p:nvPicPr>
          <p:cNvPr id="3" name="Google Shape;81;p15">
            <a:extLst>
              <a:ext uri="{FF2B5EF4-FFF2-40B4-BE49-F238E27FC236}">
                <a16:creationId xmlns:a16="http://schemas.microsoft.com/office/drawing/2014/main" id="{AAFD7D02-CC04-AB4C-AE88-508FDABD176B}"/>
              </a:ext>
            </a:extLst>
          </p:cNvPr>
          <p:cNvPicPr preferRelativeResize="0"/>
          <p:nvPr userDrawn="1"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0" y="-5164"/>
            <a:ext cx="12191999" cy="6863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cxnSp>
        <p:nvCxnSpPr>
          <p:cNvPr id="4" name="Google Shape;82;p15">
            <a:extLst>
              <a:ext uri="{FF2B5EF4-FFF2-40B4-BE49-F238E27FC236}">
                <a16:creationId xmlns:a16="http://schemas.microsoft.com/office/drawing/2014/main" id="{039F726A-5773-D946-856F-0C67A5FE1E73}"/>
              </a:ext>
            </a:extLst>
          </p:cNvPr>
          <p:cNvCxnSpPr/>
          <p:nvPr userDrawn="1"/>
        </p:nvCxnSpPr>
        <p:spPr>
          <a:xfrm rot="10800000">
            <a:off x="1206082" y="6629400"/>
            <a:ext cx="9464100" cy="0"/>
          </a:xfrm>
          <a:prstGeom prst="straightConnector1">
            <a:avLst/>
          </a:prstGeom>
          <a:noFill/>
          <a:ln w="1270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" name="Google Shape;83;p15">
            <a:extLst>
              <a:ext uri="{FF2B5EF4-FFF2-40B4-BE49-F238E27FC236}">
                <a16:creationId xmlns:a16="http://schemas.microsoft.com/office/drawing/2014/main" id="{94455A0E-43D0-9941-A968-F2F4E5CBAADE}"/>
              </a:ext>
            </a:extLst>
          </p:cNvPr>
          <p:cNvCxnSpPr/>
          <p:nvPr userDrawn="1"/>
        </p:nvCxnSpPr>
        <p:spPr>
          <a:xfrm rot="10800000">
            <a:off x="11353801" y="6629400"/>
            <a:ext cx="838200" cy="0"/>
          </a:xfrm>
          <a:prstGeom prst="straightConnector1">
            <a:avLst/>
          </a:prstGeom>
          <a:noFill/>
          <a:ln w="1270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" name="Google Shape;84;p15">
            <a:extLst>
              <a:ext uri="{FF2B5EF4-FFF2-40B4-BE49-F238E27FC236}">
                <a16:creationId xmlns:a16="http://schemas.microsoft.com/office/drawing/2014/main" id="{437F3CA5-C33B-E749-8D23-5D705A03B6DF}"/>
              </a:ext>
            </a:extLst>
          </p:cNvPr>
          <p:cNvSpPr txBox="1"/>
          <p:nvPr userDrawn="1"/>
        </p:nvSpPr>
        <p:spPr>
          <a:xfrm>
            <a:off x="10724296" y="6414539"/>
            <a:ext cx="629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600" b="1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7" name="Google Shape;85;p15">
            <a:extLst>
              <a:ext uri="{FF2B5EF4-FFF2-40B4-BE49-F238E27FC236}">
                <a16:creationId xmlns:a16="http://schemas.microsoft.com/office/drawing/2014/main" id="{F5F8AE54-0A64-4848-90BD-77F3B86CF50C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228600" y="6004104"/>
            <a:ext cx="68580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86;p15">
            <a:extLst>
              <a:ext uri="{FF2B5EF4-FFF2-40B4-BE49-F238E27FC236}">
                <a16:creationId xmlns:a16="http://schemas.microsoft.com/office/drawing/2014/main" id="{CFCADB90-C3D5-7549-B66C-2CF9A28A5937}"/>
              </a:ext>
            </a:extLst>
          </p:cNvPr>
          <p:cNvPicPr preferRelativeResize="0"/>
          <p:nvPr userDrawn="1"/>
        </p:nvPicPr>
        <p:blipFill rotWithShape="1">
          <a:blip r:embed="rId5">
            <a:alphaModFix/>
          </a:blip>
          <a:srcRect/>
          <a:stretch/>
        </p:blipFill>
        <p:spPr>
          <a:xfrm>
            <a:off x="10744200" y="228600"/>
            <a:ext cx="1225558" cy="9143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2;p16">
            <a:extLst>
              <a:ext uri="{FF2B5EF4-FFF2-40B4-BE49-F238E27FC236}">
                <a16:creationId xmlns:a16="http://schemas.microsoft.com/office/drawing/2014/main" id="{BE2BC114-A5DE-C14C-BEC1-4E27BF25508D}"/>
              </a:ext>
            </a:extLst>
          </p:cNvPr>
          <p:cNvSpPr txBox="1"/>
          <p:nvPr userDrawn="1"/>
        </p:nvSpPr>
        <p:spPr>
          <a:xfrm>
            <a:off x="1885219" y="3101152"/>
            <a:ext cx="1682100" cy="6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49</a:t>
            </a:r>
            <a:endParaRPr sz="4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" name="Google Shape;93;p16">
            <a:extLst>
              <a:ext uri="{FF2B5EF4-FFF2-40B4-BE49-F238E27FC236}">
                <a16:creationId xmlns:a16="http://schemas.microsoft.com/office/drawing/2014/main" id="{FF4186A0-7AA5-DE40-A68E-34484C11CF2B}"/>
              </a:ext>
            </a:extLst>
          </p:cNvPr>
          <p:cNvSpPr txBox="1"/>
          <p:nvPr userDrawn="1"/>
        </p:nvSpPr>
        <p:spPr>
          <a:xfrm>
            <a:off x="1885219" y="3587025"/>
            <a:ext cx="1831800" cy="6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Sessions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over 2 days</a:t>
            </a:r>
            <a:endParaRPr/>
          </a:p>
        </p:txBody>
      </p:sp>
      <p:sp>
        <p:nvSpPr>
          <p:cNvPr id="11" name="Google Shape;94;p16">
            <a:extLst>
              <a:ext uri="{FF2B5EF4-FFF2-40B4-BE49-F238E27FC236}">
                <a16:creationId xmlns:a16="http://schemas.microsoft.com/office/drawing/2014/main" id="{87CDF979-EA9C-6647-ADDD-6408DF58C10F}"/>
              </a:ext>
            </a:extLst>
          </p:cNvPr>
          <p:cNvSpPr txBox="1"/>
          <p:nvPr userDrawn="1"/>
        </p:nvSpPr>
        <p:spPr>
          <a:xfrm>
            <a:off x="1885219" y="4810106"/>
            <a:ext cx="1701000" cy="6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750</a:t>
            </a:r>
            <a:r>
              <a:rPr lang="en-US" sz="4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+</a:t>
            </a:r>
            <a:endParaRPr sz="4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2" name="Google Shape;95;p16">
            <a:extLst>
              <a:ext uri="{FF2B5EF4-FFF2-40B4-BE49-F238E27FC236}">
                <a16:creationId xmlns:a16="http://schemas.microsoft.com/office/drawing/2014/main" id="{6FA904B1-83F5-474E-BCC6-DB87BA8C66B6}"/>
              </a:ext>
            </a:extLst>
          </p:cNvPr>
          <p:cNvSpPr txBox="1"/>
          <p:nvPr userDrawn="1"/>
        </p:nvSpPr>
        <p:spPr>
          <a:xfrm>
            <a:off x="1885219" y="5290598"/>
            <a:ext cx="1831800" cy="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Registered</a:t>
            </a:r>
            <a:endParaRPr/>
          </a:p>
        </p:txBody>
      </p:sp>
      <p:sp>
        <p:nvSpPr>
          <p:cNvPr id="14" name="Google Shape;96;p16">
            <a:extLst>
              <a:ext uri="{FF2B5EF4-FFF2-40B4-BE49-F238E27FC236}">
                <a16:creationId xmlns:a16="http://schemas.microsoft.com/office/drawing/2014/main" id="{9A9635B6-1B05-5D4D-BA97-148A448DA57A}"/>
              </a:ext>
            </a:extLst>
          </p:cNvPr>
          <p:cNvSpPr txBox="1"/>
          <p:nvPr userDrawn="1"/>
        </p:nvSpPr>
        <p:spPr>
          <a:xfrm>
            <a:off x="7942626" y="3088591"/>
            <a:ext cx="1427400" cy="6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20</a:t>
            </a:r>
            <a:endParaRPr sz="4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" name="Google Shape;97;p16">
            <a:extLst>
              <a:ext uri="{FF2B5EF4-FFF2-40B4-BE49-F238E27FC236}">
                <a16:creationId xmlns:a16="http://schemas.microsoft.com/office/drawing/2014/main" id="{E87D7056-79E1-C94C-9F63-7A7F7934DF6C}"/>
              </a:ext>
            </a:extLst>
          </p:cNvPr>
          <p:cNvSpPr txBox="1"/>
          <p:nvPr userDrawn="1"/>
        </p:nvSpPr>
        <p:spPr>
          <a:xfrm>
            <a:off x="7942627" y="3625911"/>
            <a:ext cx="1572300" cy="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E-Posters</a:t>
            </a:r>
            <a:endParaRPr/>
          </a:p>
        </p:txBody>
      </p:sp>
      <p:sp>
        <p:nvSpPr>
          <p:cNvPr id="16" name="Google Shape;98;p16">
            <a:extLst>
              <a:ext uri="{FF2B5EF4-FFF2-40B4-BE49-F238E27FC236}">
                <a16:creationId xmlns:a16="http://schemas.microsoft.com/office/drawing/2014/main" id="{0524E9B2-B799-D346-9E9C-0E0B31C34DB3}"/>
              </a:ext>
            </a:extLst>
          </p:cNvPr>
          <p:cNvSpPr txBox="1"/>
          <p:nvPr userDrawn="1"/>
        </p:nvSpPr>
        <p:spPr>
          <a:xfrm>
            <a:off x="7942626" y="4810106"/>
            <a:ext cx="1249200" cy="6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50+</a:t>
            </a:r>
            <a:endParaRPr sz="4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" name="Google Shape;99;p16">
            <a:extLst>
              <a:ext uri="{FF2B5EF4-FFF2-40B4-BE49-F238E27FC236}">
                <a16:creationId xmlns:a16="http://schemas.microsoft.com/office/drawing/2014/main" id="{DE39EA43-D5E2-FE46-A1F5-FCBBFAA94F12}"/>
              </a:ext>
            </a:extLst>
          </p:cNvPr>
          <p:cNvSpPr txBox="1"/>
          <p:nvPr userDrawn="1"/>
        </p:nvSpPr>
        <p:spPr>
          <a:xfrm>
            <a:off x="7942626" y="5290598"/>
            <a:ext cx="1578900" cy="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accent2"/>
                </a:solidFill>
                <a:latin typeface="Trebuchet MS"/>
                <a:ea typeface="Trebuchet MS"/>
                <a:cs typeface="Trebuchet MS"/>
                <a:sym typeface="Trebuchet MS"/>
              </a:rPr>
              <a:t>Countries</a:t>
            </a:r>
            <a:endParaRPr/>
          </a:p>
        </p:txBody>
      </p:sp>
      <p:sp>
        <p:nvSpPr>
          <p:cNvPr id="18" name="Google Shape;101;p16">
            <a:extLst>
              <a:ext uri="{FF2B5EF4-FFF2-40B4-BE49-F238E27FC236}">
                <a16:creationId xmlns:a16="http://schemas.microsoft.com/office/drawing/2014/main" id="{F093F51C-1E97-554D-95CC-A5242AAE390C}"/>
              </a:ext>
            </a:extLst>
          </p:cNvPr>
          <p:cNvSpPr txBox="1"/>
          <p:nvPr userDrawn="1"/>
        </p:nvSpPr>
        <p:spPr>
          <a:xfrm>
            <a:off x="3712490" y="2933294"/>
            <a:ext cx="1991700" cy="10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t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World-renowned keynote speakers and panellists</a:t>
            </a:r>
            <a:endParaRPr/>
          </a:p>
        </p:txBody>
      </p:sp>
      <p:cxnSp>
        <p:nvCxnSpPr>
          <p:cNvPr id="19" name="Google Shape;102;p16">
            <a:extLst>
              <a:ext uri="{FF2B5EF4-FFF2-40B4-BE49-F238E27FC236}">
                <a16:creationId xmlns:a16="http://schemas.microsoft.com/office/drawing/2014/main" id="{28B2205E-979C-214C-BB8C-60E083AD08B6}"/>
              </a:ext>
            </a:extLst>
          </p:cNvPr>
          <p:cNvCxnSpPr/>
          <p:nvPr userDrawn="1"/>
        </p:nvCxnSpPr>
        <p:spPr>
          <a:xfrm>
            <a:off x="1626837" y="2924212"/>
            <a:ext cx="0" cy="11400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" name="Google Shape;103;p16">
            <a:extLst>
              <a:ext uri="{FF2B5EF4-FFF2-40B4-BE49-F238E27FC236}">
                <a16:creationId xmlns:a16="http://schemas.microsoft.com/office/drawing/2014/main" id="{C2D514CF-D0C4-AD40-8679-27F0950B8EBE}"/>
              </a:ext>
            </a:extLst>
          </p:cNvPr>
          <p:cNvCxnSpPr/>
          <p:nvPr userDrawn="1"/>
        </p:nvCxnSpPr>
        <p:spPr>
          <a:xfrm>
            <a:off x="3530956" y="2924212"/>
            <a:ext cx="0" cy="11400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" name="Google Shape;104;p16">
            <a:extLst>
              <a:ext uri="{FF2B5EF4-FFF2-40B4-BE49-F238E27FC236}">
                <a16:creationId xmlns:a16="http://schemas.microsoft.com/office/drawing/2014/main" id="{48DD12C7-F45B-344E-A4F1-E8B30CDE9D37}"/>
              </a:ext>
            </a:extLst>
          </p:cNvPr>
          <p:cNvCxnSpPr/>
          <p:nvPr userDrawn="1"/>
        </p:nvCxnSpPr>
        <p:spPr>
          <a:xfrm>
            <a:off x="1626837" y="4671959"/>
            <a:ext cx="0" cy="11400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" name="Google Shape;105;p16">
            <a:extLst>
              <a:ext uri="{FF2B5EF4-FFF2-40B4-BE49-F238E27FC236}">
                <a16:creationId xmlns:a16="http://schemas.microsoft.com/office/drawing/2014/main" id="{8B1AD9EA-BF50-0B4A-8D23-F3A82EB62C55}"/>
              </a:ext>
            </a:extLst>
          </p:cNvPr>
          <p:cNvCxnSpPr/>
          <p:nvPr userDrawn="1"/>
        </p:nvCxnSpPr>
        <p:spPr>
          <a:xfrm>
            <a:off x="3530956" y="4671959"/>
            <a:ext cx="0" cy="11400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" name="Google Shape;106;p16">
            <a:extLst>
              <a:ext uri="{FF2B5EF4-FFF2-40B4-BE49-F238E27FC236}">
                <a16:creationId xmlns:a16="http://schemas.microsoft.com/office/drawing/2014/main" id="{037A5378-7558-0D4B-9347-8DAA0ACABE3C}"/>
              </a:ext>
            </a:extLst>
          </p:cNvPr>
          <p:cNvCxnSpPr/>
          <p:nvPr userDrawn="1"/>
        </p:nvCxnSpPr>
        <p:spPr>
          <a:xfrm>
            <a:off x="7699751" y="2924212"/>
            <a:ext cx="0" cy="11400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4" name="Google Shape;107;p16">
            <a:extLst>
              <a:ext uri="{FF2B5EF4-FFF2-40B4-BE49-F238E27FC236}">
                <a16:creationId xmlns:a16="http://schemas.microsoft.com/office/drawing/2014/main" id="{F96F83BE-2B43-374C-9BD7-DFB28FDC782B}"/>
              </a:ext>
            </a:extLst>
          </p:cNvPr>
          <p:cNvCxnSpPr/>
          <p:nvPr userDrawn="1"/>
        </p:nvCxnSpPr>
        <p:spPr>
          <a:xfrm>
            <a:off x="9444040" y="2924212"/>
            <a:ext cx="0" cy="11400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5" name="Google Shape;108;p16">
            <a:extLst>
              <a:ext uri="{FF2B5EF4-FFF2-40B4-BE49-F238E27FC236}">
                <a16:creationId xmlns:a16="http://schemas.microsoft.com/office/drawing/2014/main" id="{F1E6B6EA-A1EB-7D47-BE6E-B535CBE394D1}"/>
              </a:ext>
            </a:extLst>
          </p:cNvPr>
          <p:cNvCxnSpPr/>
          <p:nvPr userDrawn="1"/>
        </p:nvCxnSpPr>
        <p:spPr>
          <a:xfrm>
            <a:off x="7699751" y="4671959"/>
            <a:ext cx="0" cy="11400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6" name="Google Shape;109;p16">
            <a:extLst>
              <a:ext uri="{FF2B5EF4-FFF2-40B4-BE49-F238E27FC236}">
                <a16:creationId xmlns:a16="http://schemas.microsoft.com/office/drawing/2014/main" id="{78E53777-2858-0B41-9CEC-DC4870C4C32A}"/>
              </a:ext>
            </a:extLst>
          </p:cNvPr>
          <p:cNvCxnSpPr/>
          <p:nvPr userDrawn="1"/>
        </p:nvCxnSpPr>
        <p:spPr>
          <a:xfrm>
            <a:off x="9444040" y="4671959"/>
            <a:ext cx="0" cy="11400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7" name="Google Shape;110;p16">
            <a:extLst>
              <a:ext uri="{FF2B5EF4-FFF2-40B4-BE49-F238E27FC236}">
                <a16:creationId xmlns:a16="http://schemas.microsoft.com/office/drawing/2014/main" id="{4CC59432-B94F-DD4A-8E42-FA9A8566347D}"/>
              </a:ext>
            </a:extLst>
          </p:cNvPr>
          <p:cNvSpPr txBox="1"/>
          <p:nvPr userDrawn="1"/>
        </p:nvSpPr>
        <p:spPr>
          <a:xfrm>
            <a:off x="3743901" y="4717482"/>
            <a:ext cx="1991700" cy="10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t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Don’t miss the great networking opportunities!</a:t>
            </a:r>
            <a:endParaRPr/>
          </a:p>
        </p:txBody>
      </p:sp>
      <p:sp>
        <p:nvSpPr>
          <p:cNvPr id="28" name="Google Shape;111;p16">
            <a:extLst>
              <a:ext uri="{FF2B5EF4-FFF2-40B4-BE49-F238E27FC236}">
                <a16:creationId xmlns:a16="http://schemas.microsoft.com/office/drawing/2014/main" id="{3F2E876D-4517-8D4E-9B8C-45E11B7876D5}"/>
              </a:ext>
            </a:extLst>
          </p:cNvPr>
          <p:cNvSpPr txBox="1"/>
          <p:nvPr userDrawn="1"/>
        </p:nvSpPr>
        <p:spPr>
          <a:xfrm>
            <a:off x="9718598" y="2969735"/>
            <a:ext cx="2076600" cy="10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t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On using </a:t>
            </a: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CT and lessons learned</a:t>
            </a:r>
            <a:endParaRPr/>
          </a:p>
        </p:txBody>
      </p:sp>
      <p:cxnSp>
        <p:nvCxnSpPr>
          <p:cNvPr id="29" name="Google Shape;112;p16">
            <a:extLst>
              <a:ext uri="{FF2B5EF4-FFF2-40B4-BE49-F238E27FC236}">
                <a16:creationId xmlns:a16="http://schemas.microsoft.com/office/drawing/2014/main" id="{D8D147DB-CAB3-A443-ABBD-6DF72CC6FAD5}"/>
              </a:ext>
            </a:extLst>
          </p:cNvPr>
          <p:cNvCxnSpPr/>
          <p:nvPr userDrawn="1"/>
        </p:nvCxnSpPr>
        <p:spPr>
          <a:xfrm>
            <a:off x="695325" y="4514123"/>
            <a:ext cx="10810800" cy="0"/>
          </a:xfrm>
          <a:prstGeom prst="straightConnector1">
            <a:avLst/>
          </a:prstGeom>
          <a:noFill/>
          <a:ln w="1905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" name="Google Shape;116;p16">
            <a:extLst>
              <a:ext uri="{FF2B5EF4-FFF2-40B4-BE49-F238E27FC236}">
                <a16:creationId xmlns:a16="http://schemas.microsoft.com/office/drawing/2014/main" id="{A994513C-709D-4F42-AA7A-C1395166BF1A}"/>
              </a:ext>
            </a:extLst>
          </p:cNvPr>
          <p:cNvSpPr txBox="1"/>
          <p:nvPr userDrawn="1"/>
        </p:nvSpPr>
        <p:spPr>
          <a:xfrm>
            <a:off x="9681373" y="4688392"/>
            <a:ext cx="2510700" cy="10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t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Countries represented during SNOMED CT </a:t>
            </a:r>
            <a:endParaRPr/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EXPO 2020</a:t>
            </a:r>
            <a:endParaRPr/>
          </a:p>
        </p:txBody>
      </p:sp>
      <p:sp>
        <p:nvSpPr>
          <p:cNvPr id="31" name="Google Shape;117;p16">
            <a:extLst>
              <a:ext uri="{FF2B5EF4-FFF2-40B4-BE49-F238E27FC236}">
                <a16:creationId xmlns:a16="http://schemas.microsoft.com/office/drawing/2014/main" id="{971BC9A5-A5CF-9645-810C-12C407A491FD}"/>
              </a:ext>
            </a:extLst>
          </p:cNvPr>
          <p:cNvSpPr/>
          <p:nvPr userDrawn="1"/>
        </p:nvSpPr>
        <p:spPr>
          <a:xfrm>
            <a:off x="723587" y="4898966"/>
            <a:ext cx="745194" cy="745194"/>
          </a:xfrm>
          <a:custGeom>
            <a:avLst/>
            <a:gdLst/>
            <a:ahLst/>
            <a:cxnLst/>
            <a:rect l="l" t="t" r="r" b="b"/>
            <a:pathLst>
              <a:path w="236" h="236" extrusionOk="0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86" y="183"/>
                </a:moveTo>
                <a:cubicBezTo>
                  <a:pt x="186" y="180"/>
                  <a:pt x="186" y="179"/>
                  <a:pt x="186" y="179"/>
                </a:cubicBezTo>
                <a:cubicBezTo>
                  <a:pt x="186" y="162"/>
                  <a:pt x="167" y="157"/>
                  <a:pt x="158" y="152"/>
                </a:cubicBezTo>
                <a:cubicBezTo>
                  <a:pt x="154" y="151"/>
                  <a:pt x="147" y="148"/>
                  <a:pt x="140" y="144"/>
                </a:cubicBezTo>
                <a:cubicBezTo>
                  <a:pt x="138" y="143"/>
                  <a:pt x="136" y="140"/>
                  <a:pt x="135" y="137"/>
                </a:cubicBezTo>
                <a:cubicBezTo>
                  <a:pt x="135" y="130"/>
                  <a:pt x="135" y="130"/>
                  <a:pt x="135" y="130"/>
                </a:cubicBezTo>
                <a:cubicBezTo>
                  <a:pt x="140" y="125"/>
                  <a:pt x="145" y="118"/>
                  <a:pt x="146" y="110"/>
                </a:cubicBezTo>
                <a:cubicBezTo>
                  <a:pt x="147" y="110"/>
                  <a:pt x="147" y="110"/>
                  <a:pt x="147" y="110"/>
                </a:cubicBezTo>
                <a:cubicBezTo>
                  <a:pt x="149" y="110"/>
                  <a:pt x="150" y="109"/>
                  <a:pt x="151" y="107"/>
                </a:cubicBezTo>
                <a:cubicBezTo>
                  <a:pt x="153" y="95"/>
                  <a:pt x="153" y="95"/>
                  <a:pt x="153" y="95"/>
                </a:cubicBezTo>
                <a:cubicBezTo>
                  <a:pt x="153" y="93"/>
                  <a:pt x="151" y="91"/>
                  <a:pt x="149" y="91"/>
                </a:cubicBezTo>
                <a:cubicBezTo>
                  <a:pt x="149" y="91"/>
                  <a:pt x="149" y="91"/>
                  <a:pt x="149" y="91"/>
                </a:cubicBezTo>
                <a:cubicBezTo>
                  <a:pt x="149" y="89"/>
                  <a:pt x="149" y="88"/>
                  <a:pt x="149" y="86"/>
                </a:cubicBezTo>
                <a:cubicBezTo>
                  <a:pt x="149" y="85"/>
                  <a:pt x="149" y="84"/>
                  <a:pt x="150" y="83"/>
                </a:cubicBezTo>
                <a:cubicBezTo>
                  <a:pt x="150" y="78"/>
                  <a:pt x="149" y="73"/>
                  <a:pt x="147" y="70"/>
                </a:cubicBezTo>
                <a:cubicBezTo>
                  <a:pt x="146" y="66"/>
                  <a:pt x="143" y="63"/>
                  <a:pt x="140" y="60"/>
                </a:cubicBezTo>
                <a:cubicBezTo>
                  <a:pt x="131" y="51"/>
                  <a:pt x="120" y="47"/>
                  <a:pt x="111" y="54"/>
                </a:cubicBezTo>
                <a:cubicBezTo>
                  <a:pt x="105" y="53"/>
                  <a:pt x="97" y="56"/>
                  <a:pt x="92" y="62"/>
                </a:cubicBezTo>
                <a:cubicBezTo>
                  <a:pt x="89" y="66"/>
                  <a:pt x="87" y="70"/>
                  <a:pt x="87" y="74"/>
                </a:cubicBezTo>
                <a:cubicBezTo>
                  <a:pt x="86" y="76"/>
                  <a:pt x="85" y="79"/>
                  <a:pt x="85" y="82"/>
                </a:cubicBezTo>
                <a:cubicBezTo>
                  <a:pt x="85" y="86"/>
                  <a:pt x="85" y="89"/>
                  <a:pt x="86" y="91"/>
                </a:cubicBezTo>
                <a:cubicBezTo>
                  <a:pt x="84" y="91"/>
                  <a:pt x="83" y="93"/>
                  <a:pt x="83" y="95"/>
                </a:cubicBezTo>
                <a:cubicBezTo>
                  <a:pt x="84" y="107"/>
                  <a:pt x="84" y="107"/>
                  <a:pt x="84" y="107"/>
                </a:cubicBezTo>
                <a:cubicBezTo>
                  <a:pt x="85" y="109"/>
                  <a:pt x="86" y="110"/>
                  <a:pt x="88" y="110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1" y="118"/>
                  <a:pt x="96" y="125"/>
                  <a:pt x="100" y="130"/>
                </a:cubicBezTo>
                <a:cubicBezTo>
                  <a:pt x="100" y="137"/>
                  <a:pt x="100" y="137"/>
                  <a:pt x="100" y="137"/>
                </a:cubicBezTo>
                <a:cubicBezTo>
                  <a:pt x="99" y="140"/>
                  <a:pt x="97" y="143"/>
                  <a:pt x="95" y="144"/>
                </a:cubicBezTo>
                <a:cubicBezTo>
                  <a:pt x="88" y="148"/>
                  <a:pt x="82" y="151"/>
                  <a:pt x="78" y="152"/>
                </a:cubicBezTo>
                <a:cubicBezTo>
                  <a:pt x="68" y="156"/>
                  <a:pt x="49" y="162"/>
                  <a:pt x="49" y="179"/>
                </a:cubicBezTo>
                <a:cubicBezTo>
                  <a:pt x="49" y="182"/>
                  <a:pt x="49" y="182"/>
                  <a:pt x="49" y="182"/>
                </a:cubicBezTo>
                <a:cubicBezTo>
                  <a:pt x="33" y="165"/>
                  <a:pt x="24" y="143"/>
                  <a:pt x="24" y="118"/>
                </a:cubicBezTo>
                <a:cubicBezTo>
                  <a:pt x="24" y="66"/>
                  <a:pt x="66" y="24"/>
                  <a:pt x="118" y="24"/>
                </a:cubicBezTo>
                <a:cubicBezTo>
                  <a:pt x="170" y="24"/>
                  <a:pt x="212" y="66"/>
                  <a:pt x="212" y="118"/>
                </a:cubicBezTo>
                <a:cubicBezTo>
                  <a:pt x="212" y="143"/>
                  <a:pt x="202" y="166"/>
                  <a:pt x="186" y="183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" name="Google Shape;118;p16">
            <a:extLst>
              <a:ext uri="{FF2B5EF4-FFF2-40B4-BE49-F238E27FC236}">
                <a16:creationId xmlns:a16="http://schemas.microsoft.com/office/drawing/2014/main" id="{2B1FD5C8-B525-0945-BA21-A3FD574615EA}"/>
              </a:ext>
            </a:extLst>
          </p:cNvPr>
          <p:cNvSpPr/>
          <p:nvPr userDrawn="1"/>
        </p:nvSpPr>
        <p:spPr>
          <a:xfrm>
            <a:off x="800099" y="3160015"/>
            <a:ext cx="682180" cy="771160"/>
          </a:xfrm>
          <a:custGeom>
            <a:avLst/>
            <a:gdLst/>
            <a:ahLst/>
            <a:cxnLst/>
            <a:rect l="l" t="t" r="r" b="b"/>
            <a:pathLst>
              <a:path w="240" h="272" extrusionOk="0">
                <a:moveTo>
                  <a:pt x="62" y="62"/>
                </a:moveTo>
                <a:cubicBezTo>
                  <a:pt x="66" y="58"/>
                  <a:pt x="66" y="52"/>
                  <a:pt x="62" y="49"/>
                </a:cubicBezTo>
                <a:cubicBezTo>
                  <a:pt x="49" y="35"/>
                  <a:pt x="49" y="35"/>
                  <a:pt x="49" y="35"/>
                </a:cubicBezTo>
                <a:cubicBezTo>
                  <a:pt x="45" y="32"/>
                  <a:pt x="39" y="32"/>
                  <a:pt x="35" y="35"/>
                </a:cubicBezTo>
                <a:cubicBezTo>
                  <a:pt x="32" y="39"/>
                  <a:pt x="32" y="45"/>
                  <a:pt x="35" y="49"/>
                </a:cubicBezTo>
                <a:cubicBezTo>
                  <a:pt x="49" y="62"/>
                  <a:pt x="49" y="62"/>
                  <a:pt x="49" y="62"/>
                </a:cubicBezTo>
                <a:cubicBezTo>
                  <a:pt x="50" y="64"/>
                  <a:pt x="53" y="65"/>
                  <a:pt x="55" y="65"/>
                </a:cubicBezTo>
                <a:cubicBezTo>
                  <a:pt x="58" y="65"/>
                  <a:pt x="60" y="64"/>
                  <a:pt x="62" y="62"/>
                </a:cubicBezTo>
                <a:moveTo>
                  <a:pt x="28" y="111"/>
                </a:moveTo>
                <a:cubicBezTo>
                  <a:pt x="9" y="111"/>
                  <a:pt x="9" y="111"/>
                  <a:pt x="9" y="111"/>
                </a:cubicBezTo>
                <a:cubicBezTo>
                  <a:pt x="4" y="111"/>
                  <a:pt x="0" y="115"/>
                  <a:pt x="0" y="120"/>
                </a:cubicBezTo>
                <a:cubicBezTo>
                  <a:pt x="0" y="125"/>
                  <a:pt x="4" y="130"/>
                  <a:pt x="9" y="130"/>
                </a:cubicBezTo>
                <a:cubicBezTo>
                  <a:pt x="28" y="130"/>
                  <a:pt x="28" y="130"/>
                  <a:pt x="28" y="130"/>
                </a:cubicBezTo>
                <a:cubicBezTo>
                  <a:pt x="34" y="130"/>
                  <a:pt x="38" y="125"/>
                  <a:pt x="38" y="120"/>
                </a:cubicBezTo>
                <a:cubicBezTo>
                  <a:pt x="38" y="115"/>
                  <a:pt x="34" y="111"/>
                  <a:pt x="28" y="111"/>
                </a:cubicBezTo>
                <a:moveTo>
                  <a:pt x="120" y="38"/>
                </a:moveTo>
                <a:cubicBezTo>
                  <a:pt x="125" y="38"/>
                  <a:pt x="129" y="34"/>
                  <a:pt x="129" y="29"/>
                </a:cubicBezTo>
                <a:cubicBezTo>
                  <a:pt x="129" y="10"/>
                  <a:pt x="129" y="10"/>
                  <a:pt x="129" y="10"/>
                </a:cubicBezTo>
                <a:cubicBezTo>
                  <a:pt x="129" y="4"/>
                  <a:pt x="125" y="0"/>
                  <a:pt x="120" y="0"/>
                </a:cubicBezTo>
                <a:cubicBezTo>
                  <a:pt x="115" y="0"/>
                  <a:pt x="111" y="4"/>
                  <a:pt x="111" y="10"/>
                </a:cubicBezTo>
                <a:cubicBezTo>
                  <a:pt x="111" y="29"/>
                  <a:pt x="111" y="29"/>
                  <a:pt x="111" y="29"/>
                </a:cubicBezTo>
                <a:cubicBezTo>
                  <a:pt x="111" y="34"/>
                  <a:pt x="115" y="38"/>
                  <a:pt x="120" y="38"/>
                </a:cubicBezTo>
                <a:moveTo>
                  <a:pt x="87" y="253"/>
                </a:moveTo>
                <a:cubicBezTo>
                  <a:pt x="87" y="264"/>
                  <a:pt x="96" y="272"/>
                  <a:pt x="107" y="272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44" y="272"/>
                  <a:pt x="153" y="264"/>
                  <a:pt x="153" y="253"/>
                </a:cubicBezTo>
                <a:cubicBezTo>
                  <a:pt x="153" y="244"/>
                  <a:pt x="153" y="244"/>
                  <a:pt x="153" y="244"/>
                </a:cubicBezTo>
                <a:cubicBezTo>
                  <a:pt x="87" y="244"/>
                  <a:pt x="87" y="244"/>
                  <a:pt x="87" y="244"/>
                </a:cubicBezTo>
                <a:cubicBezTo>
                  <a:pt x="87" y="253"/>
                  <a:pt x="87" y="253"/>
                  <a:pt x="87" y="253"/>
                </a:cubicBezTo>
                <a:close/>
                <a:moveTo>
                  <a:pt x="205" y="35"/>
                </a:moveTo>
                <a:cubicBezTo>
                  <a:pt x="201" y="32"/>
                  <a:pt x="195" y="32"/>
                  <a:pt x="192" y="35"/>
                </a:cubicBezTo>
                <a:cubicBezTo>
                  <a:pt x="178" y="49"/>
                  <a:pt x="178" y="49"/>
                  <a:pt x="178" y="49"/>
                </a:cubicBezTo>
                <a:cubicBezTo>
                  <a:pt x="174" y="52"/>
                  <a:pt x="174" y="58"/>
                  <a:pt x="178" y="62"/>
                </a:cubicBezTo>
                <a:cubicBezTo>
                  <a:pt x="180" y="64"/>
                  <a:pt x="182" y="65"/>
                  <a:pt x="185" y="65"/>
                </a:cubicBezTo>
                <a:cubicBezTo>
                  <a:pt x="187" y="65"/>
                  <a:pt x="190" y="64"/>
                  <a:pt x="192" y="62"/>
                </a:cubicBezTo>
                <a:cubicBezTo>
                  <a:pt x="205" y="49"/>
                  <a:pt x="205" y="49"/>
                  <a:pt x="205" y="49"/>
                </a:cubicBezTo>
                <a:cubicBezTo>
                  <a:pt x="209" y="45"/>
                  <a:pt x="209" y="39"/>
                  <a:pt x="205" y="35"/>
                </a:cubicBezTo>
                <a:moveTo>
                  <a:pt x="120" y="49"/>
                </a:moveTo>
                <a:cubicBezTo>
                  <a:pt x="81" y="49"/>
                  <a:pt x="50" y="80"/>
                  <a:pt x="50" y="118"/>
                </a:cubicBezTo>
                <a:cubicBezTo>
                  <a:pt x="50" y="132"/>
                  <a:pt x="54" y="145"/>
                  <a:pt x="61" y="156"/>
                </a:cubicBezTo>
                <a:cubicBezTo>
                  <a:pt x="62" y="157"/>
                  <a:pt x="62" y="158"/>
                  <a:pt x="62" y="158"/>
                </a:cubicBezTo>
                <a:cubicBezTo>
                  <a:pt x="75" y="176"/>
                  <a:pt x="78" y="182"/>
                  <a:pt x="78" y="186"/>
                </a:cubicBezTo>
                <a:cubicBezTo>
                  <a:pt x="78" y="199"/>
                  <a:pt x="78" y="199"/>
                  <a:pt x="78" y="199"/>
                </a:cubicBezTo>
                <a:cubicBezTo>
                  <a:pt x="75" y="199"/>
                  <a:pt x="75" y="199"/>
                  <a:pt x="75" y="199"/>
                </a:cubicBezTo>
                <a:cubicBezTo>
                  <a:pt x="71" y="199"/>
                  <a:pt x="69" y="200"/>
                  <a:pt x="69" y="204"/>
                </a:cubicBezTo>
                <a:cubicBezTo>
                  <a:pt x="69" y="229"/>
                  <a:pt x="69" y="229"/>
                  <a:pt x="69" y="229"/>
                </a:cubicBezTo>
                <a:cubicBezTo>
                  <a:pt x="69" y="233"/>
                  <a:pt x="71" y="235"/>
                  <a:pt x="75" y="235"/>
                </a:cubicBezTo>
                <a:cubicBezTo>
                  <a:pt x="166" y="235"/>
                  <a:pt x="166" y="235"/>
                  <a:pt x="166" y="235"/>
                </a:cubicBezTo>
                <a:cubicBezTo>
                  <a:pt x="169" y="235"/>
                  <a:pt x="171" y="233"/>
                  <a:pt x="171" y="229"/>
                </a:cubicBezTo>
                <a:cubicBezTo>
                  <a:pt x="171" y="204"/>
                  <a:pt x="171" y="204"/>
                  <a:pt x="171" y="204"/>
                </a:cubicBezTo>
                <a:cubicBezTo>
                  <a:pt x="171" y="200"/>
                  <a:pt x="169" y="199"/>
                  <a:pt x="166" y="199"/>
                </a:cubicBezTo>
                <a:cubicBezTo>
                  <a:pt x="162" y="199"/>
                  <a:pt x="162" y="199"/>
                  <a:pt x="162" y="199"/>
                </a:cubicBezTo>
                <a:cubicBezTo>
                  <a:pt x="162" y="186"/>
                  <a:pt x="162" y="186"/>
                  <a:pt x="162" y="186"/>
                </a:cubicBezTo>
                <a:cubicBezTo>
                  <a:pt x="162" y="183"/>
                  <a:pt x="163" y="178"/>
                  <a:pt x="178" y="158"/>
                </a:cubicBezTo>
                <a:cubicBezTo>
                  <a:pt x="186" y="146"/>
                  <a:pt x="190" y="133"/>
                  <a:pt x="190" y="118"/>
                </a:cubicBezTo>
                <a:cubicBezTo>
                  <a:pt x="190" y="80"/>
                  <a:pt x="159" y="49"/>
                  <a:pt x="120" y="49"/>
                </a:cubicBezTo>
                <a:moveTo>
                  <a:pt x="120" y="170"/>
                </a:moveTo>
                <a:cubicBezTo>
                  <a:pt x="117" y="136"/>
                  <a:pt x="117" y="136"/>
                  <a:pt x="117" y="136"/>
                </a:cubicBezTo>
                <a:cubicBezTo>
                  <a:pt x="124" y="136"/>
                  <a:pt x="124" y="136"/>
                  <a:pt x="124" y="136"/>
                </a:cubicBezTo>
                <a:lnTo>
                  <a:pt x="120" y="170"/>
                </a:lnTo>
                <a:close/>
                <a:moveTo>
                  <a:pt x="162" y="147"/>
                </a:moveTo>
                <a:cubicBezTo>
                  <a:pt x="147" y="168"/>
                  <a:pt x="143" y="176"/>
                  <a:pt x="143" y="186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27" y="199"/>
                  <a:pt x="127" y="199"/>
                  <a:pt x="127" y="199"/>
                </a:cubicBezTo>
                <a:cubicBezTo>
                  <a:pt x="134" y="136"/>
                  <a:pt x="134" y="136"/>
                  <a:pt x="134" y="136"/>
                </a:cubicBezTo>
                <a:cubicBezTo>
                  <a:pt x="141" y="136"/>
                  <a:pt x="141" y="136"/>
                  <a:pt x="141" y="136"/>
                </a:cubicBezTo>
                <a:cubicBezTo>
                  <a:pt x="149" y="136"/>
                  <a:pt x="156" y="130"/>
                  <a:pt x="156" y="122"/>
                </a:cubicBezTo>
                <a:cubicBezTo>
                  <a:pt x="156" y="113"/>
                  <a:pt x="149" y="107"/>
                  <a:pt x="141" y="107"/>
                </a:cubicBezTo>
                <a:cubicBezTo>
                  <a:pt x="137" y="107"/>
                  <a:pt x="134" y="108"/>
                  <a:pt x="131" y="111"/>
                </a:cubicBezTo>
                <a:cubicBezTo>
                  <a:pt x="127" y="115"/>
                  <a:pt x="125" y="122"/>
                  <a:pt x="125" y="127"/>
                </a:cubicBezTo>
                <a:cubicBezTo>
                  <a:pt x="116" y="127"/>
                  <a:pt x="116" y="127"/>
                  <a:pt x="116" y="127"/>
                </a:cubicBezTo>
                <a:cubicBezTo>
                  <a:pt x="116" y="122"/>
                  <a:pt x="115" y="116"/>
                  <a:pt x="111" y="111"/>
                </a:cubicBezTo>
                <a:cubicBezTo>
                  <a:pt x="108" y="108"/>
                  <a:pt x="104" y="107"/>
                  <a:pt x="100" y="107"/>
                </a:cubicBezTo>
                <a:cubicBezTo>
                  <a:pt x="92" y="107"/>
                  <a:pt x="85" y="113"/>
                  <a:pt x="85" y="122"/>
                </a:cubicBezTo>
                <a:cubicBezTo>
                  <a:pt x="85" y="130"/>
                  <a:pt x="92" y="136"/>
                  <a:pt x="100" y="136"/>
                </a:cubicBezTo>
                <a:cubicBezTo>
                  <a:pt x="107" y="136"/>
                  <a:pt x="107" y="136"/>
                  <a:pt x="107" y="136"/>
                </a:cubicBezTo>
                <a:cubicBezTo>
                  <a:pt x="114" y="199"/>
                  <a:pt x="114" y="199"/>
                  <a:pt x="114" y="199"/>
                </a:cubicBezTo>
                <a:cubicBezTo>
                  <a:pt x="97" y="199"/>
                  <a:pt x="97" y="199"/>
                  <a:pt x="97" y="199"/>
                </a:cubicBezTo>
                <a:cubicBezTo>
                  <a:pt x="97" y="186"/>
                  <a:pt x="97" y="186"/>
                  <a:pt x="97" y="186"/>
                </a:cubicBezTo>
                <a:cubicBezTo>
                  <a:pt x="97" y="177"/>
                  <a:pt x="93" y="168"/>
                  <a:pt x="78" y="147"/>
                </a:cubicBezTo>
                <a:cubicBezTo>
                  <a:pt x="78" y="147"/>
                  <a:pt x="78" y="147"/>
                  <a:pt x="78" y="147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71" y="138"/>
                  <a:pt x="68" y="128"/>
                  <a:pt x="68" y="118"/>
                </a:cubicBezTo>
                <a:cubicBezTo>
                  <a:pt x="68" y="91"/>
                  <a:pt x="92" y="68"/>
                  <a:pt x="120" y="68"/>
                </a:cubicBezTo>
                <a:cubicBezTo>
                  <a:pt x="148" y="68"/>
                  <a:pt x="172" y="91"/>
                  <a:pt x="172" y="118"/>
                </a:cubicBezTo>
                <a:cubicBezTo>
                  <a:pt x="172" y="129"/>
                  <a:pt x="168" y="139"/>
                  <a:pt x="162" y="147"/>
                </a:cubicBezTo>
                <a:moveTo>
                  <a:pt x="135" y="127"/>
                </a:moveTo>
                <a:cubicBezTo>
                  <a:pt x="135" y="124"/>
                  <a:pt x="136" y="119"/>
                  <a:pt x="138" y="117"/>
                </a:cubicBezTo>
                <a:cubicBezTo>
                  <a:pt x="139" y="116"/>
                  <a:pt x="140" y="116"/>
                  <a:pt x="141" y="116"/>
                </a:cubicBezTo>
                <a:cubicBezTo>
                  <a:pt x="144" y="116"/>
                  <a:pt x="147" y="119"/>
                  <a:pt x="147" y="122"/>
                </a:cubicBezTo>
                <a:cubicBezTo>
                  <a:pt x="147" y="125"/>
                  <a:pt x="144" y="127"/>
                  <a:pt x="141" y="127"/>
                </a:cubicBezTo>
                <a:cubicBezTo>
                  <a:pt x="135" y="127"/>
                  <a:pt x="135" y="127"/>
                  <a:pt x="135" y="127"/>
                </a:cubicBezTo>
                <a:close/>
                <a:moveTo>
                  <a:pt x="107" y="127"/>
                </a:moveTo>
                <a:cubicBezTo>
                  <a:pt x="100" y="127"/>
                  <a:pt x="100" y="127"/>
                  <a:pt x="100" y="127"/>
                </a:cubicBezTo>
                <a:cubicBezTo>
                  <a:pt x="97" y="127"/>
                  <a:pt x="94" y="125"/>
                  <a:pt x="94" y="122"/>
                </a:cubicBezTo>
                <a:cubicBezTo>
                  <a:pt x="94" y="119"/>
                  <a:pt x="97" y="116"/>
                  <a:pt x="100" y="116"/>
                </a:cubicBezTo>
                <a:cubicBezTo>
                  <a:pt x="102" y="116"/>
                  <a:pt x="103" y="117"/>
                  <a:pt x="104" y="118"/>
                </a:cubicBezTo>
                <a:cubicBezTo>
                  <a:pt x="106" y="120"/>
                  <a:pt x="107" y="124"/>
                  <a:pt x="107" y="127"/>
                </a:cubicBezTo>
                <a:moveTo>
                  <a:pt x="231" y="111"/>
                </a:moveTo>
                <a:cubicBezTo>
                  <a:pt x="212" y="111"/>
                  <a:pt x="212" y="111"/>
                  <a:pt x="212" y="111"/>
                </a:cubicBezTo>
                <a:cubicBezTo>
                  <a:pt x="206" y="111"/>
                  <a:pt x="202" y="115"/>
                  <a:pt x="202" y="120"/>
                </a:cubicBezTo>
                <a:cubicBezTo>
                  <a:pt x="202" y="125"/>
                  <a:pt x="206" y="130"/>
                  <a:pt x="212" y="130"/>
                </a:cubicBezTo>
                <a:cubicBezTo>
                  <a:pt x="231" y="130"/>
                  <a:pt x="231" y="130"/>
                  <a:pt x="231" y="130"/>
                </a:cubicBezTo>
                <a:cubicBezTo>
                  <a:pt x="236" y="130"/>
                  <a:pt x="240" y="125"/>
                  <a:pt x="240" y="120"/>
                </a:cubicBezTo>
                <a:cubicBezTo>
                  <a:pt x="240" y="115"/>
                  <a:pt x="236" y="111"/>
                  <a:pt x="231" y="111"/>
                </a:cubicBezTo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3" name="Google Shape;119;p16">
            <a:extLst>
              <a:ext uri="{FF2B5EF4-FFF2-40B4-BE49-F238E27FC236}">
                <a16:creationId xmlns:a16="http://schemas.microsoft.com/office/drawing/2014/main" id="{FEBE8025-FB6D-5543-9F00-589363E553AD}"/>
              </a:ext>
            </a:extLst>
          </p:cNvPr>
          <p:cNvSpPr/>
          <p:nvPr userDrawn="1"/>
        </p:nvSpPr>
        <p:spPr>
          <a:xfrm>
            <a:off x="6502773" y="3180092"/>
            <a:ext cx="954072" cy="80503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358"/>
                  <a:pt x="0" y="800"/>
                </a:cubicBezTo>
                <a:lnTo>
                  <a:pt x="0" y="16000"/>
                </a:lnTo>
                <a:cubicBezTo>
                  <a:pt x="0" y="16442"/>
                  <a:pt x="302" y="16800"/>
                  <a:pt x="675" y="16800"/>
                </a:cubicBezTo>
                <a:lnTo>
                  <a:pt x="8100" y="16800"/>
                </a:lnTo>
                <a:lnTo>
                  <a:pt x="8100" y="20000"/>
                </a:lnTo>
                <a:lnTo>
                  <a:pt x="6075" y="20000"/>
                </a:lnTo>
                <a:cubicBezTo>
                  <a:pt x="5702" y="20000"/>
                  <a:pt x="5400" y="20358"/>
                  <a:pt x="5400" y="20800"/>
                </a:cubicBezTo>
                <a:cubicBezTo>
                  <a:pt x="5400" y="21242"/>
                  <a:pt x="5702" y="21600"/>
                  <a:pt x="6075" y="21600"/>
                </a:cubicBezTo>
                <a:lnTo>
                  <a:pt x="15525" y="21600"/>
                </a:lnTo>
                <a:cubicBezTo>
                  <a:pt x="15898" y="21600"/>
                  <a:pt x="16200" y="21242"/>
                  <a:pt x="16200" y="20800"/>
                </a:cubicBezTo>
                <a:cubicBezTo>
                  <a:pt x="16200" y="20358"/>
                  <a:pt x="15898" y="20000"/>
                  <a:pt x="15525" y="20000"/>
                </a:cubicBezTo>
                <a:lnTo>
                  <a:pt x="13500" y="20000"/>
                </a:lnTo>
                <a:lnTo>
                  <a:pt x="13500" y="16800"/>
                </a:lnTo>
                <a:lnTo>
                  <a:pt x="20925" y="16800"/>
                </a:lnTo>
                <a:cubicBezTo>
                  <a:pt x="21298" y="16800"/>
                  <a:pt x="21600" y="16442"/>
                  <a:pt x="21600" y="16000"/>
                </a:cubicBezTo>
                <a:lnTo>
                  <a:pt x="21600" y="800"/>
                </a:lnTo>
                <a:cubicBezTo>
                  <a:pt x="21600" y="358"/>
                  <a:pt x="21298" y="0"/>
                  <a:pt x="20925" y="0"/>
                </a:cubicBezTo>
                <a:close/>
                <a:moveTo>
                  <a:pt x="12150" y="20000"/>
                </a:moveTo>
                <a:lnTo>
                  <a:pt x="9450" y="20000"/>
                </a:lnTo>
                <a:lnTo>
                  <a:pt x="9450" y="16800"/>
                </a:lnTo>
                <a:lnTo>
                  <a:pt x="12150" y="16800"/>
                </a:lnTo>
                <a:close/>
                <a:moveTo>
                  <a:pt x="20250" y="15200"/>
                </a:moveTo>
                <a:lnTo>
                  <a:pt x="1350" y="15200"/>
                </a:lnTo>
                <a:lnTo>
                  <a:pt x="1350" y="1600"/>
                </a:lnTo>
                <a:lnTo>
                  <a:pt x="20250" y="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7150" tIns="17150" rIns="17150" bIns="171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Helvetica Neue"/>
              <a:buNone/>
            </a:pPr>
            <a:endParaRPr sz="1100" b="1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4" name="Google Shape;120;p16">
            <a:extLst>
              <a:ext uri="{FF2B5EF4-FFF2-40B4-BE49-F238E27FC236}">
                <a16:creationId xmlns:a16="http://schemas.microsoft.com/office/drawing/2014/main" id="{CF0BCEAF-AABC-A448-AF3A-FE440DCB4798}"/>
              </a:ext>
            </a:extLst>
          </p:cNvPr>
          <p:cNvSpPr/>
          <p:nvPr userDrawn="1"/>
        </p:nvSpPr>
        <p:spPr>
          <a:xfrm>
            <a:off x="6509701" y="4927417"/>
            <a:ext cx="884485" cy="884587"/>
          </a:xfrm>
          <a:custGeom>
            <a:avLst/>
            <a:gdLst/>
            <a:ahLst/>
            <a:cxnLst/>
            <a:rect l="l" t="t" r="r" b="b"/>
            <a:pathLst>
              <a:path w="20674" h="19826" extrusionOk="0">
                <a:moveTo>
                  <a:pt x="20468" y="7947"/>
                </a:moveTo>
                <a:cubicBezTo>
                  <a:pt x="19336" y="2582"/>
                  <a:pt x="13882" y="-887"/>
                  <a:pt x="8287" y="199"/>
                </a:cubicBezTo>
                <a:cubicBezTo>
                  <a:pt x="2692" y="1285"/>
                  <a:pt x="-925" y="6514"/>
                  <a:pt x="207" y="11879"/>
                </a:cubicBezTo>
                <a:cubicBezTo>
                  <a:pt x="1340" y="17244"/>
                  <a:pt x="6793" y="20713"/>
                  <a:pt x="12388" y="19627"/>
                </a:cubicBezTo>
                <a:cubicBezTo>
                  <a:pt x="17202" y="18693"/>
                  <a:pt x="20666" y="14639"/>
                  <a:pt x="20674" y="9929"/>
                </a:cubicBezTo>
                <a:cubicBezTo>
                  <a:pt x="20675" y="9263"/>
                  <a:pt x="20606" y="8599"/>
                  <a:pt x="20468" y="7947"/>
                </a:cubicBezTo>
                <a:close/>
                <a:moveTo>
                  <a:pt x="16545" y="9272"/>
                </a:moveTo>
                <a:cubicBezTo>
                  <a:pt x="16501" y="7941"/>
                  <a:pt x="16276" y="6620"/>
                  <a:pt x="15875" y="5345"/>
                </a:cubicBezTo>
                <a:cubicBezTo>
                  <a:pt x="16448" y="5206"/>
                  <a:pt x="17006" y="5045"/>
                  <a:pt x="17550" y="4863"/>
                </a:cubicBezTo>
                <a:cubicBezTo>
                  <a:pt x="18561" y="6140"/>
                  <a:pt x="19159" y="7673"/>
                  <a:pt x="19269" y="9272"/>
                </a:cubicBezTo>
                <a:close/>
                <a:moveTo>
                  <a:pt x="11087" y="1495"/>
                </a:moveTo>
                <a:cubicBezTo>
                  <a:pt x="12230" y="1801"/>
                  <a:pt x="13255" y="2853"/>
                  <a:pt x="13995" y="4360"/>
                </a:cubicBezTo>
                <a:cubicBezTo>
                  <a:pt x="13033" y="4508"/>
                  <a:pt x="12061" y="4593"/>
                  <a:pt x="11087" y="4616"/>
                </a:cubicBezTo>
                <a:close/>
                <a:moveTo>
                  <a:pt x="14324" y="2277"/>
                </a:moveTo>
                <a:cubicBezTo>
                  <a:pt x="15140" y="2663"/>
                  <a:pt x="15889" y="3166"/>
                  <a:pt x="16547" y="3768"/>
                </a:cubicBezTo>
                <a:cubicBezTo>
                  <a:pt x="16165" y="3882"/>
                  <a:pt x="15782" y="3993"/>
                  <a:pt x="15383" y="4084"/>
                </a:cubicBezTo>
                <a:cubicBezTo>
                  <a:pt x="15100" y="3446"/>
                  <a:pt x="14745" y="2840"/>
                  <a:pt x="14324" y="2277"/>
                </a:cubicBezTo>
                <a:close/>
                <a:moveTo>
                  <a:pt x="9717" y="1495"/>
                </a:moveTo>
                <a:lnTo>
                  <a:pt x="9717" y="4614"/>
                </a:lnTo>
                <a:cubicBezTo>
                  <a:pt x="8744" y="4589"/>
                  <a:pt x="7773" y="4501"/>
                  <a:pt x="6812" y="4352"/>
                </a:cubicBezTo>
                <a:cubicBezTo>
                  <a:pt x="7552" y="2851"/>
                  <a:pt x="8576" y="1801"/>
                  <a:pt x="9717" y="1495"/>
                </a:cubicBezTo>
                <a:close/>
                <a:moveTo>
                  <a:pt x="5418" y="4085"/>
                </a:moveTo>
                <a:cubicBezTo>
                  <a:pt x="5021" y="3994"/>
                  <a:pt x="4640" y="3881"/>
                  <a:pt x="4258" y="3767"/>
                </a:cubicBezTo>
                <a:cubicBezTo>
                  <a:pt x="4916" y="3165"/>
                  <a:pt x="5665" y="2663"/>
                  <a:pt x="6481" y="2277"/>
                </a:cubicBezTo>
                <a:cubicBezTo>
                  <a:pt x="6058" y="2841"/>
                  <a:pt x="5701" y="3447"/>
                  <a:pt x="5418" y="4085"/>
                </a:cubicBezTo>
                <a:close/>
                <a:moveTo>
                  <a:pt x="9717" y="5975"/>
                </a:moveTo>
                <a:lnTo>
                  <a:pt x="9717" y="9272"/>
                </a:lnTo>
                <a:lnTo>
                  <a:pt x="5628" y="9272"/>
                </a:lnTo>
                <a:cubicBezTo>
                  <a:pt x="5679" y="8036"/>
                  <a:pt x="5901" y="6811"/>
                  <a:pt x="6289" y="5631"/>
                </a:cubicBezTo>
                <a:cubicBezTo>
                  <a:pt x="7421" y="5829"/>
                  <a:pt x="8567" y="5944"/>
                  <a:pt x="9717" y="5975"/>
                </a:cubicBezTo>
                <a:close/>
                <a:moveTo>
                  <a:pt x="9717" y="10586"/>
                </a:moveTo>
                <a:lnTo>
                  <a:pt x="9717" y="13227"/>
                </a:lnTo>
                <a:cubicBezTo>
                  <a:pt x="8503" y="13259"/>
                  <a:pt x="7293" y="13385"/>
                  <a:pt x="6100" y="13604"/>
                </a:cubicBezTo>
                <a:cubicBezTo>
                  <a:pt x="5830" y="12617"/>
                  <a:pt x="5672" y="11605"/>
                  <a:pt x="5628" y="10586"/>
                </a:cubicBezTo>
                <a:close/>
                <a:moveTo>
                  <a:pt x="9717" y="14540"/>
                </a:moveTo>
                <a:lnTo>
                  <a:pt x="9717" y="18363"/>
                </a:lnTo>
                <a:cubicBezTo>
                  <a:pt x="8420" y="18015"/>
                  <a:pt x="7276" y="16706"/>
                  <a:pt x="6526" y="14866"/>
                </a:cubicBezTo>
                <a:cubicBezTo>
                  <a:pt x="7579" y="14680"/>
                  <a:pt x="8646" y="14571"/>
                  <a:pt x="9717" y="14540"/>
                </a:cubicBezTo>
                <a:close/>
                <a:moveTo>
                  <a:pt x="6481" y="17581"/>
                </a:moveTo>
                <a:cubicBezTo>
                  <a:pt x="5440" y="17088"/>
                  <a:pt x="4510" y="16405"/>
                  <a:pt x="3741" y="15571"/>
                </a:cubicBezTo>
                <a:cubicBezTo>
                  <a:pt x="4203" y="15417"/>
                  <a:pt x="4676" y="15280"/>
                  <a:pt x="5162" y="15159"/>
                </a:cubicBezTo>
                <a:cubicBezTo>
                  <a:pt x="5482" y="16021"/>
                  <a:pt x="5926" y="16836"/>
                  <a:pt x="6481" y="17581"/>
                </a:cubicBezTo>
                <a:close/>
                <a:moveTo>
                  <a:pt x="11087" y="18363"/>
                </a:moveTo>
                <a:lnTo>
                  <a:pt x="11087" y="14540"/>
                </a:lnTo>
                <a:cubicBezTo>
                  <a:pt x="12158" y="14572"/>
                  <a:pt x="13224" y="14681"/>
                  <a:pt x="14278" y="14868"/>
                </a:cubicBezTo>
                <a:cubicBezTo>
                  <a:pt x="13528" y="16707"/>
                  <a:pt x="12384" y="18015"/>
                  <a:pt x="11087" y="18363"/>
                </a:cubicBezTo>
                <a:close/>
                <a:moveTo>
                  <a:pt x="15644" y="15159"/>
                </a:moveTo>
                <a:cubicBezTo>
                  <a:pt x="16129" y="15280"/>
                  <a:pt x="16602" y="15418"/>
                  <a:pt x="17063" y="15572"/>
                </a:cubicBezTo>
                <a:cubicBezTo>
                  <a:pt x="16295" y="16405"/>
                  <a:pt x="15365" y="17088"/>
                  <a:pt x="14324" y="17581"/>
                </a:cubicBezTo>
                <a:cubicBezTo>
                  <a:pt x="14879" y="16836"/>
                  <a:pt x="15324" y="16021"/>
                  <a:pt x="15644" y="15159"/>
                </a:cubicBezTo>
                <a:close/>
                <a:moveTo>
                  <a:pt x="11087" y="13227"/>
                </a:moveTo>
                <a:lnTo>
                  <a:pt x="11087" y="10586"/>
                </a:lnTo>
                <a:lnTo>
                  <a:pt x="15176" y="10586"/>
                </a:lnTo>
                <a:cubicBezTo>
                  <a:pt x="15133" y="11606"/>
                  <a:pt x="14974" y="12619"/>
                  <a:pt x="14704" y="13606"/>
                </a:cubicBezTo>
                <a:cubicBezTo>
                  <a:pt x="13511" y="13387"/>
                  <a:pt x="12301" y="13260"/>
                  <a:pt x="11087" y="13227"/>
                </a:cubicBezTo>
                <a:close/>
                <a:moveTo>
                  <a:pt x="11087" y="9272"/>
                </a:moveTo>
                <a:lnTo>
                  <a:pt x="11087" y="5975"/>
                </a:lnTo>
                <a:cubicBezTo>
                  <a:pt x="12237" y="5944"/>
                  <a:pt x="13383" y="5829"/>
                  <a:pt x="14515" y="5631"/>
                </a:cubicBezTo>
                <a:cubicBezTo>
                  <a:pt x="14903" y="6811"/>
                  <a:pt x="15126" y="8036"/>
                  <a:pt x="15176" y="9272"/>
                </a:cubicBezTo>
                <a:close/>
                <a:moveTo>
                  <a:pt x="3255" y="4863"/>
                </a:moveTo>
                <a:cubicBezTo>
                  <a:pt x="3797" y="5045"/>
                  <a:pt x="4356" y="5205"/>
                  <a:pt x="4929" y="5345"/>
                </a:cubicBezTo>
                <a:cubicBezTo>
                  <a:pt x="4529" y="6620"/>
                  <a:pt x="4303" y="7941"/>
                  <a:pt x="4259" y="9272"/>
                </a:cubicBezTo>
                <a:lnTo>
                  <a:pt x="1535" y="9272"/>
                </a:lnTo>
                <a:cubicBezTo>
                  <a:pt x="1646" y="7673"/>
                  <a:pt x="2244" y="6140"/>
                  <a:pt x="3255" y="4863"/>
                </a:cubicBezTo>
                <a:close/>
                <a:moveTo>
                  <a:pt x="4259" y="10586"/>
                </a:moveTo>
                <a:cubicBezTo>
                  <a:pt x="4298" y="11705"/>
                  <a:pt x="4462" y="12817"/>
                  <a:pt x="4747" y="13903"/>
                </a:cubicBezTo>
                <a:cubicBezTo>
                  <a:pt x="4115" y="14062"/>
                  <a:pt x="3491" y="14251"/>
                  <a:pt x="2878" y="14470"/>
                </a:cubicBezTo>
                <a:cubicBezTo>
                  <a:pt x="2092" y="13306"/>
                  <a:pt x="1630" y="11969"/>
                  <a:pt x="1535" y="10586"/>
                </a:cubicBezTo>
                <a:close/>
                <a:moveTo>
                  <a:pt x="17926" y="14472"/>
                </a:moveTo>
                <a:cubicBezTo>
                  <a:pt x="17322" y="14255"/>
                  <a:pt x="16699" y="14066"/>
                  <a:pt x="16057" y="13904"/>
                </a:cubicBezTo>
                <a:cubicBezTo>
                  <a:pt x="16342" y="12817"/>
                  <a:pt x="16506" y="11705"/>
                  <a:pt x="16545" y="10586"/>
                </a:cubicBezTo>
                <a:lnTo>
                  <a:pt x="19269" y="10586"/>
                </a:lnTo>
                <a:cubicBezTo>
                  <a:pt x="19174" y="11970"/>
                  <a:pt x="18712" y="13307"/>
                  <a:pt x="17926" y="1447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7150" tIns="17150" rIns="17150" bIns="171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Helvetica Neue"/>
              <a:buNone/>
            </a:pPr>
            <a:endParaRPr sz="1100" b="1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5" name="Google Shape;91;p16">
            <a:extLst>
              <a:ext uri="{FF2B5EF4-FFF2-40B4-BE49-F238E27FC236}">
                <a16:creationId xmlns:a16="http://schemas.microsoft.com/office/drawing/2014/main" id="{23055C81-219A-CC46-B58C-4EAB97AE1AD4}"/>
              </a:ext>
            </a:extLst>
          </p:cNvPr>
          <p:cNvSpPr/>
          <p:nvPr userDrawn="1"/>
        </p:nvSpPr>
        <p:spPr>
          <a:xfrm rot="10800000" flipH="1">
            <a:off x="9508583" y="1845373"/>
            <a:ext cx="2683500" cy="541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6" name="Google Shape;100;p16">
            <a:extLst>
              <a:ext uri="{FF2B5EF4-FFF2-40B4-BE49-F238E27FC236}">
                <a16:creationId xmlns:a16="http://schemas.microsoft.com/office/drawing/2014/main" id="{41660869-8400-5F48-8D6D-7E24FD6405BE}"/>
              </a:ext>
            </a:extLst>
          </p:cNvPr>
          <p:cNvSpPr txBox="1"/>
          <p:nvPr userDrawn="1"/>
        </p:nvSpPr>
        <p:spPr>
          <a:xfrm>
            <a:off x="9508583" y="1961329"/>
            <a:ext cx="2683500" cy="3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5400" tIns="25400" rIns="25400" bIns="254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snomedexpo.org</a:t>
            </a: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7" name="Google Shape;113;p16">
            <a:extLst>
              <a:ext uri="{FF2B5EF4-FFF2-40B4-BE49-F238E27FC236}">
                <a16:creationId xmlns:a16="http://schemas.microsoft.com/office/drawing/2014/main" id="{E529B38F-0635-2A46-898E-5DC691C70DC8}"/>
              </a:ext>
            </a:extLst>
          </p:cNvPr>
          <p:cNvPicPr preferRelativeResize="0"/>
          <p:nvPr userDrawn="1"/>
        </p:nvPicPr>
        <p:blipFill rotWithShape="1">
          <a:blip r:embed="rId5">
            <a:alphaModFix/>
          </a:blip>
          <a:srcRect/>
          <a:stretch/>
        </p:blipFill>
        <p:spPr>
          <a:xfrm>
            <a:off x="9511151" y="38380"/>
            <a:ext cx="2544720" cy="18986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1931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70CFD398-E59E-E243-BA63-B27AD9B103F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4200" y="228600"/>
            <a:ext cx="1224678" cy="91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155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01A7D4C-5321-164D-8483-88611902D393}"/>
              </a:ext>
            </a:extLst>
          </p:cNvPr>
          <p:cNvCxnSpPr>
            <a:cxnSpLocks/>
          </p:cNvCxnSpPr>
          <p:nvPr userDrawn="1"/>
        </p:nvCxnSpPr>
        <p:spPr>
          <a:xfrm flipH="1">
            <a:off x="1208868" y="6636056"/>
            <a:ext cx="9461315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658B9C4-060E-4A2E-B098-568732462B26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b="0" i="0" dirty="0">
              <a:latin typeface="Trebuchet MS" panose="020B070302020209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FF2C542-44DC-944E-A971-CA3A023E3338}"/>
              </a:ext>
            </a:extLst>
          </p:cNvPr>
          <p:cNvCxnSpPr>
            <a:cxnSpLocks/>
          </p:cNvCxnSpPr>
          <p:nvPr userDrawn="1"/>
        </p:nvCxnSpPr>
        <p:spPr>
          <a:xfrm flipH="1">
            <a:off x="6096000" y="6636056"/>
            <a:ext cx="4586519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0A87E6A-1A30-1344-9D4D-D878D41EEBD3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53800" y="6636056"/>
            <a:ext cx="838201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3C94091-ADF7-1141-97ED-F004ABA951DA}"/>
              </a:ext>
            </a:extLst>
          </p:cNvPr>
          <p:cNvSpPr txBox="1"/>
          <p:nvPr userDrawn="1"/>
        </p:nvSpPr>
        <p:spPr>
          <a:xfrm>
            <a:off x="10724296" y="6463279"/>
            <a:ext cx="6295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1" smtClean="0">
                <a:solidFill>
                  <a:schemeClr val="bg1"/>
                </a:solidFill>
                <a:latin typeface="Trebuchet MS" panose="020B0703020202090204" pitchFamily="34" charset="0"/>
              </a:rPr>
              <a:pPr algn="ctr"/>
              <a:t>‹#›</a:t>
            </a:fld>
            <a:endParaRPr lang="id-ID" sz="1600" b="1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5A65856-5235-F042-9788-2AFBB7ECCB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4200" y="228600"/>
            <a:ext cx="1225560" cy="91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2299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&amp;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6A0A4B9-A66D-46E0-B078-F937F10C7570}"/>
              </a:ext>
            </a:extLst>
          </p:cNvPr>
          <p:cNvSpPr/>
          <p:nvPr userDrawn="1"/>
        </p:nvSpPr>
        <p:spPr>
          <a:xfrm>
            <a:off x="0" y="1"/>
            <a:ext cx="12192000" cy="37011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b="0" i="0" dirty="0">
              <a:latin typeface="Trebuchet MS" panose="020B070302020209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1AAC61D-D56C-A449-B0B2-61E4DDB1A7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4200" y="228600"/>
            <a:ext cx="1225560" cy="91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3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B0E0B-26FA-46B1-8AC0-08363FFA9E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1543" y="1168069"/>
            <a:ext cx="5660577" cy="4088635"/>
          </a:xfrm>
        </p:spPr>
        <p:txBody>
          <a:bodyPr anchor="ctr">
            <a:normAutofit/>
          </a:bodyPr>
          <a:lstStyle>
            <a:lvl1pPr algn="r">
              <a:defRPr sz="5400" b="1" i="0">
                <a:solidFill>
                  <a:schemeClr val="bg1"/>
                </a:solidFill>
                <a:latin typeface="Trebuchet MS" panose="020B0703020202090204" pitchFamily="34" charset="0"/>
                <a:ea typeface="Trebuchet MS" panose="020B0703020202090204" pitchFamily="34" charset="0"/>
              </a:defRPr>
            </a:lvl1pPr>
          </a:lstStyle>
          <a:p>
            <a:r>
              <a:rPr lang="en-US" dirty="0"/>
              <a:t>[Your title here]</a:t>
            </a:r>
            <a:endParaRPr lang="en-ID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AE43545-228C-420E-AC30-1205A33F94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619" y="365321"/>
            <a:ext cx="4338638" cy="365126"/>
          </a:xfrm>
        </p:spPr>
        <p:txBody>
          <a:bodyPr anchor="ctr">
            <a:normAutofit/>
          </a:bodyPr>
          <a:lstStyle>
            <a:lvl1pPr marL="0" indent="0">
              <a:lnSpc>
                <a:spcPct val="50000"/>
              </a:lnSpc>
              <a:buNone/>
              <a:defRPr sz="2000" b="1" i="0">
                <a:solidFill>
                  <a:schemeClr val="bg1"/>
                </a:solidFill>
                <a:latin typeface="Trebuchet MS" panose="020B0703020202090204" pitchFamily="34" charset="0"/>
              </a:defRPr>
            </a:lvl1pPr>
          </a:lstStyle>
          <a:p>
            <a:pPr lvl="0"/>
            <a:r>
              <a:rPr lang="en-ID" dirty="0"/>
              <a:t>[Your title here]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7468192-3632-42A3-BD0E-E49109D83C27}"/>
              </a:ext>
            </a:extLst>
          </p:cNvPr>
          <p:cNvCxnSpPr>
            <a:cxnSpLocks/>
          </p:cNvCxnSpPr>
          <p:nvPr userDrawn="1"/>
        </p:nvCxnSpPr>
        <p:spPr>
          <a:xfrm flipH="1">
            <a:off x="2" y="524524"/>
            <a:ext cx="55154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1B4E7B4-FC47-4BAB-8D55-D800C571AA28}"/>
              </a:ext>
            </a:extLst>
          </p:cNvPr>
          <p:cNvCxnSpPr>
            <a:cxnSpLocks/>
          </p:cNvCxnSpPr>
          <p:nvPr userDrawn="1"/>
        </p:nvCxnSpPr>
        <p:spPr>
          <a:xfrm flipH="1">
            <a:off x="5312235" y="4462811"/>
            <a:ext cx="6879765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2F82E9C9-C8CD-EC47-88E6-75EFEBF1CC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4200" y="228600"/>
            <a:ext cx="1225560" cy="91439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43E8EA4-390C-9E4F-8A39-7E19CC05C369}"/>
              </a:ext>
            </a:extLst>
          </p:cNvPr>
          <p:cNvSpPr txBox="1"/>
          <p:nvPr userDrawn="1"/>
        </p:nvSpPr>
        <p:spPr>
          <a:xfrm>
            <a:off x="10724296" y="6414539"/>
            <a:ext cx="6295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1" smtClean="0">
                <a:solidFill>
                  <a:schemeClr val="bg2"/>
                </a:solidFill>
                <a:latin typeface="Trebuchet MS" panose="020B0703020202090204" pitchFamily="34" charset="0"/>
              </a:rPr>
              <a:pPr algn="ctr"/>
              <a:t>‹#›</a:t>
            </a:fld>
            <a:endParaRPr lang="id-ID" sz="1600" b="1" dirty="0">
              <a:solidFill>
                <a:schemeClr val="bg2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9279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BEB44BB-3D6F-4032-827E-94A0217231F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1543" y="2538754"/>
            <a:ext cx="5449997" cy="1754326"/>
          </a:xfrm>
        </p:spPr>
        <p:txBody>
          <a:bodyPr anchor="ctr">
            <a:spAutoFit/>
          </a:bodyPr>
          <a:lstStyle>
            <a:lvl1pPr algn="l">
              <a:defRPr sz="6000" b="1">
                <a:solidFill>
                  <a:schemeClr val="accent1"/>
                </a:solidFill>
                <a:latin typeface="Trebuchet MS" panose="020B0703020202090204" pitchFamily="34" charset="0"/>
                <a:ea typeface="Trebuchet MS" panose="020B0703020202090204" pitchFamily="34" charset="0"/>
              </a:defRPr>
            </a:lvl1pPr>
          </a:lstStyle>
          <a:p>
            <a:r>
              <a:rPr lang="en-ID" dirty="0"/>
              <a:t>[Your title here]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B663FB5-E98A-4422-93E9-3E30F6018AF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90462" y="0"/>
            <a:ext cx="5645825" cy="6858000"/>
          </a:xfrm>
        </p:spPr>
        <p:txBody>
          <a:bodyPr anchor="ctr">
            <a:noAutofit/>
          </a:bodyPr>
          <a:lstStyle>
            <a:lvl1pPr marL="0" indent="0" algn="l">
              <a:lnSpc>
                <a:spcPct val="150000"/>
              </a:lnSpc>
              <a:buNone/>
              <a:defRPr sz="1800">
                <a:solidFill>
                  <a:schemeClr val="tx1"/>
                </a:solidFill>
                <a:latin typeface="Trebuchet MS" panose="020B070302020209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[Your content here]</a:t>
            </a:r>
            <a:endParaRPr lang="en-ID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B55A128-031F-4BE7-9C93-491BF09EB429}"/>
              </a:ext>
            </a:extLst>
          </p:cNvPr>
          <p:cNvCxnSpPr>
            <a:cxnSpLocks/>
          </p:cNvCxnSpPr>
          <p:nvPr userDrawn="1"/>
        </p:nvCxnSpPr>
        <p:spPr>
          <a:xfrm flipH="1">
            <a:off x="2" y="524524"/>
            <a:ext cx="55154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A3589360-2472-F74B-BAEF-0260CBA4262A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4200" y="228600"/>
            <a:ext cx="1224678" cy="91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043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26672AF-F0C8-4398-A8FC-B334E4F153BA}"/>
              </a:ext>
            </a:extLst>
          </p:cNvPr>
          <p:cNvSpPr/>
          <p:nvPr userDrawn="1"/>
        </p:nvSpPr>
        <p:spPr>
          <a:xfrm>
            <a:off x="0" y="-1"/>
            <a:ext cx="121920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Trebuchet MS" panose="020B070302020209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BEB44BB-3D6F-4032-827E-94A0217231F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" y="365760"/>
            <a:ext cx="7287768" cy="553998"/>
          </a:xfrm>
        </p:spPr>
        <p:txBody>
          <a:bodyPr tIns="0" bIns="0" anchor="t" anchorCtr="0">
            <a:spAutoFit/>
          </a:bodyPr>
          <a:lstStyle>
            <a:lvl1pPr algn="l">
              <a:lnSpc>
                <a:spcPct val="100000"/>
              </a:lnSpc>
              <a:defRPr sz="3600" b="1">
                <a:solidFill>
                  <a:schemeClr val="bg1"/>
                </a:solidFill>
                <a:latin typeface="Trebuchet MS" panose="020B0703020202090204" pitchFamily="34" charset="0"/>
                <a:ea typeface="Trebuchet MS" panose="020B0703020202090204" pitchFamily="34" charset="0"/>
              </a:defRPr>
            </a:lvl1pPr>
          </a:lstStyle>
          <a:p>
            <a:r>
              <a:rPr lang="en-US" dirty="0"/>
              <a:t>Your Title Here</a:t>
            </a:r>
            <a:endParaRPr lang="en-ID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B663FB5-E98A-4422-93E9-3E30F6018AF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7200" y="1371600"/>
            <a:ext cx="11284745" cy="4563506"/>
          </a:xfrm>
        </p:spPr>
        <p:txBody>
          <a:bodyPr anchor="t">
            <a:normAutofit/>
          </a:bodyPr>
          <a:lstStyle>
            <a:lvl1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Trebuchet MS" panose="020B070302020209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Your content here...</a:t>
            </a:r>
            <a:endParaRPr lang="en-ID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B55A128-031F-4BE7-9C93-491BF09EB429}"/>
              </a:ext>
            </a:extLst>
          </p:cNvPr>
          <p:cNvCxnSpPr>
            <a:cxnSpLocks/>
          </p:cNvCxnSpPr>
          <p:nvPr userDrawn="1"/>
        </p:nvCxnSpPr>
        <p:spPr>
          <a:xfrm flipH="1">
            <a:off x="3" y="524524"/>
            <a:ext cx="377368" cy="0"/>
          </a:xfrm>
          <a:prstGeom prst="line">
            <a:avLst/>
          </a:prstGeom>
          <a:ln w="1143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4AFC651-42FB-4B42-8240-C1936772D4AB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4200" y="228600"/>
            <a:ext cx="1224678" cy="91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900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49587BB-9361-4686-B51E-59977C854046}"/>
              </a:ext>
            </a:extLst>
          </p:cNvPr>
          <p:cNvSpPr/>
          <p:nvPr userDrawn="1"/>
        </p:nvSpPr>
        <p:spPr>
          <a:xfrm>
            <a:off x="6154059" y="1045029"/>
            <a:ext cx="406400" cy="502738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b="0" i="0" dirty="0">
              <a:latin typeface="Trebuchet MS" panose="020B0703020202090204" pitchFamily="34" charset="0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F14DD6-7414-42DC-84DA-5D5D674CA3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86284" y="435429"/>
            <a:ext cx="5457373" cy="6422571"/>
          </a:xfrm>
          <a:solidFill>
            <a:schemeClr val="bg2"/>
          </a:solid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8945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F14DD6-7414-42DC-84DA-5D5D674CA3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457373" cy="6857999"/>
          </a:xfrm>
          <a:solidFill>
            <a:schemeClr val="bg2"/>
          </a:solidFill>
        </p:spPr>
        <p:txBody>
          <a:bodyPr/>
          <a:lstStyle/>
          <a:p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034EDA-D0C3-0644-9ADF-0AB1D941F132}"/>
              </a:ext>
            </a:extLst>
          </p:cNvPr>
          <p:cNvSpPr txBox="1"/>
          <p:nvPr userDrawn="1"/>
        </p:nvSpPr>
        <p:spPr>
          <a:xfrm>
            <a:off x="10724296" y="6401287"/>
            <a:ext cx="6295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chemeClr val="accent1"/>
                </a:solidFill>
                <a:latin typeface="Trebuchet MS" panose="020B0703020202090204" pitchFamily="34" charset="0"/>
              </a:rPr>
              <a:pPr algn="ctr"/>
              <a:t>‹#›</a:t>
            </a:fld>
            <a:endParaRPr lang="id-ID" sz="1600" b="0" i="0" dirty="0">
              <a:solidFill>
                <a:schemeClr val="accent1"/>
              </a:solidFill>
              <a:latin typeface="Trebuchet MS" panose="020B070302020209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F211944-32A6-D640-826F-48192E3567E3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4200" y="228600"/>
            <a:ext cx="1224678" cy="913741"/>
          </a:xfrm>
          <a:prstGeom prst="rect">
            <a:avLst/>
          </a:prstGeom>
        </p:spPr>
      </p:pic>
      <p:pic>
        <p:nvPicPr>
          <p:cNvPr id="6" name="Picture Placeholder 8">
            <a:extLst>
              <a:ext uri="{FF2B5EF4-FFF2-40B4-BE49-F238E27FC236}">
                <a16:creationId xmlns:a16="http://schemas.microsoft.com/office/drawing/2014/main" id="{A13E8301-1FB9-3744-981F-A0749D10C9B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6004104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715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E2FA4C8-655D-CD49-892B-0802B439A1A0}"/>
              </a:ext>
            </a:extLst>
          </p:cNvPr>
          <p:cNvSpPr/>
          <p:nvPr userDrawn="1"/>
        </p:nvSpPr>
        <p:spPr>
          <a:xfrm>
            <a:off x="4286249" y="5921476"/>
            <a:ext cx="1231148" cy="9210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0E947DBE-6D35-402F-8699-35D7FCEE26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343400" cy="6858000"/>
          </a:xfrm>
          <a:solidFill>
            <a:schemeClr val="bg2"/>
          </a:solidFill>
        </p:spPr>
        <p:txBody>
          <a:bodyPr/>
          <a:lstStyle/>
          <a:p>
            <a:endParaRPr lang="en-ID"/>
          </a:p>
        </p:txBody>
      </p:sp>
      <p:pic>
        <p:nvPicPr>
          <p:cNvPr id="5" name="Picture Placeholder 8">
            <a:extLst>
              <a:ext uri="{FF2B5EF4-FFF2-40B4-BE49-F238E27FC236}">
                <a16:creationId xmlns:a16="http://schemas.microsoft.com/office/drawing/2014/main" id="{2592E2C7-1255-C645-B613-689AA5CC8C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87498" y="6039089"/>
            <a:ext cx="685800" cy="685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020634-B13B-E944-BC70-8869E2BEAEA5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4200" y="228600"/>
            <a:ext cx="1224678" cy="91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926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 Onl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0E947DBE-6D35-402F-8699-35D7FCEE26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77878" y="0"/>
            <a:ext cx="5314122" cy="6858000"/>
          </a:xfrm>
          <a:solidFill>
            <a:schemeClr val="bg2"/>
          </a:solidFill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endParaRPr lang="en-ID"/>
          </a:p>
        </p:txBody>
      </p:sp>
      <p:pic>
        <p:nvPicPr>
          <p:cNvPr id="4" name="Picture Placeholder 8">
            <a:extLst>
              <a:ext uri="{FF2B5EF4-FFF2-40B4-BE49-F238E27FC236}">
                <a16:creationId xmlns:a16="http://schemas.microsoft.com/office/drawing/2014/main" id="{D7EBBB6C-373E-C34C-8F96-7A75E69BE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6004104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140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Image Onl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C768584-2DDB-1748-AA39-944D019D0E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4200" y="228600"/>
            <a:ext cx="1225560" cy="9143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666AF60-BE17-054B-B31F-055981F4DA48}"/>
              </a:ext>
            </a:extLst>
          </p:cNvPr>
          <p:cNvSpPr txBox="1"/>
          <p:nvPr userDrawn="1"/>
        </p:nvSpPr>
        <p:spPr>
          <a:xfrm>
            <a:off x="10724296" y="6414539"/>
            <a:ext cx="6295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1" smtClean="0">
                <a:solidFill>
                  <a:schemeClr val="bg2"/>
                </a:solidFill>
                <a:latin typeface="Trebuchet MS" panose="020B0703020202090204" pitchFamily="34" charset="0"/>
              </a:rPr>
              <a:pPr algn="ctr"/>
              <a:t>‹#›</a:t>
            </a:fld>
            <a:endParaRPr lang="id-ID" sz="1600" b="1" dirty="0">
              <a:solidFill>
                <a:schemeClr val="bg2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230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CCB21D-99BC-42A5-81FF-D08682F8F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ACB67-7671-44BE-B33B-49B32B7D71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D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D2ECF3-14C4-C14A-94EC-4DA8FBA4BE56}"/>
              </a:ext>
            </a:extLst>
          </p:cNvPr>
          <p:cNvCxnSpPr>
            <a:cxnSpLocks/>
          </p:cNvCxnSpPr>
          <p:nvPr userDrawn="1"/>
        </p:nvCxnSpPr>
        <p:spPr>
          <a:xfrm flipH="1">
            <a:off x="1205948" y="6629400"/>
            <a:ext cx="9464234" cy="0"/>
          </a:xfrm>
          <a:prstGeom prst="line">
            <a:avLst/>
          </a:prstGeom>
          <a:ln w="1270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9E31C79-BF8D-0541-8307-BC7ECF890613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53800" y="6629400"/>
            <a:ext cx="838201" cy="0"/>
          </a:xfrm>
          <a:prstGeom prst="line">
            <a:avLst/>
          </a:prstGeom>
          <a:ln w="1270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95CF1D1-8AFC-CA4E-860F-B7E69CC51EEC}"/>
              </a:ext>
            </a:extLst>
          </p:cNvPr>
          <p:cNvSpPr txBox="1"/>
          <p:nvPr userDrawn="1"/>
        </p:nvSpPr>
        <p:spPr>
          <a:xfrm>
            <a:off x="10724296" y="6414539"/>
            <a:ext cx="6295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1" smtClean="0">
                <a:solidFill>
                  <a:schemeClr val="accent1"/>
                </a:solidFill>
                <a:latin typeface="Trebuchet MS" panose="020B0703020202090204" pitchFamily="34" charset="0"/>
              </a:rPr>
              <a:pPr algn="ctr"/>
              <a:t>‹#›</a:t>
            </a:fld>
            <a:endParaRPr lang="id-ID" sz="1600" b="1" dirty="0">
              <a:solidFill>
                <a:schemeClr val="accent1"/>
              </a:solidFill>
              <a:latin typeface="Trebuchet MS" panose="020B0703020202090204" pitchFamily="34" charset="0"/>
            </a:endParaRPr>
          </a:p>
        </p:txBody>
      </p:sp>
      <p:pic>
        <p:nvPicPr>
          <p:cNvPr id="7" name="Picture Placeholder 8">
            <a:extLst>
              <a:ext uri="{FF2B5EF4-FFF2-40B4-BE49-F238E27FC236}">
                <a16:creationId xmlns:a16="http://schemas.microsoft.com/office/drawing/2014/main" id="{7D6260C9-7384-E545-BC07-B21B75ABD835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6004104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535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55" r:id="rId2"/>
    <p:sldLayoutId id="2147483666" r:id="rId3"/>
    <p:sldLayoutId id="2147483667" r:id="rId4"/>
    <p:sldLayoutId id="2147483685" r:id="rId5"/>
    <p:sldLayoutId id="2147483687" r:id="rId6"/>
    <p:sldLayoutId id="2147483692" r:id="rId7"/>
    <p:sldLayoutId id="2147483693" r:id="rId8"/>
    <p:sldLayoutId id="2147483694" r:id="rId9"/>
    <p:sldLayoutId id="2147483737" r:id="rId10"/>
    <p:sldLayoutId id="2147483655" r:id="rId11"/>
    <p:sldLayoutId id="2147483756" r:id="rId12"/>
    <p:sldLayoutId id="2147483741" r:id="rId13"/>
    <p:sldLayoutId id="214748373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rebuchet MS" panose="020B070302020209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ihtsdotools.org/display/CP/Clinical+Webinars" TargetMode="Externa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m/news/av/business-43563672/nestle-restructures-milkybar-to-cut-sugar" TargetMode="Externa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snomed.zoom.us/my/dentistrycrg" TargetMode="External"/><Relationship Id="rId2" Type="http://schemas.openxmlformats.org/officeDocument/2006/relationships/hyperlink" Target="https://snomed.zoom.us/j/99693144583?pwd=bXR5Qk1lNWE5cTZoOGhucVc1ZXhwZz09" TargetMode="Externa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snomed.zoom.us/webinar/register/WN_-IBoobDIQ3GnB5ojbpV2LA" TargetMode="External"/><Relationship Id="rId4" Type="http://schemas.openxmlformats.org/officeDocument/2006/relationships/hyperlink" Target="https://snomed.zoom.us/my/cancersynoptic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m/news/av/business-43563672/nestle-restructures-milkybar-to-cut-sugar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4147B60-6484-4311-8119-ECCCCAE42A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Clinical session</a:t>
            </a:r>
            <a:br>
              <a:rPr lang="en-GB" b="1" dirty="0"/>
            </a:br>
            <a:r>
              <a:rPr lang="en-GB" sz="4000" b="1" dirty="0"/>
              <a:t>Wednesday, 7</a:t>
            </a:r>
            <a:r>
              <a:rPr lang="en-GB" sz="4000" b="1" baseline="30000" dirty="0"/>
              <a:t>th</a:t>
            </a:r>
            <a:r>
              <a:rPr lang="en-GB" sz="4000" b="1" dirty="0"/>
              <a:t>, October 2020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00744A1-5539-48E3-8EA4-6192EA5B41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D" dirty="0"/>
              <a:t>Ian Green</a:t>
            </a:r>
          </a:p>
          <a:p>
            <a:r>
              <a:rPr lang="en-ID" dirty="0"/>
              <a:t>Clinical Engagement Business Manager &amp; Customer Relations Lead, Europe</a:t>
            </a:r>
          </a:p>
        </p:txBody>
      </p:sp>
    </p:spTree>
    <p:extLst>
      <p:ext uri="{BB962C8B-B14F-4D97-AF65-F5344CB8AC3E}">
        <p14:creationId xmlns:p14="http://schemas.microsoft.com/office/powerpoint/2010/main" val="3005215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&#10;&#10;Description automatically generated">
            <a:extLst>
              <a:ext uri="{FF2B5EF4-FFF2-40B4-BE49-F238E27FC236}">
                <a16:creationId xmlns:a16="http://schemas.microsoft.com/office/drawing/2014/main" id="{57C0D31C-A33F-7E44-86A8-74FB260E7A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36486"/>
            <a:ext cx="5695950" cy="310432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7CD468-D3C9-E049-85B3-EE03EC3827DE}"/>
              </a:ext>
            </a:extLst>
          </p:cNvPr>
          <p:cNvSpPr/>
          <p:nvPr/>
        </p:nvSpPr>
        <p:spPr>
          <a:xfrm>
            <a:off x="228600" y="228600"/>
            <a:ext cx="10020300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r>
              <a:rPr lang="en-GB" sz="4000" b="1" dirty="0">
                <a:solidFill>
                  <a:schemeClr val="accent1"/>
                </a:solidFill>
                <a:latin typeface="Trebuchet MS" panose="020B070302020209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Who are our stakeholders ?</a:t>
            </a:r>
          </a:p>
        </p:txBody>
      </p:sp>
      <p:pic>
        <p:nvPicPr>
          <p:cNvPr id="6" name="Shape 187" descr="International.png">
            <a:extLst>
              <a:ext uri="{FF2B5EF4-FFF2-40B4-BE49-F238E27FC236}">
                <a16:creationId xmlns:a16="http://schemas.microsoft.com/office/drawing/2014/main" id="{3BDA7F62-89BB-6544-A332-48E5D85FF2A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4550" y="2955072"/>
            <a:ext cx="5594660" cy="299352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Left-right Arrow 6">
            <a:extLst>
              <a:ext uri="{FF2B5EF4-FFF2-40B4-BE49-F238E27FC236}">
                <a16:creationId xmlns:a16="http://schemas.microsoft.com/office/drawing/2014/main" id="{3D68533A-22D9-404D-8876-D7DB3CABB6C3}"/>
              </a:ext>
            </a:extLst>
          </p:cNvPr>
          <p:cNvSpPr/>
          <p:nvPr/>
        </p:nvSpPr>
        <p:spPr>
          <a:xfrm rot="2111672">
            <a:off x="5214531" y="3373244"/>
            <a:ext cx="616570" cy="11151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84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person&#10;&#10;Description automatically generated">
            <a:extLst>
              <a:ext uri="{FF2B5EF4-FFF2-40B4-BE49-F238E27FC236}">
                <a16:creationId xmlns:a16="http://schemas.microsoft.com/office/drawing/2014/main" id="{F092DE2B-2A11-9244-BA3A-340E29268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693" y="1130300"/>
            <a:ext cx="9443522" cy="5386039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01E53E1-E632-254E-A0C5-9FC6269FE166}"/>
              </a:ext>
            </a:extLst>
          </p:cNvPr>
          <p:cNvSpPr txBox="1">
            <a:spLocks/>
          </p:cNvSpPr>
          <p:nvPr/>
        </p:nvSpPr>
        <p:spPr>
          <a:xfrm>
            <a:off x="449942" y="573217"/>
            <a:ext cx="8528958" cy="5570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 sz="3600" dirty="0"/>
              <a:t>Our team</a:t>
            </a:r>
          </a:p>
        </p:txBody>
      </p:sp>
    </p:spTree>
    <p:extLst>
      <p:ext uri="{BB962C8B-B14F-4D97-AF65-F5344CB8AC3E}">
        <p14:creationId xmlns:p14="http://schemas.microsoft.com/office/powerpoint/2010/main" val="3414457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BE010-200D-914D-B0F2-8EE189509960}"/>
              </a:ext>
            </a:extLst>
          </p:cNvPr>
          <p:cNvSpPr txBox="1">
            <a:spLocks/>
          </p:cNvSpPr>
          <p:nvPr/>
        </p:nvSpPr>
        <p:spPr>
          <a:xfrm>
            <a:off x="449942" y="573217"/>
            <a:ext cx="8528958" cy="5570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GB" sz="3600" dirty="0"/>
              <a:t>Clinical portal</a:t>
            </a:r>
            <a:endParaRPr lang="en-US" sz="3600" dirty="0"/>
          </a:p>
        </p:txBody>
      </p:sp>
      <p:pic>
        <p:nvPicPr>
          <p:cNvPr id="6" name="Picture 5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547F2F2F-2E32-2144-A14C-627AB53C06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42" y="1304144"/>
            <a:ext cx="6922530" cy="45279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94F419-B1BC-1B43-BA01-FF6523264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8458" y="2279495"/>
            <a:ext cx="3403600" cy="3810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C5B8E74E-E361-FC46-AA24-7AB5BE376E70}"/>
              </a:ext>
            </a:extLst>
          </p:cNvPr>
          <p:cNvSpPr/>
          <p:nvPr/>
        </p:nvSpPr>
        <p:spPr>
          <a:xfrm>
            <a:off x="9868830" y="2279495"/>
            <a:ext cx="1103971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29601BE-EE13-434E-80CE-E560193B31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940" y="3679902"/>
            <a:ext cx="2627780" cy="1400872"/>
          </a:xfrm>
          <a:prstGeom prst="rect">
            <a:avLst/>
          </a:prstGeom>
        </p:spPr>
      </p:pic>
      <p:sp>
        <p:nvSpPr>
          <p:cNvPr id="14" name="Right Arrow 13">
            <a:extLst>
              <a:ext uri="{FF2B5EF4-FFF2-40B4-BE49-F238E27FC236}">
                <a16:creationId xmlns:a16="http://schemas.microsoft.com/office/drawing/2014/main" id="{AFE1486C-5700-B541-A6F3-439E98EE370D}"/>
              </a:ext>
            </a:extLst>
          </p:cNvPr>
          <p:cNvSpPr/>
          <p:nvPr/>
        </p:nvSpPr>
        <p:spPr>
          <a:xfrm rot="650753" flipV="1">
            <a:off x="6786258" y="1801029"/>
            <a:ext cx="3245632" cy="888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6BB06304-96CA-B940-AE88-B9858064DD89}"/>
              </a:ext>
            </a:extLst>
          </p:cNvPr>
          <p:cNvSpPr/>
          <p:nvPr/>
        </p:nvSpPr>
        <p:spPr>
          <a:xfrm rot="7145457" flipV="1">
            <a:off x="9540531" y="3121549"/>
            <a:ext cx="1062614" cy="12659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742EF2-E98E-0A42-A142-F6C956E9403B}"/>
              </a:ext>
            </a:extLst>
          </p:cNvPr>
          <p:cNvSpPr txBox="1"/>
          <p:nvPr/>
        </p:nvSpPr>
        <p:spPr>
          <a:xfrm>
            <a:off x="3932091" y="6011462"/>
            <a:ext cx="6751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https://</a:t>
            </a:r>
            <a:r>
              <a:rPr lang="en-US" sz="1600" b="1" dirty="0" err="1"/>
              <a:t>confluence.ihtsdotools.org</a:t>
            </a:r>
            <a:r>
              <a:rPr lang="en-US" sz="1600" b="1" dirty="0"/>
              <a:t>/display/CP/</a:t>
            </a:r>
            <a:r>
              <a:rPr lang="en-US" sz="1600" b="1" dirty="0" err="1"/>
              <a:t>Clinical+Engagement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428630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0C440-B30D-9341-B863-9AB3DA8759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0742" y="1342551"/>
            <a:ext cx="5449997" cy="1200329"/>
          </a:xfrm>
        </p:spPr>
        <p:txBody>
          <a:bodyPr/>
          <a:lstStyle/>
          <a:p>
            <a:r>
              <a:rPr lang="en-US" sz="4000" dirty="0"/>
              <a:t>Meet our clinical leads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5C4201-A8F2-7B45-8C00-42127339D2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90462" y="1133231"/>
            <a:ext cx="5645825" cy="4881980"/>
          </a:xfrm>
        </p:spPr>
        <p:txBody>
          <a:bodyPr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Provide a lead role in discussions related to clinical aspects of SNOMED CT and its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Provide clinical expertise both internally and externally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Engage with all healthcare professionals, providing a network to support input into the work of SNOMED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Help develop clinical tools and education materials for use by the SNOMED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Provide advice on new areas of developments, to ensure that these meet the requirements of todays, and future, clinicians</a:t>
            </a:r>
          </a:p>
        </p:txBody>
      </p:sp>
      <p:pic>
        <p:nvPicPr>
          <p:cNvPr id="5" name="Picture 4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6533D2F8-57A1-924D-B802-928287ECEE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50" y="2971800"/>
            <a:ext cx="1428750" cy="1905000"/>
          </a:xfrm>
          <a:prstGeom prst="rect">
            <a:avLst/>
          </a:prstGeom>
        </p:spPr>
      </p:pic>
      <p:pic>
        <p:nvPicPr>
          <p:cNvPr id="7" name="Picture 6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E093159A-7ED3-ED47-AC8D-816A175177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812" y="2971800"/>
            <a:ext cx="1432128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835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E41C9-16F5-C24F-83A2-D440FC4B47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543" y="2538754"/>
            <a:ext cx="5449997" cy="1754326"/>
          </a:xfrm>
        </p:spPr>
        <p:txBody>
          <a:bodyPr/>
          <a:lstStyle/>
          <a:p>
            <a:r>
              <a:rPr lang="en-US" sz="4000" dirty="0"/>
              <a:t>Clinical Engagement and Customer Relations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B3B5ED-8B73-B348-AD66-AFACECF8D7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837282"/>
            <a:ext cx="5645825" cy="6020718"/>
          </a:xfrm>
        </p:spPr>
        <p:txBody>
          <a:bodyPr anchor="t"/>
          <a:lstStyle/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100000"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Clinical engagement sits within the Customer Relations team</a:t>
            </a: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Provide clinical input into the wider customer relations agenda, This includes working with:</a:t>
            </a: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100000"/>
              <a:buFont typeface="Wingdings" pitchFamily="2" charset="2"/>
              <a:buChar char="Ø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Member countries</a:t>
            </a: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100000"/>
              <a:buFont typeface="Wingdings" pitchFamily="2" charset="2"/>
              <a:buChar char="Ø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Clinical bodies</a:t>
            </a: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100000"/>
              <a:buFont typeface="Wingdings" pitchFamily="2" charset="2"/>
              <a:buChar char="Ø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Vendor Engagement</a:t>
            </a: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100000"/>
              <a:buFont typeface="Wingdings" pitchFamily="2" charset="2"/>
              <a:buChar char="Ø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Education and implementation support</a:t>
            </a: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Clinical engagement is accepted as a crucial part of supporting Members, all healthcare professionals,  vendors and SNOMED licensees</a:t>
            </a: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With member countries we work to provide clinical insight and support both centrally and within their own clinical communities</a:t>
            </a: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Ensure a clinical viewpoint is provided into </a:t>
            </a:r>
            <a:r>
              <a:rPr lang="en-US" u="sng" dirty="0">
                <a:latin typeface="Arial"/>
                <a:ea typeface="Arial"/>
                <a:cs typeface="Arial"/>
                <a:sym typeface="Arial"/>
              </a:rPr>
              <a:t>all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discussions and developments</a:t>
            </a: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100000"/>
              <a:buFont typeface="Arial" panose="020B0604020202020204" pitchFamily="34" charset="0"/>
              <a:buChar char="•"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900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7CED3-4846-914E-8E0A-EFBF279572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543" y="2871152"/>
            <a:ext cx="5449997" cy="1089529"/>
          </a:xfrm>
        </p:spPr>
        <p:txBody>
          <a:bodyPr/>
          <a:lstStyle/>
          <a:p>
            <a:r>
              <a:rPr lang="en-US" sz="3600" dirty="0"/>
              <a:t>Working with the content team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D96C58-0881-7142-8A51-9EAB09B1F0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90462" y="1465246"/>
            <a:ext cx="5645825" cy="5122844"/>
          </a:xfrm>
        </p:spPr>
        <p:txBody>
          <a:bodyPr/>
          <a:lstStyle/>
          <a:p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Developing and maintaining a clinical terminology  requires access to clinical expertise, to ensure that the content reflects current global clinical practice. This manifests itself in a number of different ways: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Individual requests for clinical expertise relating to single content enhancements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Working with larger groups of concepts, where a clinical group would be established to review existing content, and provide advice on changes or new additions based on global clinical requirements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Creation of a clinical contacts database which can be used to identify clinical experts quickly to provide expert advice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15018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CC091554-40AB-2E4C-88DA-AC0C5FDC65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200" y="1803400"/>
            <a:ext cx="4673600" cy="4673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3177505-E10E-F549-A55E-FDD33B7E4EC4}"/>
              </a:ext>
            </a:extLst>
          </p:cNvPr>
          <p:cNvSpPr/>
          <p:nvPr/>
        </p:nvSpPr>
        <p:spPr>
          <a:xfrm>
            <a:off x="782789" y="869124"/>
            <a:ext cx="59137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/>
              <a:t>Questions and discussion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801886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C717A-71D1-6B43-B3CD-BBB559D130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Clinical Reference Groups (CRGs)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D7CC13-488D-B648-BF39-FB5B1FCA4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Clinical Reference Groups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3042CB0F-E067-F545-8C72-7489E301E909}"/>
              </a:ext>
            </a:extLst>
          </p:cNvPr>
          <p:cNvSpPr txBox="1">
            <a:spLocks/>
          </p:cNvSpPr>
          <p:nvPr/>
        </p:nvSpPr>
        <p:spPr>
          <a:xfrm>
            <a:off x="7629678" y="4324026"/>
            <a:ext cx="2412100" cy="45031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spAutoFit/>
          </a:bodyPr>
          <a:lstStyle>
            <a:lvl1pPr marL="0" indent="0" algn="l" defTabSz="914400" rtl="0" eaLnBrk="1" latinLnBrk="0" hangingPunct="1">
              <a:lnSpc>
                <a:spcPct val="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i="0" kern="1200">
                <a:solidFill>
                  <a:schemeClr val="bg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dirty="0"/>
              <a:t>Jane Millar</a:t>
            </a:r>
          </a:p>
          <a:p>
            <a:pPr algn="ctr"/>
            <a:r>
              <a:rPr lang="en-ID" sz="1400" dirty="0"/>
              <a:t>Collaborations Lead</a:t>
            </a:r>
          </a:p>
        </p:txBody>
      </p:sp>
    </p:spTree>
    <p:extLst>
      <p:ext uri="{BB962C8B-B14F-4D97-AF65-F5344CB8AC3E}">
        <p14:creationId xmlns:p14="http://schemas.microsoft.com/office/powerpoint/2010/main" val="1119151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1FA31BA3-B2D0-584B-BAF4-8C19D46C36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750" y="1257300"/>
            <a:ext cx="7302500" cy="5308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1199FAA-F2BB-1D4C-A965-3032F3D57178}"/>
              </a:ext>
            </a:extLst>
          </p:cNvPr>
          <p:cNvSpPr/>
          <p:nvPr/>
        </p:nvSpPr>
        <p:spPr>
          <a:xfrm>
            <a:off x="228600" y="228600"/>
            <a:ext cx="10020300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r>
              <a:rPr lang="en-GB" sz="4000" b="1" dirty="0">
                <a:solidFill>
                  <a:schemeClr val="accent1"/>
                </a:solidFill>
                <a:latin typeface="Trebuchet MS" panose="020B070302020209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Clinical Engagement model</a:t>
            </a:r>
          </a:p>
        </p:txBody>
      </p:sp>
    </p:spTree>
    <p:extLst>
      <p:ext uri="{BB962C8B-B14F-4D97-AF65-F5344CB8AC3E}">
        <p14:creationId xmlns:p14="http://schemas.microsoft.com/office/powerpoint/2010/main" val="512887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A234C-58A9-5B4C-B253-0FABB7A906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6003" y="1363515"/>
            <a:ext cx="5449997" cy="1200329"/>
          </a:xfrm>
        </p:spPr>
        <p:txBody>
          <a:bodyPr/>
          <a:lstStyle/>
          <a:p>
            <a:r>
              <a:rPr lang="en-US" sz="4000" dirty="0"/>
              <a:t>Clinical reference Groups (CRGs)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4FB144-F4DC-514C-9EC7-F790229C17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49330" y="1145754"/>
            <a:ext cx="6475093" cy="5221995"/>
          </a:xfrm>
        </p:spPr>
        <p:txBody>
          <a:bodyPr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  <a:cs typeface="Arial" panose="020B0604020202020204" pitchFamily="34" charset="0"/>
              </a:rPr>
              <a:t>Facilitate discussion between clinicians focused on specific clinical specialties or topic areas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  <a:cs typeface="Arial" panose="020B0604020202020204" pitchFamily="34" charset="0"/>
              </a:rPr>
              <a:t>Provide a platform for clinicians to discuss with colleagues any questions, issues and experience relating to SNOMED CT and its implementation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  <a:cs typeface="Arial" panose="020B0604020202020204" pitchFamily="34" charset="0"/>
              </a:rPr>
              <a:t>Dedicated Confluence area and zoom accounts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  <a:cs typeface="Arial" panose="020B0604020202020204" pitchFamily="34" charset="0"/>
              </a:rPr>
              <a:t>Clinical community leadership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  <a:cs typeface="Arial" panose="020B0604020202020204" pitchFamily="34" charset="0"/>
              </a:rPr>
              <a:t>Open to all, input not limited to just clinicians from the clinical specialty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  <a:cs typeface="Arial" panose="020B0604020202020204" pitchFamily="34" charset="0"/>
              </a:rPr>
              <a:t>Input from  SNOMED CT author and access to SNOMED CT change request mechanism where appropriate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49A7C03-AEE9-874A-8945-ED5842DC0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120" y="2887484"/>
            <a:ext cx="40640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050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8CE514D7-DBEE-FA44-9D97-1743EC274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544" y="2908083"/>
            <a:ext cx="4868756" cy="1015663"/>
          </a:xfrm>
        </p:spPr>
        <p:txBody>
          <a:bodyPr/>
          <a:lstStyle/>
          <a:p>
            <a:pPr marL="129541" lvl="0" indent="-2541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25000"/>
            </a:pPr>
            <a:r>
              <a:rPr lang="en-US" sz="2400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Mark </a:t>
            </a:r>
            <a:r>
              <a:rPr lang="en-US" sz="2400" dirty="0" err="1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Jurkovitch</a:t>
            </a:r>
            <a:r>
              <a:rPr lang="en-US" sz="2400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br>
              <a:rPr lang="en-US" sz="2400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Chair, SNOMED International Dentistry</a:t>
            </a:r>
            <a:r>
              <a:rPr lang="en-US" sz="18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Clinical Reference Group</a:t>
            </a:r>
            <a:endParaRPr lang="en-US" altLang="en-US" sz="2400" dirty="0"/>
          </a:p>
        </p:txBody>
      </p:sp>
      <p:sp>
        <p:nvSpPr>
          <p:cNvPr id="9" name="Subtitle 4">
            <a:extLst>
              <a:ext uri="{FF2B5EF4-FFF2-40B4-BE49-F238E27FC236}">
                <a16:creationId xmlns:a16="http://schemas.microsoft.com/office/drawing/2014/main" id="{2D6CD073-5B8C-A548-A65C-3683737694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0921" y="869324"/>
            <a:ext cx="5740287" cy="5119350"/>
          </a:xfrm>
        </p:spPr>
        <p:txBody>
          <a:bodyPr wrap="square" anchor="ctr" anchorCtr="0">
            <a:spAutoFit/>
          </a:bodyPr>
          <a:lstStyle/>
          <a:p>
            <a:pPr lvl="0"/>
            <a:r>
              <a:rPr lang="en-US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“Clinicians are frequently the first to hear, see and identify </a:t>
            </a:r>
            <a:r>
              <a:rPr lang="en-US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patient conditions and findings that need documentation</a:t>
            </a:r>
            <a:r>
              <a:rPr lang="en-US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.  Further, clinicians are in a unique position to see </a:t>
            </a:r>
            <a:r>
              <a:rPr lang="en-US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correlations between the items that need documentation</a:t>
            </a:r>
            <a:r>
              <a:rPr lang="en-US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.  </a:t>
            </a:r>
            <a:r>
              <a:rPr lang="en-US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Being able to </a:t>
            </a:r>
            <a:r>
              <a:rPr lang="en-US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contribute to terms, definitions, and the valuable relationships</a:t>
            </a:r>
            <a:r>
              <a:rPr lang="en-US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 available within SNOMED CT </a:t>
            </a:r>
            <a:r>
              <a:rPr lang="en-US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improves usability</a:t>
            </a:r>
            <a:r>
              <a:rPr lang="en-US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.  Working with the entire design team for an EHR allows for better presentation, and proper representation that may significantly </a:t>
            </a:r>
            <a:r>
              <a:rPr lang="en-US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contribute to timeliness, efficiency, and, most important, improved care outcomes</a:t>
            </a:r>
            <a:r>
              <a:rPr lang="en-US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”.</a:t>
            </a:r>
          </a:p>
          <a:p>
            <a:pPr marL="129541" lvl="0" indent="-2541" algn="r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25000"/>
            </a:pPr>
            <a:r>
              <a:rPr lang="en-US" sz="1400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Mark </a:t>
            </a:r>
            <a:r>
              <a:rPr lang="en-US" sz="1400" dirty="0" err="1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Jurkovitch</a:t>
            </a:r>
            <a:r>
              <a:rPr lang="en-US" sz="1400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, Chair, SNOMED International Dentistry</a:t>
            </a:r>
            <a:r>
              <a:rPr lang="en-US" sz="14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Clinical Reference Group</a:t>
            </a:r>
            <a:endParaRPr lang="en-US" alt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F2641D-BBA2-F84E-A088-C20C8D52B5D3}"/>
              </a:ext>
            </a:extLst>
          </p:cNvPr>
          <p:cNvSpPr/>
          <p:nvPr/>
        </p:nvSpPr>
        <p:spPr>
          <a:xfrm>
            <a:off x="10924556" y="5147453"/>
            <a:ext cx="1431802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sz="16600" b="1" dirty="0">
                <a:solidFill>
                  <a:schemeClr val="accent1"/>
                </a:solidFill>
                <a:latin typeface="Trebuchet MS" panose="020B0703020202090204" pitchFamily="34" charset="0"/>
              </a:rPr>
              <a:t>”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6613B39-7299-A043-B99B-E2DCD9A609CF}"/>
              </a:ext>
            </a:extLst>
          </p:cNvPr>
          <p:cNvSpPr/>
          <p:nvPr/>
        </p:nvSpPr>
        <p:spPr>
          <a:xfrm>
            <a:off x="-164358" y="-239285"/>
            <a:ext cx="1431802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sz="16600" b="1" dirty="0">
                <a:solidFill>
                  <a:schemeClr val="accent1"/>
                </a:solidFill>
                <a:latin typeface="Trebuchet MS" panose="020B0703020202090204" pitchFamily="34" charset="0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26296449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E9474-8B10-394F-BBC3-DFDCE76389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3070" y="1041729"/>
            <a:ext cx="5193903" cy="1200329"/>
          </a:xfrm>
        </p:spPr>
        <p:txBody>
          <a:bodyPr/>
          <a:lstStyle/>
          <a:p>
            <a:r>
              <a:rPr lang="en-GB" sz="4000" dirty="0"/>
              <a:t>What is the reality of CRG’s?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535E35-3518-654F-9CE4-1CAF08C519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60542" y="770910"/>
            <a:ext cx="6275746" cy="5927075"/>
          </a:xfrm>
        </p:spPr>
        <p:txBody>
          <a:bodyPr anchor="t"/>
          <a:lstStyle/>
          <a:p>
            <a:r>
              <a:rPr lang="en-GB" dirty="0">
                <a:latin typeface="Trebuchet MS" panose="020B0603020202020204" pitchFamily="34" charset="0"/>
                <a:cs typeface="Arial" panose="020B0604020202020204" pitchFamily="34" charset="0"/>
              </a:rPr>
              <a:t>CRG’s provide the following: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  <a:cs typeface="Arial" panose="020B0604020202020204" pitchFamily="34" charset="0"/>
              </a:rPr>
              <a:t>A framework for multi-disciplinary topic discussion and working across professions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  <a:cs typeface="Arial" panose="020B0604020202020204" pitchFamily="34" charset="0"/>
              </a:rPr>
              <a:t>Global perspective, especially required for SNOMED CT international edition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  <a:cs typeface="Arial" panose="020B0604020202020204" pitchFamily="34" charset="0"/>
              </a:rPr>
              <a:t>Access to expertise from all clinical domains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  <a:cs typeface="Arial" panose="020B0604020202020204" pitchFamily="34" charset="0"/>
              </a:rPr>
              <a:t>A mechanism for different levels of engagement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  <a:cs typeface="Arial" panose="020B0604020202020204" pitchFamily="34" charset="0"/>
              </a:rPr>
              <a:t>Access to discussions on clinical developments by other groups (e.g. implementers), to ensure that products are developed meet clinical requirements.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rebuchet MS" panose="020B0603020202020204" pitchFamily="34" charset="0"/>
                <a:cs typeface="Arial" panose="020B0604020202020204" pitchFamily="34" charset="0"/>
              </a:rPr>
              <a:t>Early identification of global changes to healthcare delivery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66E5688-E554-674F-A230-C31378C27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120" y="2887484"/>
            <a:ext cx="40640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026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1E4AA-D90C-324F-8640-11ABDAC077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1850" y="954217"/>
            <a:ext cx="5115696" cy="1089529"/>
          </a:xfrm>
        </p:spPr>
        <p:txBody>
          <a:bodyPr/>
          <a:lstStyle/>
          <a:p>
            <a:r>
              <a:rPr lang="en-US" sz="3600" dirty="0"/>
              <a:t>Clinical Project Groups and Editorial Groups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21A654-2FF7-DB46-8D16-D965E2CFD4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6400" y="1059368"/>
            <a:ext cx="6349888" cy="5029200"/>
          </a:xfrm>
        </p:spPr>
        <p:txBody>
          <a:bodyPr anchor="t"/>
          <a:lstStyle/>
          <a:p>
            <a:r>
              <a:rPr lang="en-US" dirty="0">
                <a:solidFill>
                  <a:schemeClr val="tx2"/>
                </a:solidFill>
              </a:rPr>
              <a:t>Clinical project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Task and finish groups to address specific areas of clinical content agreed as part of work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Review of existing content and identification of changes/additions to the international release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International requirements, led by external SME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Input from a SNOMED CT author</a:t>
            </a:r>
          </a:p>
          <a:p>
            <a:r>
              <a:rPr lang="en-US" dirty="0">
                <a:solidFill>
                  <a:schemeClr val="tx2"/>
                </a:solidFill>
              </a:rPr>
              <a:t>Editorial groups (where relevant)</a:t>
            </a:r>
            <a:endParaRPr lang="en-US" dirty="0">
              <a:solidFill>
                <a:srgbClr val="0721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7212F"/>
                </a:solidFill>
              </a:rPr>
              <a:t>To provide editorial review of derivative products e.g. reference sets and maps</a:t>
            </a:r>
          </a:p>
        </p:txBody>
      </p:sp>
      <p:pic>
        <p:nvPicPr>
          <p:cNvPr id="6" name="Picture 5" descr="A picture containing toy&#10;&#10;Description automatically generated">
            <a:extLst>
              <a:ext uri="{FF2B5EF4-FFF2-40B4-BE49-F238E27FC236}">
                <a16:creationId xmlns:a16="http://schemas.microsoft.com/office/drawing/2014/main" id="{2F8E9BE1-33E7-0B4B-ADCD-5023C0F35F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442" y="2654300"/>
            <a:ext cx="3898900" cy="29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5576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DFFA5478-1E1D-D845-AEFA-32CA19947B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099" y="605654"/>
            <a:ext cx="9086631" cy="56466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62DC38-B294-4D46-84AD-89A9E7BE3D73}"/>
              </a:ext>
            </a:extLst>
          </p:cNvPr>
          <p:cNvSpPr txBox="1"/>
          <p:nvPr/>
        </p:nvSpPr>
        <p:spPr>
          <a:xfrm>
            <a:off x="1397000" y="139700"/>
            <a:ext cx="8610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https://</a:t>
            </a:r>
            <a:r>
              <a:rPr lang="en-US" sz="1600" b="1" dirty="0" err="1"/>
              <a:t>confluence.ihtsdotools.org</a:t>
            </a:r>
            <a:r>
              <a:rPr lang="en-US" sz="1600" b="1" dirty="0"/>
              <a:t>/display/CP/Directory+-+</a:t>
            </a:r>
            <a:r>
              <a:rPr lang="en-US" sz="1600" b="1" dirty="0" err="1"/>
              <a:t>Clinical+Reference+Groups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1290083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FB9A82A-F04D-CF47-9F6C-6CDA3FA4D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839" y="508924"/>
            <a:ext cx="9214321" cy="548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5981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C717A-71D1-6B43-B3CD-BBB559D130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Clinical Community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D7CC13-488D-B648-BF39-FB5B1FCA4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Clinical Community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BFE7FD74-DFFF-9348-A9E9-9D53DA6BF6F7}"/>
              </a:ext>
            </a:extLst>
          </p:cNvPr>
          <p:cNvSpPr txBox="1">
            <a:spLocks/>
          </p:cNvSpPr>
          <p:nvPr/>
        </p:nvSpPr>
        <p:spPr>
          <a:xfrm>
            <a:off x="7663132" y="4098502"/>
            <a:ext cx="2412100" cy="1158202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spAutoFit/>
          </a:bodyPr>
          <a:lstStyle>
            <a:lvl1pPr marL="0" indent="0" algn="l" defTabSz="914400" rtl="0" eaLnBrk="1" latinLnBrk="0" hangingPunct="1">
              <a:lnSpc>
                <a:spcPct val="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i="0" kern="1200">
                <a:solidFill>
                  <a:schemeClr val="bg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dirty="0"/>
              <a:t>Ian Green</a:t>
            </a:r>
          </a:p>
          <a:p>
            <a:pPr algn="ctr"/>
            <a:r>
              <a:rPr lang="en-ID" sz="1400" dirty="0"/>
              <a:t>Clinical Engagement</a:t>
            </a:r>
          </a:p>
          <a:p>
            <a:pPr algn="ctr"/>
            <a:r>
              <a:rPr lang="en-ID" sz="1400" dirty="0"/>
              <a:t> Business Manager &amp;</a:t>
            </a:r>
          </a:p>
          <a:p>
            <a:pPr algn="ctr"/>
            <a:r>
              <a:rPr lang="en-ID" sz="1400" dirty="0"/>
              <a:t> Customer Relations Lead</a:t>
            </a:r>
          </a:p>
          <a:p>
            <a:pPr algn="ctr"/>
            <a:r>
              <a:rPr lang="en-ID" sz="1400" dirty="0"/>
              <a:t> Europe</a:t>
            </a:r>
          </a:p>
        </p:txBody>
      </p:sp>
    </p:spTree>
    <p:extLst>
      <p:ext uri="{BB962C8B-B14F-4D97-AF65-F5344CB8AC3E}">
        <p14:creationId xmlns:p14="http://schemas.microsoft.com/office/powerpoint/2010/main" val="19661977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C41822FE-097C-674F-88F9-15C0259914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46" y="1041827"/>
            <a:ext cx="10520216" cy="47743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18DF4C-AAFC-3C42-88D2-D59121DA7243}"/>
              </a:ext>
            </a:extLst>
          </p:cNvPr>
          <p:cNvSpPr txBox="1"/>
          <p:nvPr/>
        </p:nvSpPr>
        <p:spPr>
          <a:xfrm>
            <a:off x="3106757" y="5931117"/>
            <a:ext cx="6666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https://</a:t>
            </a:r>
            <a:r>
              <a:rPr lang="en-US" sz="1600" b="1" dirty="0" err="1"/>
              <a:t>confluence.ihtsdotools.org</a:t>
            </a:r>
            <a:r>
              <a:rPr lang="en-US" sz="1600" b="1" dirty="0"/>
              <a:t>/display/CP/</a:t>
            </a:r>
            <a:r>
              <a:rPr lang="en-US" sz="1600" b="1" dirty="0" err="1"/>
              <a:t>Clinical+Community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7660588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564CE-8DA0-5C41-91B4-BEA63F504C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543" y="3065050"/>
            <a:ext cx="5449997" cy="701731"/>
          </a:xfrm>
        </p:spPr>
        <p:txBody>
          <a:bodyPr/>
          <a:lstStyle/>
          <a:p>
            <a:r>
              <a:rPr lang="en-US" sz="4400" dirty="0"/>
              <a:t>Clinical community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0A8DFC-DB12-4B4D-BA26-02241C020D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465069"/>
            <a:ext cx="5645825" cy="5199962"/>
          </a:xfrm>
        </p:spPr>
        <p:txBody>
          <a:bodyPr anchor="t"/>
          <a:lstStyle/>
          <a:p>
            <a:r>
              <a:rPr lang="en-US" sz="1600" dirty="0">
                <a:solidFill>
                  <a:schemeClr val="tx2"/>
                </a:solidFill>
              </a:rPr>
              <a:t>Aim: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To build a community of interest, which will support clinician use of SNOMED CT globally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Community offers access to like-minded clinicians globally, allowing the sharing of experiences and ideas.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Community links to already established Clinical Reference Groups (CRG's) and Clinical Project Groups.</a:t>
            </a:r>
          </a:p>
          <a:p>
            <a:r>
              <a:rPr lang="en-GB" sz="1600" dirty="0">
                <a:solidFill>
                  <a:schemeClr val="tx2"/>
                </a:solidFill>
              </a:rPr>
              <a:t>How:</a:t>
            </a:r>
            <a:endParaRPr lang="en-GB" sz="1600" dirty="0">
              <a:solidFill>
                <a:srgbClr val="0A2C3E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A2C3E"/>
                </a:solidFill>
              </a:rPr>
              <a:t>Providing clinicians access to education (clinical webinars and clinical sessions)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A2C3E"/>
                </a:solidFill>
              </a:rPr>
              <a:t>Providing interaction through discussion forums or through existing SNOMED clinical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A2C3E"/>
                </a:solidFill>
              </a:rPr>
              <a:t>Opportunities for input into content development and shaping implementation advice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932104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27929-721F-A045-AEF4-EA184C569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543" y="2538754"/>
            <a:ext cx="5449997" cy="1754326"/>
          </a:xfrm>
        </p:spPr>
        <p:txBody>
          <a:bodyPr/>
          <a:lstStyle/>
          <a:p>
            <a:r>
              <a:rPr lang="en-US" dirty="0"/>
              <a:t>Clinical webinars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88F32A-285F-3E4A-8B5B-9A1F5EF693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90462" y="1520327"/>
            <a:ext cx="5645825" cy="484742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Held monthly, on the first Wednesday of the month at 19:00 UTC for 90 mins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presenters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Topic is always clinically related. Try to keep the focus on real life implementations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Each session has a dedicated Confluence page, providing agenda, presentation and a link to a recording of the sessions. To access past and future sessions, please use the following link:</a:t>
            </a:r>
          </a:p>
          <a:p>
            <a:r>
              <a:rPr lang="en-US" sz="1400" dirty="0">
                <a:hlinkClick r:id="rId2"/>
              </a:rPr>
              <a:t>https://confluence.ihtsdotools.org/display/CP/Clinical+Webinars</a:t>
            </a:r>
            <a:endParaRPr lang="en-US" sz="1400" dirty="0"/>
          </a:p>
          <a:p>
            <a:r>
              <a:rPr lang="en-US" sz="1400" dirty="0"/>
              <a:t>(You will find each webinar is a sub-page)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5894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C0483-E01C-0B42-80FF-5EDFC779A3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543" y="2123256"/>
            <a:ext cx="5449997" cy="2585323"/>
          </a:xfrm>
        </p:spPr>
        <p:txBody>
          <a:bodyPr/>
          <a:lstStyle/>
          <a:p>
            <a:r>
              <a:rPr lang="en-US" dirty="0"/>
              <a:t>Clinical contact database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95949-E576-F843-993D-43515BF6D7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Purpose: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provide a mechanism for accessing experienced, up-to-date clinical specialists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provide internationally relevant knowledge</a:t>
            </a:r>
          </a:p>
          <a:p>
            <a:r>
              <a:rPr lang="en-US" dirty="0">
                <a:solidFill>
                  <a:schemeClr val="tx2"/>
                </a:solidFill>
              </a:rPr>
              <a:t>Database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Individuals contact information, specialty, availability and experience with terminology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Database information is solely for the use of the clinical engagement team, and is not shared elsewhere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Participation is voluntary</a:t>
            </a:r>
          </a:p>
        </p:txBody>
      </p:sp>
    </p:spTree>
    <p:extLst>
      <p:ext uri="{BB962C8B-B14F-4D97-AF65-F5344CB8AC3E}">
        <p14:creationId xmlns:p14="http://schemas.microsoft.com/office/powerpoint/2010/main" val="22249990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C717A-71D1-6B43-B3CD-BBB559D130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544" y="1168069"/>
            <a:ext cx="5124428" cy="4088635"/>
          </a:xfrm>
        </p:spPr>
        <p:txBody>
          <a:bodyPr/>
          <a:lstStyle/>
          <a:p>
            <a:pPr algn="ctr"/>
            <a:r>
              <a:rPr lang="en-US" dirty="0"/>
              <a:t>Clinical Analytics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D7CC13-488D-B648-BF39-FB5B1FCA4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Clinical Analytics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D7AB34F-446E-D541-B1B4-2A8CF09A9F49}"/>
              </a:ext>
            </a:extLst>
          </p:cNvPr>
          <p:cNvSpPr txBox="1">
            <a:spLocks/>
          </p:cNvSpPr>
          <p:nvPr/>
        </p:nvSpPr>
        <p:spPr>
          <a:xfrm>
            <a:off x="7596224" y="4068658"/>
            <a:ext cx="2412100" cy="163012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spAutoFit/>
          </a:bodyPr>
          <a:lstStyle>
            <a:lvl1pPr marL="0" indent="0" algn="l" defTabSz="914400" rtl="0" eaLnBrk="1" latinLnBrk="0" hangingPunct="1">
              <a:lnSpc>
                <a:spcPct val="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i="0" kern="1200">
                <a:solidFill>
                  <a:schemeClr val="bg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dirty="0"/>
              <a:t>Charles </a:t>
            </a:r>
            <a:r>
              <a:rPr lang="en-ID" sz="1400" dirty="0" err="1"/>
              <a:t>Gutteridge</a:t>
            </a:r>
            <a:endParaRPr lang="en-ID" sz="1400" dirty="0"/>
          </a:p>
          <a:p>
            <a:pPr algn="ctr"/>
            <a:r>
              <a:rPr lang="en-ID" sz="1400" dirty="0"/>
              <a:t>Clinical Engagement</a:t>
            </a:r>
          </a:p>
          <a:p>
            <a:pPr algn="ctr"/>
            <a:r>
              <a:rPr lang="en-ID" sz="1400" dirty="0"/>
              <a:t>Lead EMEA </a:t>
            </a:r>
          </a:p>
          <a:p>
            <a:pPr algn="ctr"/>
            <a:r>
              <a:rPr lang="en-ID" sz="1400" dirty="0"/>
              <a:t>&amp;</a:t>
            </a:r>
          </a:p>
          <a:p>
            <a:pPr algn="ctr"/>
            <a:r>
              <a:rPr lang="en-ID" sz="1400" dirty="0"/>
              <a:t>Peter </a:t>
            </a:r>
            <a:r>
              <a:rPr lang="en-ID" sz="1400" dirty="0" err="1"/>
              <a:t>Hendler</a:t>
            </a:r>
            <a:endParaRPr lang="en-ID" sz="1400" dirty="0"/>
          </a:p>
          <a:p>
            <a:pPr algn="ctr"/>
            <a:r>
              <a:rPr lang="en-ID" sz="1400" dirty="0"/>
              <a:t> Clinical Engagement</a:t>
            </a:r>
          </a:p>
          <a:p>
            <a:pPr algn="ctr"/>
            <a:r>
              <a:rPr lang="en-ID" sz="1400" dirty="0"/>
              <a:t>Lead Americas</a:t>
            </a:r>
          </a:p>
        </p:txBody>
      </p:sp>
    </p:spTree>
    <p:extLst>
      <p:ext uri="{BB962C8B-B14F-4D97-AF65-F5344CB8AC3E}">
        <p14:creationId xmlns:p14="http://schemas.microsoft.com/office/powerpoint/2010/main" val="1543860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8CE514D7-DBEE-FA44-9D97-1743EC274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543" y="2732653"/>
            <a:ext cx="5449997" cy="1366528"/>
          </a:xfrm>
        </p:spPr>
        <p:txBody>
          <a:bodyPr/>
          <a:lstStyle/>
          <a:p>
            <a:r>
              <a:rPr lang="en-ID" dirty="0"/>
              <a:t>Agenda</a:t>
            </a:r>
            <a:br>
              <a:rPr lang="en-ID" dirty="0"/>
            </a:br>
            <a:r>
              <a:rPr lang="en-ID" sz="3200" dirty="0"/>
              <a:t>(first session)</a:t>
            </a:r>
            <a:endParaRPr lang="en-ID" b="1" dirty="0">
              <a:latin typeface="Trebuchet MS" panose="020B0703020202090204" pitchFamily="34" charset="0"/>
              <a:hlinkClick r:id="rId2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F2641D-BBA2-F84E-A088-C20C8D52B5D3}"/>
              </a:ext>
            </a:extLst>
          </p:cNvPr>
          <p:cNvSpPr/>
          <p:nvPr/>
        </p:nvSpPr>
        <p:spPr>
          <a:xfrm>
            <a:off x="10924556" y="5147453"/>
            <a:ext cx="1431802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sz="16600" b="1" dirty="0">
                <a:solidFill>
                  <a:schemeClr val="accent1"/>
                </a:solidFill>
                <a:latin typeface="Trebuchet MS" panose="020B0703020202090204" pitchFamily="34" charset="0"/>
              </a:rPr>
              <a:t>”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6613B39-7299-A043-B99B-E2DCD9A609CF}"/>
              </a:ext>
            </a:extLst>
          </p:cNvPr>
          <p:cNvSpPr/>
          <p:nvPr/>
        </p:nvSpPr>
        <p:spPr>
          <a:xfrm>
            <a:off x="-164358" y="-239285"/>
            <a:ext cx="1431802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sz="16600" b="1" dirty="0">
                <a:solidFill>
                  <a:schemeClr val="accent1"/>
                </a:solidFill>
                <a:latin typeface="Trebuchet MS" panose="020B0703020202090204" pitchFamily="34" charset="0"/>
              </a:rPr>
              <a:t>“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260A8A1-6D4E-E64E-9BB4-61884D9995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262286"/>
              </p:ext>
            </p:extLst>
          </p:nvPr>
        </p:nvGraphicFramePr>
        <p:xfrm>
          <a:off x="5288096" y="1138927"/>
          <a:ext cx="5595483" cy="52115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6932">
                  <a:extLst>
                    <a:ext uri="{9D8B030D-6E8A-4147-A177-3AD203B41FA5}">
                      <a16:colId xmlns:a16="http://schemas.microsoft.com/office/drawing/2014/main" val="686102013"/>
                    </a:ext>
                  </a:extLst>
                </a:gridCol>
                <a:gridCol w="3430771">
                  <a:extLst>
                    <a:ext uri="{9D8B030D-6E8A-4147-A177-3AD203B41FA5}">
                      <a16:colId xmlns:a16="http://schemas.microsoft.com/office/drawing/2014/main" val="3687498600"/>
                    </a:ext>
                  </a:extLst>
                </a:gridCol>
                <a:gridCol w="1287780">
                  <a:extLst>
                    <a:ext uri="{9D8B030D-6E8A-4147-A177-3AD203B41FA5}">
                      <a16:colId xmlns:a16="http://schemas.microsoft.com/office/drawing/2014/main" val="2818348883"/>
                    </a:ext>
                  </a:extLst>
                </a:gridCol>
              </a:tblGrid>
              <a:tr h="359089"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13:00 – 13:05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effectLst/>
                        </a:rPr>
                        <a:t>Welcome/introductions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Ian Green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extLst>
                  <a:ext uri="{0D108BD9-81ED-4DB2-BD59-A6C34878D82A}">
                    <a16:rowId xmlns:a16="http://schemas.microsoft.com/office/drawing/2014/main" val="1749703755"/>
                  </a:ext>
                </a:extLst>
              </a:tr>
              <a:tr h="363835"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13:05 – 13:10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Agenda (structure of the day)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Ian Green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extLst>
                  <a:ext uri="{0D108BD9-81ED-4DB2-BD59-A6C34878D82A}">
                    <a16:rowId xmlns:a16="http://schemas.microsoft.com/office/drawing/2014/main" val="1318913918"/>
                  </a:ext>
                </a:extLst>
              </a:tr>
              <a:tr h="538633"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13:10 – 13:50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effectLst/>
                        </a:rPr>
                        <a:t>Keynote - “Starting from scratch with SNOMED in EHR implementation. Experience in a Global Digital Exemplar”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Dermot O’Riordan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extLst>
                  <a:ext uri="{0D108BD9-81ED-4DB2-BD59-A6C34878D82A}">
                    <a16:rowId xmlns:a16="http://schemas.microsoft.com/office/drawing/2014/main" val="3456128484"/>
                  </a:ext>
                </a:extLst>
              </a:tr>
              <a:tr h="718178"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13:50 – 14:05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effectLst/>
                        </a:rPr>
                        <a:t>Clinical engagement strategy (high-level overview)</a:t>
                      </a:r>
                    </a:p>
                    <a:p>
                      <a:pPr marL="342900" lvl="0" indent="-342900" algn="l">
                        <a:buFont typeface="Symbol" pitchFamily="2" charset="2"/>
                        <a:buChar char=""/>
                      </a:pPr>
                      <a:r>
                        <a:rPr lang="en-GB" sz="1100" dirty="0">
                          <a:effectLst/>
                        </a:rPr>
                        <a:t>Review of current SNOMED International clinical engagement strategy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Ian Green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extLst>
                  <a:ext uri="{0D108BD9-81ED-4DB2-BD59-A6C34878D82A}">
                    <a16:rowId xmlns:a16="http://schemas.microsoft.com/office/drawing/2014/main" val="4023082895"/>
                  </a:ext>
                </a:extLst>
              </a:tr>
              <a:tr h="538633"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14:05 – 14:15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Clinical reference groups (CRGs) and project groups</a:t>
                      </a:r>
                    </a:p>
                    <a:p>
                      <a:pPr marL="342900" lvl="0" indent="-342900" algn="l">
                        <a:buFont typeface="Symbol" pitchFamily="2" charset="2"/>
                        <a:buChar char=""/>
                      </a:pPr>
                      <a:r>
                        <a:rPr lang="en-GB" sz="1100">
                          <a:effectLst/>
                        </a:rPr>
                        <a:t>Overview, approach and current status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Jane Millar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extLst>
                  <a:ext uri="{0D108BD9-81ED-4DB2-BD59-A6C34878D82A}">
                    <a16:rowId xmlns:a16="http://schemas.microsoft.com/office/drawing/2014/main" val="2024312131"/>
                  </a:ext>
                </a:extLst>
              </a:tr>
              <a:tr h="538633"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14:15 – 14:25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Clinical community</a:t>
                      </a:r>
                    </a:p>
                    <a:p>
                      <a:pPr marL="342900" lvl="0" indent="-342900" algn="l">
                        <a:buFont typeface="Symbol" pitchFamily="2" charset="2"/>
                        <a:buChar char=""/>
                      </a:pPr>
                      <a:r>
                        <a:rPr lang="en-GB" sz="1100">
                          <a:effectLst/>
                        </a:rPr>
                        <a:t>Clinical portal</a:t>
                      </a:r>
                    </a:p>
                    <a:p>
                      <a:pPr marL="342900" lvl="0" indent="-342900" algn="l">
                        <a:buFont typeface="Symbol" pitchFamily="2" charset="2"/>
                        <a:buChar char=""/>
                      </a:pPr>
                      <a:r>
                        <a:rPr lang="en-GB" sz="1100">
                          <a:effectLst/>
                        </a:rPr>
                        <a:t>Clinical webinars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Ian Green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extLst>
                  <a:ext uri="{0D108BD9-81ED-4DB2-BD59-A6C34878D82A}">
                    <a16:rowId xmlns:a16="http://schemas.microsoft.com/office/drawing/2014/main" val="3257677188"/>
                  </a:ext>
                </a:extLst>
              </a:tr>
              <a:tr h="538633"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14:25 – 14:35</a:t>
                      </a:r>
                    </a:p>
                    <a:p>
                      <a:pPr algn="l"/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Clinical analytics</a:t>
                      </a:r>
                    </a:p>
                    <a:p>
                      <a:pPr marL="342900" lvl="0" indent="-342900" algn="l">
                        <a:buFont typeface="Symbol" pitchFamily="2" charset="2"/>
                        <a:buChar char=""/>
                      </a:pPr>
                      <a:r>
                        <a:rPr lang="en-GB" sz="1100">
                          <a:effectLst/>
                        </a:rPr>
                        <a:t>Why is clinical analytics important?</a:t>
                      </a:r>
                    </a:p>
                    <a:p>
                      <a:pPr marL="342900" lvl="0" indent="-342900" algn="l">
                        <a:buFont typeface="Symbol" pitchFamily="2" charset="2"/>
                        <a:buChar char=""/>
                      </a:pPr>
                      <a:r>
                        <a:rPr lang="en-GB" sz="1100">
                          <a:effectLst/>
                        </a:rPr>
                        <a:t>Clinical analytics demonstrator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Charles Gutteridge/Peter Hendler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extLst>
                  <a:ext uri="{0D108BD9-81ED-4DB2-BD59-A6C34878D82A}">
                    <a16:rowId xmlns:a16="http://schemas.microsoft.com/office/drawing/2014/main" val="3254753959"/>
                  </a:ext>
                </a:extLst>
              </a:tr>
              <a:tr h="538633"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14:35 – 14:45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effectLst/>
                        </a:rPr>
                        <a:t>SNOMED CT authoring and clinical input</a:t>
                      </a:r>
                    </a:p>
                    <a:p>
                      <a:pPr marL="342900" lvl="0" indent="-342900" algn="l">
                        <a:buFont typeface="Symbol" pitchFamily="2" charset="2"/>
                        <a:buChar char=""/>
                      </a:pPr>
                      <a:r>
                        <a:rPr lang="en-GB" sz="1100" dirty="0">
                          <a:effectLst/>
                        </a:rPr>
                        <a:t>Overview of clinical input into authoring and quality assurance processes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SNOMED team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extLst>
                  <a:ext uri="{0D108BD9-81ED-4DB2-BD59-A6C34878D82A}">
                    <a16:rowId xmlns:a16="http://schemas.microsoft.com/office/drawing/2014/main" val="2784903560"/>
                  </a:ext>
                </a:extLst>
              </a:tr>
              <a:tr h="718178"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14:45 – 14:50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effectLst/>
                        </a:rPr>
                        <a:t>Education materials</a:t>
                      </a:r>
                    </a:p>
                    <a:p>
                      <a:pPr marL="342900" lvl="0" indent="-342900" algn="l">
                        <a:buFont typeface="Symbol" pitchFamily="2" charset="2"/>
                        <a:buChar char=""/>
                      </a:pPr>
                      <a:r>
                        <a:rPr lang="en-GB" sz="1100" dirty="0">
                          <a:effectLst/>
                        </a:rPr>
                        <a:t>Clinical course (presentations and recordings)</a:t>
                      </a:r>
                    </a:p>
                    <a:p>
                      <a:pPr marL="342900" lvl="0" indent="-342900" algn="l">
                        <a:buFont typeface="Symbol" pitchFamily="2" charset="2"/>
                        <a:buChar char=""/>
                      </a:pPr>
                      <a:r>
                        <a:rPr lang="en-GB" sz="1100" dirty="0">
                          <a:effectLst/>
                        </a:rPr>
                        <a:t>Clinical resources available on clinical portal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Ian Green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extLst>
                  <a:ext uri="{0D108BD9-81ED-4DB2-BD59-A6C34878D82A}">
                    <a16:rowId xmlns:a16="http://schemas.microsoft.com/office/drawing/2014/main" val="1432818565"/>
                  </a:ext>
                </a:extLst>
              </a:tr>
              <a:tr h="359089"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14:50 – 15:00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effectLst/>
                        </a:rPr>
                        <a:t>Questions and reminder for next sessions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effectLst/>
                        </a:rPr>
                        <a:t>Ian Green/All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60" marR="62760" marT="0" marB="0"/>
                </a:tc>
                <a:extLst>
                  <a:ext uri="{0D108BD9-81ED-4DB2-BD59-A6C34878D82A}">
                    <a16:rowId xmlns:a16="http://schemas.microsoft.com/office/drawing/2014/main" val="22115658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9173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C717A-71D1-6B43-B3CD-BBB559D130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SNOMED CT authoring and clinical input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D7CC13-488D-B648-BF39-FB5B1FCA4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2619" y="365321"/>
            <a:ext cx="5249830" cy="365126"/>
          </a:xfrm>
        </p:spPr>
        <p:txBody>
          <a:bodyPr>
            <a:normAutofit/>
          </a:bodyPr>
          <a:lstStyle/>
          <a:p>
            <a:r>
              <a:rPr lang="en-US" dirty="0"/>
              <a:t>SNOMED CT authoring and clinical input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43077400-1660-804E-AD53-7BEDB28AB91E}"/>
              </a:ext>
            </a:extLst>
          </p:cNvPr>
          <p:cNvSpPr txBox="1">
            <a:spLocks/>
          </p:cNvSpPr>
          <p:nvPr/>
        </p:nvSpPr>
        <p:spPr>
          <a:xfrm>
            <a:off x="7674283" y="4318630"/>
            <a:ext cx="2412100" cy="45031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spAutoFit/>
          </a:bodyPr>
          <a:lstStyle>
            <a:lvl1pPr marL="0" indent="0" algn="l" defTabSz="914400" rtl="0" eaLnBrk="1" latinLnBrk="0" hangingPunct="1">
              <a:lnSpc>
                <a:spcPct val="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i="0" kern="1200">
                <a:solidFill>
                  <a:schemeClr val="bg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dirty="0"/>
              <a:t>Monica Harry</a:t>
            </a:r>
          </a:p>
          <a:p>
            <a:pPr algn="ctr"/>
            <a:r>
              <a:rPr lang="en-ID" sz="1400" dirty="0"/>
              <a:t>Director of Content</a:t>
            </a:r>
          </a:p>
        </p:txBody>
      </p:sp>
    </p:spTree>
    <p:extLst>
      <p:ext uri="{BB962C8B-B14F-4D97-AF65-F5344CB8AC3E}">
        <p14:creationId xmlns:p14="http://schemas.microsoft.com/office/powerpoint/2010/main" val="33199215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F60D8-5E56-694B-B003-4633EC558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544" y="1168069"/>
            <a:ext cx="4745286" cy="4088635"/>
          </a:xfrm>
        </p:spPr>
        <p:txBody>
          <a:bodyPr/>
          <a:lstStyle/>
          <a:p>
            <a:r>
              <a:rPr lang="en-GB" dirty="0"/>
              <a:t>Education materials</a:t>
            </a:r>
            <a:br>
              <a:rPr lang="en-GB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CF5B8F-F56F-E74E-9478-69C6B28707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Education materials</a:t>
            </a:r>
            <a:endParaRPr lang="en-US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05D59908-B24C-1B42-8B5E-BE4B3B33E1E0}"/>
              </a:ext>
            </a:extLst>
          </p:cNvPr>
          <p:cNvSpPr txBox="1">
            <a:spLocks/>
          </p:cNvSpPr>
          <p:nvPr/>
        </p:nvSpPr>
        <p:spPr>
          <a:xfrm>
            <a:off x="7663132" y="4098502"/>
            <a:ext cx="2412100" cy="1158202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spAutoFit/>
          </a:bodyPr>
          <a:lstStyle>
            <a:lvl1pPr marL="0" indent="0" algn="l" defTabSz="914400" rtl="0" eaLnBrk="1" latinLnBrk="0" hangingPunct="1">
              <a:lnSpc>
                <a:spcPct val="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i="0" kern="1200">
                <a:solidFill>
                  <a:schemeClr val="bg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dirty="0"/>
              <a:t>Ian Green</a:t>
            </a:r>
          </a:p>
          <a:p>
            <a:pPr algn="ctr"/>
            <a:r>
              <a:rPr lang="en-ID" sz="1400" dirty="0"/>
              <a:t>Clinical Engagement</a:t>
            </a:r>
          </a:p>
          <a:p>
            <a:pPr algn="ctr"/>
            <a:r>
              <a:rPr lang="en-ID" sz="1400" dirty="0"/>
              <a:t> Business Manager &amp;</a:t>
            </a:r>
          </a:p>
          <a:p>
            <a:pPr algn="ctr"/>
            <a:r>
              <a:rPr lang="en-ID" sz="1400" dirty="0"/>
              <a:t> Customer Relations Lead</a:t>
            </a:r>
          </a:p>
          <a:p>
            <a:pPr algn="ctr"/>
            <a:r>
              <a:rPr lang="en-ID" sz="1400" dirty="0"/>
              <a:t> Europe</a:t>
            </a:r>
          </a:p>
        </p:txBody>
      </p:sp>
    </p:spTree>
    <p:extLst>
      <p:ext uri="{BB962C8B-B14F-4D97-AF65-F5344CB8AC3E}">
        <p14:creationId xmlns:p14="http://schemas.microsoft.com/office/powerpoint/2010/main" val="13259474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1E3681C-D602-D441-9E3B-522E7D114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6712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8AAEA81E-79B0-2A4E-A349-A1E8C54670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3471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3F695-535C-DC4F-AACE-9D0EAEEA4380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8521700" cy="1311275"/>
          </a:xfrm>
        </p:spPr>
        <p:txBody>
          <a:bodyPr/>
          <a:lstStyle/>
          <a:p>
            <a:r>
              <a:rPr lang="en-US" sz="4400" dirty="0"/>
              <a:t>Clinical resources and presentations</a:t>
            </a:r>
          </a:p>
        </p:txBody>
      </p:sp>
      <p:pic>
        <p:nvPicPr>
          <p:cNvPr id="5" name="Picture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5B1921C3-B77F-B24F-B4C1-C0C987A191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600" y="1311275"/>
            <a:ext cx="8242300" cy="47996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E4699F-A475-0148-99D8-B4F42A869AE2}"/>
              </a:ext>
            </a:extLst>
          </p:cNvPr>
          <p:cNvSpPr txBox="1"/>
          <p:nvPr/>
        </p:nvSpPr>
        <p:spPr>
          <a:xfrm>
            <a:off x="2963537" y="5926302"/>
            <a:ext cx="5682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https://</a:t>
            </a:r>
            <a:r>
              <a:rPr lang="en-US" sz="1400" b="1" dirty="0" err="1"/>
              <a:t>confluence.ihtsdotools.org</a:t>
            </a:r>
            <a:r>
              <a:rPr lang="en-US" sz="1400" b="1" dirty="0"/>
              <a:t>/display/CP/</a:t>
            </a:r>
            <a:r>
              <a:rPr lang="en-US" sz="1400" b="1" dirty="0" err="1"/>
              <a:t>Clinical+resources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2270218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CC091554-40AB-2E4C-88DA-AC0C5FDC65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200" y="1803400"/>
            <a:ext cx="4673600" cy="4673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3177505-E10E-F549-A55E-FDD33B7E4EC4}"/>
              </a:ext>
            </a:extLst>
          </p:cNvPr>
          <p:cNvSpPr/>
          <p:nvPr/>
        </p:nvSpPr>
        <p:spPr>
          <a:xfrm>
            <a:off x="782789" y="869124"/>
            <a:ext cx="33505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/>
              <a:t>Questions . . 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401293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DCD5434-DA73-AD45-B002-5CDF15C1687F}"/>
              </a:ext>
            </a:extLst>
          </p:cNvPr>
          <p:cNvSpPr/>
          <p:nvPr/>
        </p:nvSpPr>
        <p:spPr>
          <a:xfrm>
            <a:off x="136019" y="177748"/>
            <a:ext cx="52677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/>
              <a:t>Following sessions . . . </a:t>
            </a:r>
            <a:endParaRPr lang="en-US" sz="4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E698A7-F092-D941-97ED-19101BAE543B}"/>
              </a:ext>
            </a:extLst>
          </p:cNvPr>
          <p:cNvSpPr txBox="1"/>
          <p:nvPr/>
        </p:nvSpPr>
        <p:spPr>
          <a:xfrm>
            <a:off x="180278" y="1338143"/>
            <a:ext cx="1183144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Anesthesia CRG</a:t>
            </a:r>
          </a:p>
          <a:p>
            <a:r>
              <a:rPr lang="en-US" sz="2000" dirty="0">
                <a:solidFill>
                  <a:srgbClr val="0A2C3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https://snomed.zoom.us/j/99693144583?pwd=bXR5Qk1lNWE5cTZoOGhucVc1ZXhwZz09</a:t>
            </a:r>
            <a:endParaRPr lang="en-US" sz="2000" dirty="0">
              <a:solidFill>
                <a:srgbClr val="0A2C3E"/>
              </a:solidFill>
            </a:endParaRPr>
          </a:p>
          <a:p>
            <a:endParaRPr lang="en-US" sz="2000" dirty="0"/>
          </a:p>
          <a:p>
            <a:r>
              <a:rPr lang="en-US" sz="2000" dirty="0">
                <a:solidFill>
                  <a:schemeClr val="tx2"/>
                </a:solidFill>
              </a:rPr>
              <a:t>Dental CRG</a:t>
            </a:r>
          </a:p>
          <a:p>
            <a:r>
              <a:rPr lang="en-US" sz="2000" dirty="0">
                <a:solidFill>
                  <a:srgbClr val="0A2C3E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https://snomed.zoom.us/my/dentistrycrg</a:t>
            </a:r>
            <a:endParaRPr lang="en-US" sz="2000" dirty="0">
              <a:solidFill>
                <a:srgbClr val="0A2C3E"/>
              </a:solidFill>
            </a:endParaRPr>
          </a:p>
          <a:p>
            <a:endParaRPr lang="en-US" sz="2000" dirty="0"/>
          </a:p>
          <a:p>
            <a:r>
              <a:rPr lang="en-US" sz="2000" dirty="0">
                <a:solidFill>
                  <a:schemeClr val="tx2"/>
                </a:solidFill>
              </a:rPr>
              <a:t>Cancer Synoptic Reporting Project Group</a:t>
            </a:r>
          </a:p>
          <a:p>
            <a:r>
              <a:rPr lang="en-GB" dirty="0">
                <a:solidFill>
                  <a:srgbClr val="0A2C3E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https://snomed.zoom.us/my/cancersynoptic</a:t>
            </a:r>
            <a:endParaRPr lang="en-GB" dirty="0">
              <a:solidFill>
                <a:srgbClr val="0A2C3E"/>
              </a:solidFill>
            </a:endParaRPr>
          </a:p>
          <a:p>
            <a:endParaRPr lang="en-US" sz="2000" dirty="0"/>
          </a:p>
          <a:p>
            <a:r>
              <a:rPr lang="en-US" sz="2000" dirty="0">
                <a:solidFill>
                  <a:schemeClr val="tx2"/>
                </a:solidFill>
              </a:rPr>
              <a:t>Genomics and Precision Medicine CRG</a:t>
            </a:r>
          </a:p>
          <a:p>
            <a:r>
              <a:rPr lang="en-US" sz="2000" dirty="0">
                <a:solidFill>
                  <a:srgbClr val="0A2C3E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https://snomed.zoom.us/webinar/register/WN_-IBoobDIQ3GnB5ojbpV2LA</a:t>
            </a:r>
            <a:endParaRPr lang="en-US" sz="2000" dirty="0">
              <a:solidFill>
                <a:srgbClr val="0A2C3E"/>
              </a:solidFill>
            </a:endParaRPr>
          </a:p>
          <a:p>
            <a:endParaRPr lang="en-US" sz="2000" dirty="0"/>
          </a:p>
          <a:p>
            <a:r>
              <a:rPr lang="en-US" sz="2000" dirty="0">
                <a:solidFill>
                  <a:schemeClr val="tx2"/>
                </a:solidFill>
              </a:rPr>
              <a:t>Closing plenary session</a:t>
            </a:r>
          </a:p>
          <a:p>
            <a:r>
              <a:rPr lang="en-US" sz="2000" dirty="0"/>
              <a:t>https://</a:t>
            </a:r>
            <a:r>
              <a:rPr lang="en-US" sz="2000" dirty="0" err="1"/>
              <a:t>snomed.zoom.us</a:t>
            </a:r>
            <a:r>
              <a:rPr lang="en-US" sz="2000" dirty="0"/>
              <a:t>/webinar/register/WN_-IBoobDIQ3GnB5ojbpV2LA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29859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8CE514D7-DBEE-FA44-9D97-1743EC274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543" y="2067856"/>
            <a:ext cx="4505199" cy="2696123"/>
          </a:xfrm>
        </p:spPr>
        <p:txBody>
          <a:bodyPr/>
          <a:lstStyle/>
          <a:p>
            <a:r>
              <a:rPr lang="en-ID" dirty="0"/>
              <a:t>Agenda</a:t>
            </a:r>
            <a:br>
              <a:rPr lang="en-ID" dirty="0"/>
            </a:br>
            <a:r>
              <a:rPr lang="en-ID" sz="3200" dirty="0"/>
              <a:t>(Clinical Reference Group meetings </a:t>
            </a:r>
            <a:br>
              <a:rPr lang="en-ID" sz="3200" dirty="0"/>
            </a:br>
            <a:r>
              <a:rPr lang="en-ID" sz="3200" dirty="0"/>
              <a:t>&amp;</a:t>
            </a:r>
            <a:br>
              <a:rPr lang="en-ID" sz="3200" dirty="0"/>
            </a:br>
            <a:r>
              <a:rPr lang="en-ID" sz="3200" dirty="0"/>
              <a:t>Closing Plenary)</a:t>
            </a:r>
            <a:endParaRPr lang="en-ID" b="1" dirty="0">
              <a:latin typeface="Trebuchet MS" panose="020B0703020202090204" pitchFamily="34" charset="0"/>
              <a:hlinkClick r:id="rId2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F2641D-BBA2-F84E-A088-C20C8D52B5D3}"/>
              </a:ext>
            </a:extLst>
          </p:cNvPr>
          <p:cNvSpPr/>
          <p:nvPr/>
        </p:nvSpPr>
        <p:spPr>
          <a:xfrm>
            <a:off x="10924556" y="5147453"/>
            <a:ext cx="1431802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sz="16600" b="1" dirty="0">
                <a:solidFill>
                  <a:schemeClr val="accent1"/>
                </a:solidFill>
                <a:latin typeface="Trebuchet MS" panose="020B0703020202090204" pitchFamily="34" charset="0"/>
              </a:rPr>
              <a:t>”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6613B39-7299-A043-B99B-E2DCD9A609CF}"/>
              </a:ext>
            </a:extLst>
          </p:cNvPr>
          <p:cNvSpPr/>
          <p:nvPr/>
        </p:nvSpPr>
        <p:spPr>
          <a:xfrm>
            <a:off x="-164358" y="-239285"/>
            <a:ext cx="1431802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sz="16600" b="1" dirty="0">
                <a:solidFill>
                  <a:schemeClr val="accent1"/>
                </a:solidFill>
                <a:latin typeface="Trebuchet MS" panose="020B0703020202090204" pitchFamily="34" charset="0"/>
              </a:rPr>
              <a:t>“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7CE43F0-EA39-0F42-8A8C-638807A218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637038"/>
              </p:ext>
            </p:extLst>
          </p:nvPr>
        </p:nvGraphicFramePr>
        <p:xfrm>
          <a:off x="5199393" y="1306568"/>
          <a:ext cx="5894589" cy="365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3808">
                  <a:extLst>
                    <a:ext uri="{9D8B030D-6E8A-4147-A177-3AD203B41FA5}">
                      <a16:colId xmlns:a16="http://schemas.microsoft.com/office/drawing/2014/main" val="3307087350"/>
                    </a:ext>
                  </a:extLst>
                </a:gridCol>
                <a:gridCol w="3614163">
                  <a:extLst>
                    <a:ext uri="{9D8B030D-6E8A-4147-A177-3AD203B41FA5}">
                      <a16:colId xmlns:a16="http://schemas.microsoft.com/office/drawing/2014/main" val="2726327495"/>
                    </a:ext>
                  </a:extLst>
                </a:gridCol>
                <a:gridCol w="1356618">
                  <a:extLst>
                    <a:ext uri="{9D8B030D-6E8A-4147-A177-3AD203B41FA5}">
                      <a16:colId xmlns:a16="http://schemas.microsoft.com/office/drawing/2014/main" val="30238872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15:30 – 17:00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Individual CRG meetings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4575483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5AB6B12-99DB-E24C-96CD-9EE144D1CC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999050"/>
              </p:ext>
            </p:extLst>
          </p:nvPr>
        </p:nvGraphicFramePr>
        <p:xfrm>
          <a:off x="5199396" y="1949986"/>
          <a:ext cx="5894590" cy="45209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0970">
                  <a:extLst>
                    <a:ext uri="{9D8B030D-6E8A-4147-A177-3AD203B41FA5}">
                      <a16:colId xmlns:a16="http://schemas.microsoft.com/office/drawing/2014/main" val="3838892474"/>
                    </a:ext>
                  </a:extLst>
                </a:gridCol>
                <a:gridCol w="3707001">
                  <a:extLst>
                    <a:ext uri="{9D8B030D-6E8A-4147-A177-3AD203B41FA5}">
                      <a16:colId xmlns:a16="http://schemas.microsoft.com/office/drawing/2014/main" val="2918657021"/>
                    </a:ext>
                  </a:extLst>
                </a:gridCol>
                <a:gridCol w="1356619">
                  <a:extLst>
                    <a:ext uri="{9D8B030D-6E8A-4147-A177-3AD203B41FA5}">
                      <a16:colId xmlns:a16="http://schemas.microsoft.com/office/drawing/2014/main" val="2051936433"/>
                    </a:ext>
                  </a:extLst>
                </a:gridCol>
              </a:tblGrid>
              <a:tr h="393122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17:00 – 17:02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Introduction/welcome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Jane Millar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093832"/>
                  </a:ext>
                </a:extLst>
              </a:tr>
              <a:tr h="589683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17:02 – 17:07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SNOMED International update</a:t>
                      </a: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en-GB" sz="1200">
                          <a:effectLst/>
                        </a:rPr>
                        <a:t>Available clinical resources</a:t>
                      </a: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en-GB" sz="1200">
                          <a:effectLst/>
                        </a:rPr>
                        <a:t>Community update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Ian Green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2441174"/>
                  </a:ext>
                </a:extLst>
              </a:tr>
              <a:tr h="982806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17:07 – 17:15 (2mins each)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Feedback from CRG sessions</a:t>
                      </a: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en-GB" sz="1200">
                          <a:effectLst/>
                        </a:rPr>
                        <a:t>Dentistry</a:t>
                      </a: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en-GB" sz="1200">
                          <a:effectLst/>
                        </a:rPr>
                        <a:t>Genomics and precision medicine</a:t>
                      </a: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en-GB" sz="1200">
                          <a:effectLst/>
                        </a:rPr>
                        <a:t>Cancer synoptic reporting</a:t>
                      </a: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en-GB" sz="1200">
                          <a:effectLst/>
                        </a:rPr>
                        <a:t>Anesthesia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Summary slide from each CRG (2 mins per group)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0322837"/>
                  </a:ext>
                </a:extLst>
              </a:tr>
              <a:tr h="1769050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17:15 – 17:25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Overview of key activities in other CRGs</a:t>
                      </a: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en-GB" sz="1200">
                          <a:effectLst/>
                        </a:rPr>
                        <a:t>Mental and behavioural health CRG</a:t>
                      </a: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en-GB" sz="1200">
                          <a:effectLst/>
                        </a:rPr>
                        <a:t>Nutrition care process clinical project group</a:t>
                      </a: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en-GB" sz="1200">
                          <a:effectLst/>
                        </a:rPr>
                        <a:t>Nursing CRG/ICNP 2019 alignment project group</a:t>
                      </a: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en-GB" sz="1200">
                          <a:effectLst/>
                        </a:rPr>
                        <a:t>Allergies, hypersensitivities and intolerances CRG</a:t>
                      </a: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en-GB" sz="1200">
                          <a:effectLst/>
                        </a:rPr>
                        <a:t>Diabetes clinical project group</a:t>
                      </a: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en-GB" sz="1200">
                          <a:effectLst/>
                        </a:rPr>
                        <a:t>Epilepsy clinical project group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Summary slide from each CRG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9080595"/>
                  </a:ext>
                </a:extLst>
              </a:tr>
              <a:tr h="786245"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17:25 – 17:30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effectLst/>
                        </a:rPr>
                        <a:t>Forthcoming clinical sessions</a:t>
                      </a: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en-GB" sz="1200">
                          <a:effectLst/>
                        </a:rPr>
                        <a:t>CRG meetings</a:t>
                      </a: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en-GB" sz="1200">
                          <a:effectLst/>
                        </a:rPr>
                        <a:t>Clinical webinars</a:t>
                      </a:r>
                    </a:p>
                    <a:p>
                      <a:pPr marL="342900" lvl="0" indent="-342900">
                        <a:buFont typeface="Symbol" pitchFamily="2" charset="2"/>
                        <a:buChar char=""/>
                      </a:pPr>
                      <a:r>
                        <a:rPr lang="en-GB" sz="1200">
                          <a:effectLst/>
                        </a:rPr>
                        <a:t>Research webinars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effectLst/>
                        </a:rPr>
                        <a:t>Ian Green/Jane Millar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13666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5286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4147B60-6484-4311-8119-ECCCCAE42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543" y="1168069"/>
            <a:ext cx="11104303" cy="4088635"/>
          </a:xfrm>
        </p:spPr>
        <p:txBody>
          <a:bodyPr>
            <a:normAutofit/>
          </a:bodyPr>
          <a:lstStyle/>
          <a:p>
            <a:pPr algn="ctr"/>
            <a:r>
              <a:rPr lang="en-GB" sz="4400" dirty="0"/>
              <a:t>Starting from scratch with SNOMED in EHR implementation. Experience in a Global Digital Exemplar</a:t>
            </a:r>
            <a:endParaRPr lang="en-ID" sz="44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09EE0C-C7FE-B146-ADC6-F090230E97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2619" y="414546"/>
            <a:ext cx="4338638" cy="266676"/>
          </a:xfrm>
        </p:spPr>
        <p:txBody>
          <a:bodyPr>
            <a:spAutoFit/>
          </a:bodyPr>
          <a:lstStyle/>
          <a:p>
            <a:r>
              <a:rPr lang="en-ID" dirty="0"/>
              <a:t>Dermot </a:t>
            </a:r>
            <a:r>
              <a:rPr lang="en-ID" dirty="0" err="1"/>
              <a:t>O’Rioridan</a:t>
            </a:r>
            <a:endParaRPr lang="en-US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CA1356C3-974D-D640-BBC4-396DD4A7B7A1}"/>
              </a:ext>
            </a:extLst>
          </p:cNvPr>
          <p:cNvSpPr txBox="1">
            <a:spLocks/>
          </p:cNvSpPr>
          <p:nvPr/>
        </p:nvSpPr>
        <p:spPr>
          <a:xfrm>
            <a:off x="7596224" y="4334464"/>
            <a:ext cx="2412100" cy="92224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spAutoFit/>
          </a:bodyPr>
          <a:lstStyle>
            <a:lvl1pPr marL="0" indent="0" algn="l" defTabSz="914400" rtl="0" eaLnBrk="1" latinLnBrk="0" hangingPunct="1">
              <a:lnSpc>
                <a:spcPct val="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i="0" kern="1200">
                <a:solidFill>
                  <a:schemeClr val="bg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dirty="0"/>
              <a:t>Consultant Surgeon &amp;</a:t>
            </a:r>
          </a:p>
          <a:p>
            <a:pPr algn="ctr"/>
            <a:r>
              <a:rPr lang="en-ID" sz="1400" dirty="0"/>
              <a:t> Chief Clinical Information</a:t>
            </a:r>
          </a:p>
          <a:p>
            <a:pPr algn="ctr"/>
            <a:r>
              <a:rPr lang="en-ID" sz="1400" dirty="0"/>
              <a:t> Officer</a:t>
            </a:r>
          </a:p>
          <a:p>
            <a:pPr algn="ctr"/>
            <a:r>
              <a:rPr lang="en-ID" sz="1400" dirty="0"/>
              <a:t>West Suffolk NHS FT</a:t>
            </a:r>
          </a:p>
        </p:txBody>
      </p:sp>
    </p:spTree>
    <p:extLst>
      <p:ext uri="{BB962C8B-B14F-4D97-AF65-F5344CB8AC3E}">
        <p14:creationId xmlns:p14="http://schemas.microsoft.com/office/powerpoint/2010/main" val="638807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4147B60-6484-4311-8119-ECCCCAE42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543" y="1168069"/>
            <a:ext cx="11104303" cy="4088635"/>
          </a:xfrm>
        </p:spPr>
        <p:txBody>
          <a:bodyPr>
            <a:normAutofit/>
          </a:bodyPr>
          <a:lstStyle/>
          <a:p>
            <a:pPr algn="ctr"/>
            <a:r>
              <a:rPr lang="en-GB" sz="4400" dirty="0"/>
              <a:t>SNOMED International – Clinical Engagement Strategy</a:t>
            </a:r>
            <a:endParaRPr lang="en-ID" sz="44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09EE0C-C7FE-B146-ADC6-F090230E97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2619" y="414546"/>
            <a:ext cx="4338638" cy="266676"/>
          </a:xfrm>
        </p:spPr>
        <p:txBody>
          <a:bodyPr>
            <a:spAutoFit/>
          </a:bodyPr>
          <a:lstStyle/>
          <a:p>
            <a:r>
              <a:rPr lang="en-GB" dirty="0"/>
              <a:t>Clinical Engagement Strategy</a:t>
            </a:r>
            <a:endParaRPr lang="en-US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CA1356C3-974D-D640-BBC4-396DD4A7B7A1}"/>
              </a:ext>
            </a:extLst>
          </p:cNvPr>
          <p:cNvSpPr txBox="1">
            <a:spLocks/>
          </p:cNvSpPr>
          <p:nvPr/>
        </p:nvSpPr>
        <p:spPr>
          <a:xfrm>
            <a:off x="7596224" y="4304620"/>
            <a:ext cx="2412100" cy="1158202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spAutoFit/>
          </a:bodyPr>
          <a:lstStyle>
            <a:lvl1pPr marL="0" indent="0" algn="l" defTabSz="914400" rtl="0" eaLnBrk="1" latinLnBrk="0" hangingPunct="1">
              <a:lnSpc>
                <a:spcPct val="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i="0" kern="1200">
                <a:solidFill>
                  <a:schemeClr val="bg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dirty="0"/>
              <a:t>Ian Green</a:t>
            </a:r>
          </a:p>
          <a:p>
            <a:pPr algn="ctr"/>
            <a:r>
              <a:rPr lang="en-ID" sz="1400" dirty="0"/>
              <a:t>Clinical Engagement</a:t>
            </a:r>
          </a:p>
          <a:p>
            <a:pPr algn="ctr"/>
            <a:r>
              <a:rPr lang="en-ID" sz="1400" dirty="0"/>
              <a:t> Business Manager &amp;</a:t>
            </a:r>
          </a:p>
          <a:p>
            <a:pPr algn="ctr"/>
            <a:r>
              <a:rPr lang="en-ID" sz="1400" dirty="0"/>
              <a:t> Customer Relations Lead</a:t>
            </a:r>
          </a:p>
          <a:p>
            <a:pPr algn="ctr"/>
            <a:r>
              <a:rPr lang="en-ID" sz="1400" dirty="0"/>
              <a:t> Europe</a:t>
            </a:r>
          </a:p>
        </p:txBody>
      </p:sp>
    </p:spTree>
    <p:extLst>
      <p:ext uri="{BB962C8B-B14F-4D97-AF65-F5344CB8AC3E}">
        <p14:creationId xmlns:p14="http://schemas.microsoft.com/office/powerpoint/2010/main" val="2846207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D19ECB5-BAB1-2C41-8AD0-66DE58518928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4200" y="228600"/>
            <a:ext cx="1224678" cy="913742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F823D622-42E4-904D-BC0F-5F9B4ABE89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396" y="797934"/>
            <a:ext cx="8389208" cy="575526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1613770-E12F-2244-A723-156EC9FB1F7B}"/>
              </a:ext>
            </a:extLst>
          </p:cNvPr>
          <p:cNvSpPr/>
          <p:nvPr/>
        </p:nvSpPr>
        <p:spPr>
          <a:xfrm>
            <a:off x="223122" y="304471"/>
            <a:ext cx="7696200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r>
              <a:rPr lang="en-GB" sz="4000" b="1" dirty="0">
                <a:solidFill>
                  <a:schemeClr val="accent1"/>
                </a:solidFill>
                <a:latin typeface="Trebuchet MS" panose="020B070302020209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Clinical Engagement Approach </a:t>
            </a:r>
          </a:p>
        </p:txBody>
      </p:sp>
    </p:spTree>
    <p:extLst>
      <p:ext uri="{BB962C8B-B14F-4D97-AF65-F5344CB8AC3E}">
        <p14:creationId xmlns:p14="http://schemas.microsoft.com/office/powerpoint/2010/main" val="1945322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D19ECB5-BAB1-2C41-8AD0-66DE58518928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4200" y="228600"/>
            <a:ext cx="1224678" cy="91374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1613770-E12F-2244-A723-156EC9FB1F7B}"/>
              </a:ext>
            </a:extLst>
          </p:cNvPr>
          <p:cNvSpPr/>
          <p:nvPr/>
        </p:nvSpPr>
        <p:spPr>
          <a:xfrm>
            <a:off x="228600" y="228600"/>
            <a:ext cx="6667500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r>
              <a:rPr lang="en-GB" sz="4000" b="1" dirty="0">
                <a:solidFill>
                  <a:schemeClr val="accent1"/>
                </a:solidFill>
                <a:latin typeface="Trebuchet MS" panose="020B070302020209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Clinical Engagement Vision</a:t>
            </a:r>
          </a:p>
        </p:txBody>
      </p:sp>
      <p:sp>
        <p:nvSpPr>
          <p:cNvPr id="5" name="Shape 149">
            <a:extLst>
              <a:ext uri="{FF2B5EF4-FFF2-40B4-BE49-F238E27FC236}">
                <a16:creationId xmlns:a16="http://schemas.microsoft.com/office/drawing/2014/main" id="{CFDBB2B6-6BDA-334D-ABCD-51138C02B0C7}"/>
              </a:ext>
            </a:extLst>
          </p:cNvPr>
          <p:cNvSpPr txBox="1">
            <a:spLocks/>
          </p:cNvSpPr>
          <p:nvPr/>
        </p:nvSpPr>
        <p:spPr>
          <a:xfrm>
            <a:off x="6553200" y="6429396"/>
            <a:ext cx="21335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pPr algn="r">
                <a:buClr>
                  <a:srgbClr val="888888"/>
                </a:buClr>
                <a:buSzPct val="25000"/>
                <a:buFont typeface="Arial"/>
                <a:buNone/>
              </a:pPr>
              <a:t>8</a:t>
            </a:fld>
            <a:endParaRPr lang="en-US" sz="11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151">
            <a:extLst>
              <a:ext uri="{FF2B5EF4-FFF2-40B4-BE49-F238E27FC236}">
                <a16:creationId xmlns:a16="http://schemas.microsoft.com/office/drawing/2014/main" id="{6611F894-8968-7044-9B89-85EE7268D3A8}"/>
              </a:ext>
            </a:extLst>
          </p:cNvPr>
          <p:cNvSpPr txBox="1">
            <a:spLocks/>
          </p:cNvSpPr>
          <p:nvPr/>
        </p:nvSpPr>
        <p:spPr>
          <a:xfrm>
            <a:off x="444319" y="1058590"/>
            <a:ext cx="5535115" cy="1333040"/>
          </a:xfrm>
          <a:prstGeom prst="rect">
            <a:avLst/>
          </a:prstGeom>
          <a:solidFill>
            <a:srgbClr val="D0D0F4"/>
          </a:solidFill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9541" indent="-2541">
              <a:lnSpc>
                <a:spcPct val="100000"/>
              </a:lnSpc>
              <a:spcBef>
                <a:spcPts val="0"/>
              </a:spcBef>
              <a:buClr>
                <a:srgbClr val="0055B0"/>
              </a:buClr>
              <a:buSzPct val="25000"/>
              <a:buFont typeface="Arial"/>
              <a:buNone/>
            </a:pPr>
            <a:r>
              <a:rPr lang="en-US" sz="2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To ensure that all activities of the SNOMED International are influenced by global clinical communities</a:t>
            </a:r>
            <a:endParaRPr lang="en-US" sz="2400" dirty="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152">
            <a:extLst>
              <a:ext uri="{FF2B5EF4-FFF2-40B4-BE49-F238E27FC236}">
                <a16:creationId xmlns:a16="http://schemas.microsoft.com/office/drawing/2014/main" id="{1B9EE7EA-9CD2-5A45-BA5A-DCF92FB3181E}"/>
              </a:ext>
            </a:extLst>
          </p:cNvPr>
          <p:cNvSpPr txBox="1"/>
          <p:nvPr/>
        </p:nvSpPr>
        <p:spPr>
          <a:xfrm>
            <a:off x="6685732" y="4639019"/>
            <a:ext cx="5283146" cy="1421175"/>
          </a:xfrm>
          <a:prstGeom prst="rect">
            <a:avLst/>
          </a:prstGeom>
          <a:solidFill>
            <a:srgbClr val="D0D0F4"/>
          </a:solidFill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marL="129541" marR="0" lvl="0" indent="-25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SNOMED International’s culture has a progressive and sustainable approach to engaging clinicians </a:t>
            </a:r>
          </a:p>
        </p:txBody>
      </p:sp>
      <p:pic>
        <p:nvPicPr>
          <p:cNvPr id="10" name="Shape 153">
            <a:extLst>
              <a:ext uri="{FF2B5EF4-FFF2-40B4-BE49-F238E27FC236}">
                <a16:creationId xmlns:a16="http://schemas.microsoft.com/office/drawing/2014/main" id="{AEC69215-13B7-3941-9604-1298CDF7E32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53401" y="1281281"/>
            <a:ext cx="3566380" cy="2988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154">
            <a:extLst>
              <a:ext uri="{FF2B5EF4-FFF2-40B4-BE49-F238E27FC236}">
                <a16:creationId xmlns:a16="http://schemas.microsoft.com/office/drawing/2014/main" id="{50064E00-312B-1143-9A10-A1A866A0539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31900" y="3372010"/>
            <a:ext cx="3179956" cy="2427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9787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D19ECB5-BAB1-2C41-8AD0-66DE58518928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4200" y="228600"/>
            <a:ext cx="1224678" cy="91374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1613770-E12F-2244-A723-156EC9FB1F7B}"/>
              </a:ext>
            </a:extLst>
          </p:cNvPr>
          <p:cNvSpPr/>
          <p:nvPr/>
        </p:nvSpPr>
        <p:spPr>
          <a:xfrm>
            <a:off x="228600" y="228600"/>
            <a:ext cx="10020300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r>
              <a:rPr lang="en-GB" sz="4000" b="1" dirty="0">
                <a:solidFill>
                  <a:schemeClr val="accent1"/>
                </a:solidFill>
                <a:latin typeface="Trebuchet MS" panose="020B0703020202090204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Clinical Engagement Strategic Directions</a:t>
            </a:r>
          </a:p>
        </p:txBody>
      </p:sp>
      <p:sp>
        <p:nvSpPr>
          <p:cNvPr id="5" name="Shape 149">
            <a:extLst>
              <a:ext uri="{FF2B5EF4-FFF2-40B4-BE49-F238E27FC236}">
                <a16:creationId xmlns:a16="http://schemas.microsoft.com/office/drawing/2014/main" id="{CFDBB2B6-6BDA-334D-ABCD-51138C02B0C7}"/>
              </a:ext>
            </a:extLst>
          </p:cNvPr>
          <p:cNvSpPr txBox="1">
            <a:spLocks/>
          </p:cNvSpPr>
          <p:nvPr/>
        </p:nvSpPr>
        <p:spPr>
          <a:xfrm>
            <a:off x="6553200" y="6429396"/>
            <a:ext cx="21335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pPr algn="r">
                <a:buClr>
                  <a:srgbClr val="888888"/>
                </a:buClr>
                <a:buSzPct val="25000"/>
                <a:buFont typeface="Arial"/>
                <a:buNone/>
              </a:pPr>
              <a:t>9</a:t>
            </a:fld>
            <a:endParaRPr lang="en-US" sz="11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92">
            <a:extLst>
              <a:ext uri="{FF2B5EF4-FFF2-40B4-BE49-F238E27FC236}">
                <a16:creationId xmlns:a16="http://schemas.microsoft.com/office/drawing/2014/main" id="{F150C326-DEF5-6842-A6E6-A509485C58E4}"/>
              </a:ext>
            </a:extLst>
          </p:cNvPr>
          <p:cNvSpPr txBox="1">
            <a:spLocks/>
          </p:cNvSpPr>
          <p:nvPr/>
        </p:nvSpPr>
        <p:spPr>
          <a:xfrm>
            <a:off x="457200" y="1452308"/>
            <a:ext cx="5502925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6741" indent="-459740">
              <a:lnSpc>
                <a:spcPct val="100000"/>
              </a:lnSpc>
              <a:spcBef>
                <a:spcPts val="0"/>
              </a:spcBef>
              <a:buClr>
                <a:srgbClr val="0A2C3E"/>
              </a:buClr>
              <a:buSzPct val="100000"/>
              <a:buFont typeface="Arial"/>
              <a:buAutoNum type="arabicPeriod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Demonstrate successful large-scale implementations of SNOMED CT</a:t>
            </a: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A2C3E"/>
              </a:buClr>
              <a:buSzPct val="100000"/>
              <a:buFont typeface="Arial"/>
              <a:buAutoNum type="arabicPeriod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Remove barriers to adoption for our customers and stakeholders</a:t>
            </a: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A2C3E"/>
              </a:buClr>
              <a:buSzPct val="100000"/>
              <a:buFont typeface="Arial"/>
              <a:buAutoNum type="arabicPeriod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Enable continuous development of our product to meet customer requirements</a:t>
            </a: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A2C3E"/>
              </a:buClr>
              <a:buSzPct val="100000"/>
              <a:buFont typeface="Arial"/>
              <a:buAutoNum type="arabicPeriod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Provide scalable products and services that drive SNOMED CT adoption</a:t>
            </a: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A2C3E"/>
              </a:buClr>
              <a:buSzPct val="100000"/>
              <a:buFont typeface="Arial"/>
              <a:buAutoNum type="arabicPeriod"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Set new trends and shape new technologies that increase the overall use of SNOMED CT</a:t>
            </a: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100000"/>
              <a:buFont typeface="Arial"/>
              <a:buNone/>
            </a:pPr>
            <a:endParaRPr lang="en-US" sz="2000" dirty="0">
              <a:latin typeface="Arial"/>
              <a:ea typeface="Arial"/>
              <a:cs typeface="Arial"/>
              <a:sym typeface="Arial"/>
            </a:endParaRP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100000"/>
              <a:buFont typeface="Arial"/>
              <a:buNone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“We want to hear your views . . . “</a:t>
            </a: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100000"/>
              <a:buFont typeface="Arial"/>
              <a:buNone/>
            </a:pPr>
            <a:endParaRPr lang="en-US" sz="2000" dirty="0">
              <a:latin typeface="Arial"/>
              <a:ea typeface="Arial"/>
              <a:cs typeface="Arial"/>
              <a:sym typeface="Arial"/>
            </a:endParaRPr>
          </a:p>
          <a:p>
            <a:pPr marL="586741" indent="-459740">
              <a:lnSpc>
                <a:spcPct val="100000"/>
              </a:lnSpc>
              <a:spcBef>
                <a:spcPts val="200"/>
              </a:spcBef>
              <a:buClr>
                <a:srgbClr val="0055B0"/>
              </a:buClr>
              <a:buSzPct val="100000"/>
              <a:buFont typeface="Arial"/>
              <a:buNone/>
            </a:pPr>
            <a:endParaRPr lang="en-US" sz="20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 descr="Shape&#10;&#10;Description automatically generated">
            <a:extLst>
              <a:ext uri="{FF2B5EF4-FFF2-40B4-BE49-F238E27FC236}">
                <a16:creationId xmlns:a16="http://schemas.microsoft.com/office/drawing/2014/main" id="{8FC2A22F-541E-6140-8067-7754A72B56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9" y="1452308"/>
            <a:ext cx="3563957" cy="356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636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ulean">
      <a:dk1>
        <a:srgbClr val="3B414A"/>
      </a:dk1>
      <a:lt1>
        <a:srgbClr val="FFFFFF"/>
      </a:lt1>
      <a:dk2>
        <a:srgbClr val="1DA8DE"/>
      </a:dk2>
      <a:lt2>
        <a:srgbClr val="F2F2F2"/>
      </a:lt2>
      <a:accent1>
        <a:srgbClr val="124E6B"/>
      </a:accent1>
      <a:accent2>
        <a:srgbClr val="1DA8DE"/>
      </a:accent2>
      <a:accent3>
        <a:srgbClr val="8170AD"/>
      </a:accent3>
      <a:accent4>
        <a:srgbClr val="F3BC41"/>
      </a:accent4>
      <a:accent5>
        <a:srgbClr val="6AC5E8"/>
      </a:accent5>
      <a:accent6>
        <a:srgbClr val="A5C249"/>
      </a:accent6>
      <a:hlink>
        <a:srgbClr val="1DA7DD"/>
      </a:hlink>
      <a:folHlink>
        <a:srgbClr val="1DA8DE"/>
      </a:folHlink>
    </a:clrScheme>
    <a:fontScheme name="Red-Project">
      <a:majorFont>
        <a:latin typeface="Cooper Hewitt 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34094</TotalTime>
  <Words>1607</Words>
  <Application>Microsoft Macintosh PowerPoint</Application>
  <PresentationFormat>Widescreen</PresentationFormat>
  <Paragraphs>242</Paragraphs>
  <Slides>36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Helvetica Neue</vt:lpstr>
      <vt:lpstr>Open Sans</vt:lpstr>
      <vt:lpstr>Symbol</vt:lpstr>
      <vt:lpstr>Trebuchet MS</vt:lpstr>
      <vt:lpstr>Wingdings</vt:lpstr>
      <vt:lpstr>Office Theme</vt:lpstr>
      <vt:lpstr>Clinical session Wednesday, 7th, October 2020</vt:lpstr>
      <vt:lpstr>Mark Jurkovitch,  Chair, SNOMED International Dentistry Clinical Reference Group</vt:lpstr>
      <vt:lpstr>Agenda (first session)</vt:lpstr>
      <vt:lpstr>Agenda (Clinical Reference Group meetings  &amp; Closing Plenary)</vt:lpstr>
      <vt:lpstr>Starting from scratch with SNOMED in EHR implementation. Experience in a Global Digital Exemplar</vt:lpstr>
      <vt:lpstr>SNOMED International – Clinical Engagement Strategy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Meet our clinical leads</vt:lpstr>
      <vt:lpstr>Clinical Engagement and Customer Relations</vt:lpstr>
      <vt:lpstr>Working with the content team</vt:lpstr>
      <vt:lpstr>PowerPoint Presentation</vt:lpstr>
      <vt:lpstr>Clinical Reference Groups (CRGs)</vt:lpstr>
      <vt:lpstr>PowerPoint Presentation</vt:lpstr>
      <vt:lpstr>Clinical reference Groups (CRGs)</vt:lpstr>
      <vt:lpstr>What is the reality of CRG’s?</vt:lpstr>
      <vt:lpstr>Clinical Project Groups and Editorial Groups</vt:lpstr>
      <vt:lpstr>PowerPoint Presentation</vt:lpstr>
      <vt:lpstr>PowerPoint Presentation</vt:lpstr>
      <vt:lpstr>Clinical Community</vt:lpstr>
      <vt:lpstr>PowerPoint Presentation</vt:lpstr>
      <vt:lpstr>Clinical community</vt:lpstr>
      <vt:lpstr>Clinical webinars</vt:lpstr>
      <vt:lpstr>Clinical contact database</vt:lpstr>
      <vt:lpstr>Clinical Analytics</vt:lpstr>
      <vt:lpstr>SNOMED CT authoring and clinical input</vt:lpstr>
      <vt:lpstr>Education materials </vt:lpstr>
      <vt:lpstr>PowerPoint Presentation</vt:lpstr>
      <vt:lpstr>PowerPoint Presentation</vt:lpstr>
      <vt:lpstr>Clinical resources and presentations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SNOMED International</dc:creator>
  <cp:lastModifiedBy>igr@snomed.org</cp:lastModifiedBy>
  <cp:revision>263</cp:revision>
  <dcterms:created xsi:type="dcterms:W3CDTF">2018-03-27T08:17:20Z</dcterms:created>
  <dcterms:modified xsi:type="dcterms:W3CDTF">2020-10-07T07:38:44Z</dcterms:modified>
</cp:coreProperties>
</file>