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43"/>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96" r:id="rId15"/>
    <p:sldId id="497" r:id="rId16"/>
    <p:sldId id="477" r:id="rId17"/>
    <p:sldId id="491" r:id="rId18"/>
    <p:sldId id="464" r:id="rId19"/>
    <p:sldId id="478" r:id="rId20"/>
    <p:sldId id="466" r:id="rId21"/>
    <p:sldId id="494" r:id="rId22"/>
    <p:sldId id="479" r:id="rId23"/>
    <p:sldId id="480" r:id="rId24"/>
    <p:sldId id="485" r:id="rId25"/>
    <p:sldId id="482" r:id="rId26"/>
    <p:sldId id="483" r:id="rId27"/>
    <p:sldId id="465" r:id="rId28"/>
    <p:sldId id="467" r:id="rId29"/>
    <p:sldId id="468" r:id="rId30"/>
    <p:sldId id="484" r:id="rId31"/>
    <p:sldId id="469" r:id="rId32"/>
    <p:sldId id="456" r:id="rId33"/>
    <p:sldId id="498" r:id="rId34"/>
    <p:sldId id="499" r:id="rId35"/>
    <p:sldId id="500" r:id="rId36"/>
    <p:sldId id="501" r:id="rId37"/>
    <p:sldId id="502" r:id="rId38"/>
    <p:sldId id="503" r:id="rId39"/>
    <p:sldId id="504" r:id="rId40"/>
    <p:sldId id="505" r:id="rId41"/>
    <p:sldId id="258"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0119" autoAdjust="0"/>
  </p:normalViewPr>
  <p:slideViewPr>
    <p:cSldViewPr snapToGrid="0" snapToObjects="1">
      <p:cViewPr varScale="1">
        <p:scale>
          <a:sx n="88" d="100"/>
          <a:sy n="88" d="100"/>
        </p:scale>
        <p:origin x="67" y="53"/>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10/29/2020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10/29/2020</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10/29/2020</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a:t>
            </a:r>
            <a:r>
              <a:rPr lang="en-US" smtClean="0"/>
              <a:t>SNOMED CT -</a:t>
            </a:r>
            <a:r>
              <a:rPr lang="en-US" dirty="0" smtClean="0"/>
              <a:t/>
            </a:r>
            <a:br>
              <a:rPr lang="en-US" dirty="0" smtClean="0"/>
            </a:br>
            <a:r>
              <a:rPr lang="en-US" dirty="0" smtClean="0"/>
              <a:t>EAG proceedings</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2803763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2559187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RESULTABLE</a:t>
            </a:r>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SNOMED CT Lab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lab </a:t>
            </a:r>
            <a:r>
              <a:rPr lang="en-US" u="sng" dirty="0" smtClean="0"/>
              <a:t>RESULTABLES</a:t>
            </a:r>
            <a:r>
              <a:rPr lang="en-US" dirty="0" smtClean="0"/>
              <a:t> that have employed the codes – specifically analytics for decision making, research and public health</a:t>
            </a:r>
          </a:p>
          <a:p>
            <a:r>
              <a:rPr lang="en-US" dirty="0" smtClean="0"/>
              <a:t>Evaluate effects on:</a:t>
            </a:r>
          </a:p>
          <a:p>
            <a:pPr lvl="1"/>
            <a:r>
              <a:rPr lang="en-US" dirty="0" smtClean="0"/>
              <a:t>Observables classification of lab RESULTABLES for analytics and decision support</a:t>
            </a:r>
          </a:p>
          <a:p>
            <a:pPr lvl="1"/>
            <a:r>
              <a:rPr lang="en-US" dirty="0" smtClean="0"/>
              <a:t>Clinical findings classification of findings employing Interprets=Lab Observables</a:t>
            </a:r>
          </a:p>
          <a:p>
            <a:r>
              <a:rPr lang="en-US" dirty="0" smtClean="0"/>
              <a:t>Further content revisions to Procedures can 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92500" lnSpcReduction="20000"/>
          </a:bodyPr>
          <a:lstStyle/>
          <a:p>
            <a:r>
              <a:rPr lang="en-US" dirty="0" smtClean="0"/>
              <a:t>Purpose: </a:t>
            </a:r>
          </a:p>
          <a:p>
            <a:pPr lvl="1"/>
            <a:r>
              <a:rPr lang="en-US" dirty="0" smtClean="0"/>
              <a:t>1) Develop non-ambiguous, unique and fully defined set of RESULTABLE Observable entities in use within IHTSDO members starting with Nebraska Lexicon (~2500 in active use)</a:t>
            </a:r>
          </a:p>
          <a:p>
            <a:pPr lvl="1"/>
            <a:r>
              <a:rPr lang="en-US" dirty="0" smtClean="0"/>
              <a:t>2) Move relevant SNOMED Procedures to Observables hierarchy </a:t>
            </a:r>
          </a:p>
          <a:p>
            <a:pPr lvl="1"/>
            <a:r>
              <a:rPr lang="en-US" dirty="0" smtClean="0"/>
              <a:t>3) Analyze applicable Clinical finding and Observables use cases for analytics</a:t>
            </a:r>
          </a:p>
          <a:p>
            <a:r>
              <a:rPr lang="en-US" dirty="0" smtClean="0"/>
              <a:t>Scope: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retirement (for discussion)</a:t>
            </a: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Occurrence of codes in Problem list:</a:t>
            </a:r>
          </a:p>
          <a:p>
            <a:pPr lvl="1"/>
            <a:r>
              <a:rPr lang="en-US" dirty="0" smtClean="0"/>
              <a:t>Arguably miscodes of problem list entries for abnormal tests – “Elevated troponin level” (105000003          </a:t>
            </a:r>
            <a:r>
              <a:rPr lang="en-US" dirty="0"/>
              <a:t>Troponin measurement (procedure) </a:t>
            </a:r>
            <a:r>
              <a:rPr lang="en-US" dirty="0" smtClean="0"/>
              <a:t>)</a:t>
            </a:r>
          </a:p>
          <a:p>
            <a:pPr lvl="1"/>
            <a:r>
              <a:rPr lang="en-US" dirty="0" smtClean="0"/>
              <a:t>~500 instances; ~30 codes</a:t>
            </a:r>
          </a:p>
          <a:p>
            <a:r>
              <a:rPr lang="en-US" dirty="0" smtClean="0"/>
              <a:t>Occurrence of findings in EHR which employ Interprets = Evaluation procedure:</a:t>
            </a:r>
          </a:p>
          <a:p>
            <a:pPr lvl="1"/>
            <a:r>
              <a:rPr lang="en-US" dirty="0" smtClean="0"/>
              <a:t>13534 Clinical findings in 20200730 SNOMED CT with Interprets = </a:t>
            </a:r>
            <a:r>
              <a:rPr lang="en-US" dirty="0" err="1" smtClean="0"/>
              <a:t>Evaluation_procedure</a:t>
            </a:r>
            <a:endParaRPr lang="en-US" dirty="0" smtClean="0"/>
          </a:p>
          <a:p>
            <a:pPr lvl="1"/>
            <a:r>
              <a:rPr lang="en-US" dirty="0" smtClean="0"/>
              <a:t>5269 codes in use in Nebraska HER; ~ 1M entries in problem list, family history and allergy list</a:t>
            </a:r>
            <a:endParaRPr lang="en-US" dirty="0"/>
          </a:p>
        </p:txBody>
      </p:sp>
    </p:spTree>
    <p:extLst>
      <p:ext uri="{BB962C8B-B14F-4D97-AF65-F5344CB8AC3E}">
        <p14:creationId xmlns:p14="http://schemas.microsoft.com/office/powerpoint/2010/main" val="1935696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codes in use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49847011"/>
              </p:ext>
            </p:extLst>
          </p:nvPr>
        </p:nvGraphicFramePr>
        <p:xfrm>
          <a:off x="957263" y="1882775"/>
          <a:ext cx="7281861" cy="4820920"/>
        </p:xfrm>
        <a:graphic>
          <a:graphicData uri="http://schemas.openxmlformats.org/drawingml/2006/table">
            <a:tbl>
              <a:tblPr firstRow="1" bandRow="1">
                <a:tableStyleId>{5C22544A-7EE6-4342-B048-85BDC9FD1C3A}</a:tableStyleId>
              </a:tblPr>
              <a:tblGrid>
                <a:gridCol w="2427287">
                  <a:extLst>
                    <a:ext uri="{9D8B030D-6E8A-4147-A177-3AD203B41FA5}">
                      <a16:colId xmlns:a16="http://schemas.microsoft.com/office/drawing/2014/main" val="3778115110"/>
                    </a:ext>
                  </a:extLst>
                </a:gridCol>
                <a:gridCol w="2427287">
                  <a:extLst>
                    <a:ext uri="{9D8B030D-6E8A-4147-A177-3AD203B41FA5}">
                      <a16:colId xmlns:a16="http://schemas.microsoft.com/office/drawing/2014/main" val="994589929"/>
                    </a:ext>
                  </a:extLst>
                </a:gridCol>
                <a:gridCol w="2427287">
                  <a:extLst>
                    <a:ext uri="{9D8B030D-6E8A-4147-A177-3AD203B41FA5}">
                      <a16:colId xmlns:a16="http://schemas.microsoft.com/office/drawing/2014/main" val="3499309733"/>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CODE</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CODE_NAME</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56665086"/>
                  </a:ext>
                </a:extLst>
              </a:tr>
              <a:tr h="370840">
                <a:tc>
                  <a:txBody>
                    <a:bodyPr/>
                    <a:lstStyle/>
                    <a:p>
                      <a:pPr algn="l" fontAlgn="b"/>
                      <a:r>
                        <a:rPr lang="en-US" sz="1100" b="0" i="0" u="none" strike="noStrike">
                          <a:solidFill>
                            <a:srgbClr val="000000"/>
                          </a:solidFill>
                          <a:effectLst/>
                          <a:latin typeface="Calibri" panose="020F0502020204030204" pitchFamily="34" charset="0"/>
                        </a:rPr>
                        <a:t>30058000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Therapeutic drug monitoring assay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191</a:t>
                      </a:r>
                    </a:p>
                  </a:txBody>
                  <a:tcPr marL="7620" marR="7620" marT="7620" marB="0" anchor="b"/>
                </a:tc>
                <a:extLst>
                  <a:ext uri="{0D108BD9-81ED-4DB2-BD59-A6C34878D82A}">
                    <a16:rowId xmlns:a16="http://schemas.microsoft.com/office/drawing/2014/main" val="3226523111"/>
                  </a:ext>
                </a:extLst>
              </a:tr>
              <a:tr h="370840">
                <a:tc>
                  <a:txBody>
                    <a:bodyPr/>
                    <a:lstStyle/>
                    <a:p>
                      <a:pPr algn="l" fontAlgn="b"/>
                      <a:r>
                        <a:rPr lang="en-US" sz="1100" b="0" i="0" u="none" strike="noStrike">
                          <a:solidFill>
                            <a:srgbClr val="000000"/>
                          </a:solidFill>
                          <a:effectLst/>
                          <a:latin typeface="Calibri" panose="020F0502020204030204" pitchFamily="34" charset="0"/>
                        </a:rPr>
                        <a:t>171126009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Tuberculosis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113</a:t>
                      </a:r>
                    </a:p>
                  </a:txBody>
                  <a:tcPr marL="7620" marR="7620" marT="7620" marB="0" anchor="b"/>
                </a:tc>
                <a:extLst>
                  <a:ext uri="{0D108BD9-81ED-4DB2-BD59-A6C34878D82A}">
                    <a16:rowId xmlns:a16="http://schemas.microsoft.com/office/drawing/2014/main" val="2546473378"/>
                  </a:ext>
                </a:extLst>
              </a:tr>
              <a:tr h="370840">
                <a:tc>
                  <a:txBody>
                    <a:bodyPr/>
                    <a:lstStyle/>
                    <a:p>
                      <a:pPr algn="l" fontAlgn="b"/>
                      <a:r>
                        <a:rPr lang="en-US" sz="1100" b="0" i="0" u="none" strike="noStrike">
                          <a:solidFill>
                            <a:srgbClr val="000000"/>
                          </a:solidFill>
                          <a:effectLst/>
                          <a:latin typeface="Calibri" panose="020F0502020204030204" pitchFamily="34" charset="0"/>
                        </a:rPr>
                        <a:t>105000003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Troponin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65</a:t>
                      </a:r>
                    </a:p>
                  </a:txBody>
                  <a:tcPr marL="7620" marR="7620" marT="7620" marB="0" anchor="b"/>
                </a:tc>
                <a:extLst>
                  <a:ext uri="{0D108BD9-81ED-4DB2-BD59-A6C34878D82A}">
                    <a16:rowId xmlns:a16="http://schemas.microsoft.com/office/drawing/2014/main" val="894133939"/>
                  </a:ext>
                </a:extLst>
              </a:tr>
              <a:tr h="370840">
                <a:tc>
                  <a:txBody>
                    <a:bodyPr/>
                    <a:lstStyle/>
                    <a:p>
                      <a:pPr algn="l" fontAlgn="b"/>
                      <a:r>
                        <a:rPr lang="en-US" sz="1100" b="0" i="0" u="none" strike="noStrike">
                          <a:solidFill>
                            <a:srgbClr val="000000"/>
                          </a:solidFill>
                          <a:effectLst/>
                          <a:latin typeface="Calibri" panose="020F0502020204030204" pitchFamily="34" charset="0"/>
                        </a:rPr>
                        <a:t>171128005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Venereal disease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a:t>
                      </a:r>
                    </a:p>
                  </a:txBody>
                  <a:tcPr marL="7620" marR="7620" marT="7620" marB="0" anchor="b"/>
                </a:tc>
                <a:extLst>
                  <a:ext uri="{0D108BD9-81ED-4DB2-BD59-A6C34878D82A}">
                    <a16:rowId xmlns:a16="http://schemas.microsoft.com/office/drawing/2014/main" val="4155919813"/>
                  </a:ext>
                </a:extLst>
              </a:tr>
              <a:tr h="370840">
                <a:tc>
                  <a:txBody>
                    <a:bodyPr/>
                    <a:lstStyle/>
                    <a:p>
                      <a:pPr algn="l" fontAlgn="b"/>
                      <a:r>
                        <a:rPr lang="en-US" sz="1100" b="0" i="0" u="none" strike="noStrike">
                          <a:solidFill>
                            <a:srgbClr val="000000"/>
                          </a:solidFill>
                          <a:effectLst/>
                          <a:latin typeface="Calibri" panose="020F0502020204030204" pitchFamily="34" charset="0"/>
                        </a:rPr>
                        <a:t>417429003         </a:t>
                      </a:r>
                    </a:p>
                  </a:txBody>
                  <a:tcPr marL="7620" marR="7620" marT="7620" marB="0" anchor="b"/>
                </a:tc>
                <a:tc>
                  <a:txBody>
                    <a:bodyPr/>
                    <a:lstStyle/>
                    <a:p>
                      <a:pPr algn="l" fontAlgn="b"/>
                      <a:r>
                        <a:rPr lang="nl-NL" sz="1100" b="0" i="0" u="none" strike="noStrike">
                          <a:solidFill>
                            <a:srgbClr val="000000"/>
                          </a:solidFill>
                          <a:effectLst/>
                          <a:latin typeface="Calibri" panose="020F0502020204030204" pitchFamily="34" charset="0"/>
                        </a:rPr>
                        <a:t>Human leukocyte antigen B27 antigen phenotyping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37</a:t>
                      </a:r>
                    </a:p>
                  </a:txBody>
                  <a:tcPr marL="7620" marR="7620" marT="7620" marB="0" anchor="b"/>
                </a:tc>
                <a:extLst>
                  <a:ext uri="{0D108BD9-81ED-4DB2-BD59-A6C34878D82A}">
                    <a16:rowId xmlns:a16="http://schemas.microsoft.com/office/drawing/2014/main" val="771461301"/>
                  </a:ext>
                </a:extLst>
              </a:tr>
              <a:tr h="370840">
                <a:tc>
                  <a:txBody>
                    <a:bodyPr/>
                    <a:lstStyle/>
                    <a:p>
                      <a:pPr algn="l" fontAlgn="b"/>
                      <a:r>
                        <a:rPr lang="en-US" sz="1100" b="0" i="0" u="none" strike="noStrike">
                          <a:solidFill>
                            <a:srgbClr val="000000"/>
                          </a:solidFill>
                          <a:effectLst/>
                          <a:latin typeface="Calibri" panose="020F0502020204030204" pitchFamily="34" charset="0"/>
                        </a:rPr>
                        <a:t>165771000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Coombs test - anti-human globulin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32</a:t>
                      </a:r>
                    </a:p>
                  </a:txBody>
                  <a:tcPr marL="7620" marR="7620" marT="7620" marB="0" anchor="b"/>
                </a:tc>
                <a:extLst>
                  <a:ext uri="{0D108BD9-81ED-4DB2-BD59-A6C34878D82A}">
                    <a16:rowId xmlns:a16="http://schemas.microsoft.com/office/drawing/2014/main" val="805296760"/>
                  </a:ext>
                </a:extLst>
              </a:tr>
              <a:tr h="370840">
                <a:tc>
                  <a:txBody>
                    <a:bodyPr/>
                    <a:lstStyle/>
                    <a:p>
                      <a:pPr algn="l" fontAlgn="b"/>
                      <a:r>
                        <a:rPr lang="en-US" sz="1100" b="0" i="0" u="none" strike="noStrike">
                          <a:solidFill>
                            <a:srgbClr val="000000"/>
                          </a:solidFill>
                          <a:effectLst/>
                          <a:latin typeface="Calibri" panose="020F0502020204030204" pitchFamily="34" charset="0"/>
                        </a:rPr>
                        <a:t>307571006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Anticoagulant drug monitoring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30</a:t>
                      </a:r>
                    </a:p>
                  </a:txBody>
                  <a:tcPr marL="7620" marR="7620" marT="7620" marB="0" anchor="b"/>
                </a:tc>
                <a:extLst>
                  <a:ext uri="{0D108BD9-81ED-4DB2-BD59-A6C34878D82A}">
                    <a16:rowId xmlns:a16="http://schemas.microsoft.com/office/drawing/2014/main" val="2339845097"/>
                  </a:ext>
                </a:extLst>
              </a:tr>
              <a:tr h="370840">
                <a:tc>
                  <a:txBody>
                    <a:bodyPr/>
                    <a:lstStyle/>
                    <a:p>
                      <a:pPr algn="l" fontAlgn="b"/>
                      <a:r>
                        <a:rPr lang="en-US" sz="1100" b="0" i="0" u="none" strike="noStrike">
                          <a:solidFill>
                            <a:srgbClr val="000000"/>
                          </a:solidFill>
                          <a:effectLst/>
                          <a:latin typeface="Calibri" panose="020F0502020204030204" pitchFamily="34" charset="0"/>
                        </a:rPr>
                        <a:t>35904009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Human papillomavirus deoxyribonucleic acid detection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29</a:t>
                      </a:r>
                    </a:p>
                  </a:txBody>
                  <a:tcPr marL="7620" marR="7620" marT="7620" marB="0" anchor="b"/>
                </a:tc>
                <a:extLst>
                  <a:ext uri="{0D108BD9-81ED-4DB2-BD59-A6C34878D82A}">
                    <a16:rowId xmlns:a16="http://schemas.microsoft.com/office/drawing/2014/main" val="4026895454"/>
                  </a:ext>
                </a:extLst>
              </a:tr>
              <a:tr h="370840">
                <a:tc>
                  <a:txBody>
                    <a:bodyPr/>
                    <a:lstStyle/>
                    <a:p>
                      <a:pPr algn="l" fontAlgn="b"/>
                      <a:r>
                        <a:rPr lang="en-US" sz="1100" b="0" i="0" u="none" strike="noStrike">
                          <a:solidFill>
                            <a:srgbClr val="000000"/>
                          </a:solidFill>
                          <a:effectLst/>
                          <a:latin typeface="Calibri" panose="020F0502020204030204" pitchFamily="34" charset="0"/>
                        </a:rPr>
                        <a:t>65946008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Anticardiolipin antibody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1747707903"/>
                  </a:ext>
                </a:extLst>
              </a:tr>
              <a:tr h="370840">
                <a:tc>
                  <a:txBody>
                    <a:bodyPr/>
                    <a:lstStyle/>
                    <a:p>
                      <a:pPr algn="l" fontAlgn="b"/>
                      <a:r>
                        <a:rPr lang="en-US" sz="1100" b="0" i="0" u="none" strike="noStrike">
                          <a:solidFill>
                            <a:srgbClr val="000000"/>
                          </a:solidFill>
                          <a:effectLst/>
                          <a:latin typeface="Calibri" panose="020F0502020204030204" pitchFamily="34" charset="0"/>
                        </a:rPr>
                        <a:t>275972003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Cholesterol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21</a:t>
                      </a:r>
                    </a:p>
                  </a:txBody>
                  <a:tcPr marL="7620" marR="7620" marT="7620" marB="0" anchor="b"/>
                </a:tc>
                <a:extLst>
                  <a:ext uri="{0D108BD9-81ED-4DB2-BD59-A6C34878D82A}">
                    <a16:rowId xmlns:a16="http://schemas.microsoft.com/office/drawing/2014/main" val="4253303232"/>
                  </a:ext>
                </a:extLst>
              </a:tr>
              <a:tr h="370840">
                <a:tc>
                  <a:txBody>
                    <a:bodyPr/>
                    <a:lstStyle/>
                    <a:p>
                      <a:pPr algn="l" fontAlgn="b"/>
                      <a:r>
                        <a:rPr lang="en-US" sz="1100" b="0" i="0" u="none" strike="noStrike">
                          <a:solidFill>
                            <a:srgbClr val="000000"/>
                          </a:solidFill>
                          <a:effectLst/>
                          <a:latin typeface="Calibri" panose="020F0502020204030204" pitchFamily="34" charset="0"/>
                        </a:rPr>
                        <a:t>405824009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Genetic test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1876837362"/>
                  </a:ext>
                </a:extLst>
              </a:tr>
              <a:tr h="370840">
                <a:tc>
                  <a:txBody>
                    <a:bodyPr/>
                    <a:lstStyle/>
                    <a:p>
                      <a:pPr algn="l" fontAlgn="b"/>
                      <a:r>
                        <a:rPr lang="en-US" sz="1100" b="0" i="0" u="none" strike="noStrike">
                          <a:solidFill>
                            <a:srgbClr val="000000"/>
                          </a:solidFill>
                          <a:effectLst/>
                          <a:latin typeface="Calibri" panose="020F0502020204030204" pitchFamily="34" charset="0"/>
                        </a:rPr>
                        <a:t>3352000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Parathyroid hormone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11</a:t>
                      </a:r>
                    </a:p>
                  </a:txBody>
                  <a:tcPr marL="7620" marR="7620" marT="7620" marB="0" anchor="b"/>
                </a:tc>
                <a:extLst>
                  <a:ext uri="{0D108BD9-81ED-4DB2-BD59-A6C34878D82A}">
                    <a16:rowId xmlns:a16="http://schemas.microsoft.com/office/drawing/2014/main" val="3328294935"/>
                  </a:ext>
                </a:extLst>
              </a:tr>
            </a:tbl>
          </a:graphicData>
        </a:graphic>
      </p:graphicFrame>
    </p:spTree>
    <p:extLst>
      <p:ext uri="{BB962C8B-B14F-4D97-AF65-F5344CB8AC3E}">
        <p14:creationId xmlns:p14="http://schemas.microsoft.com/office/powerpoint/2010/main" val="3104428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in use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9462869"/>
              </p:ext>
            </p:extLst>
          </p:nvPr>
        </p:nvGraphicFramePr>
        <p:xfrm>
          <a:off x="957263" y="1882775"/>
          <a:ext cx="7281860" cy="4462780"/>
        </p:xfrm>
        <a:graphic>
          <a:graphicData uri="http://schemas.openxmlformats.org/drawingml/2006/table">
            <a:tbl>
              <a:tblPr firstRow="1" bandRow="1">
                <a:tableStyleId>{5C22544A-7EE6-4342-B048-85BDC9FD1C3A}</a:tableStyleId>
              </a:tblPr>
              <a:tblGrid>
                <a:gridCol w="1456372">
                  <a:extLst>
                    <a:ext uri="{9D8B030D-6E8A-4147-A177-3AD203B41FA5}">
                      <a16:colId xmlns:a16="http://schemas.microsoft.com/office/drawing/2014/main" val="3818017010"/>
                    </a:ext>
                  </a:extLst>
                </a:gridCol>
                <a:gridCol w="1456372">
                  <a:extLst>
                    <a:ext uri="{9D8B030D-6E8A-4147-A177-3AD203B41FA5}">
                      <a16:colId xmlns:a16="http://schemas.microsoft.com/office/drawing/2014/main" val="1552013845"/>
                    </a:ext>
                  </a:extLst>
                </a:gridCol>
                <a:gridCol w="1456372">
                  <a:extLst>
                    <a:ext uri="{9D8B030D-6E8A-4147-A177-3AD203B41FA5}">
                      <a16:colId xmlns:a16="http://schemas.microsoft.com/office/drawing/2014/main" val="3642566045"/>
                    </a:ext>
                  </a:extLst>
                </a:gridCol>
                <a:gridCol w="1456372">
                  <a:extLst>
                    <a:ext uri="{9D8B030D-6E8A-4147-A177-3AD203B41FA5}">
                      <a16:colId xmlns:a16="http://schemas.microsoft.com/office/drawing/2014/main" val="2228925190"/>
                    </a:ext>
                  </a:extLst>
                </a:gridCol>
                <a:gridCol w="1456372">
                  <a:extLst>
                    <a:ext uri="{9D8B030D-6E8A-4147-A177-3AD203B41FA5}">
                      <a16:colId xmlns:a16="http://schemas.microsoft.com/office/drawing/2014/main" val="1829864868"/>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SCTID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TERM</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PROCID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PROC_TERM</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52009486"/>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625264</a:t>
                      </a:r>
                    </a:p>
                  </a:txBody>
                  <a:tcPr marL="7620" marR="7620" marT="7620" marB="0" anchor="b"/>
                </a:tc>
                <a:extLst>
                  <a:ext uri="{0D108BD9-81ED-4DB2-BD59-A6C34878D82A}">
                    <a16:rowId xmlns:a16="http://schemas.microsoft.com/office/drawing/2014/main" val="2832462708"/>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55682</a:t>
                      </a:r>
                    </a:p>
                  </a:txBody>
                  <a:tcPr marL="7620" marR="7620" marT="7620" marB="0" anchor="b"/>
                </a:tc>
                <a:extLst>
                  <a:ext uri="{0D108BD9-81ED-4DB2-BD59-A6C34878D82A}">
                    <a16:rowId xmlns:a16="http://schemas.microsoft.com/office/drawing/2014/main" val="3943783815"/>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47438</a:t>
                      </a:r>
                    </a:p>
                  </a:txBody>
                  <a:tcPr marL="7620" marR="7620" marT="7620" marB="0" anchor="b"/>
                </a:tc>
                <a:extLst>
                  <a:ext uri="{0D108BD9-81ED-4DB2-BD59-A6C34878D82A}">
                    <a16:rowId xmlns:a16="http://schemas.microsoft.com/office/drawing/2014/main" val="656291886"/>
                  </a:ext>
                </a:extLst>
              </a:tr>
              <a:tr h="370840">
                <a:tc>
                  <a:txBody>
                    <a:bodyPr/>
                    <a:lstStyle/>
                    <a:p>
                      <a:pPr algn="l" fontAlgn="b"/>
                      <a:r>
                        <a:rPr lang="en-US" sz="1100" b="0" i="0" u="none" strike="noStrike">
                          <a:solidFill>
                            <a:srgbClr val="000000"/>
                          </a:solidFill>
                          <a:effectLst/>
                          <a:latin typeface="Calibri" panose="020F0502020204030204" pitchFamily="34" charset="0"/>
                        </a:rPr>
                        <a:t>42399005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Renal failure syndrome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441915005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renal function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40525</a:t>
                      </a:r>
                    </a:p>
                  </a:txBody>
                  <a:tcPr marL="7620" marR="7620" marT="7620" marB="0" anchor="b"/>
                </a:tc>
                <a:extLst>
                  <a:ext uri="{0D108BD9-81ED-4DB2-BD59-A6C34878D82A}">
                    <a16:rowId xmlns:a16="http://schemas.microsoft.com/office/drawing/2014/main" val="2782857339"/>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699089057"/>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51969817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145572335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2731093258"/>
                  </a:ext>
                </a:extLst>
              </a:tr>
              <a:tr h="370840">
                <a:tc>
                  <a:txBody>
                    <a:bodyPr/>
                    <a:lstStyle/>
                    <a:p>
                      <a:pPr algn="l" fontAlgn="b"/>
                      <a:r>
                        <a:rPr lang="en-US" sz="1100" b="0" i="0" u="none" strike="noStrike">
                          <a:solidFill>
                            <a:srgbClr val="000000"/>
                          </a:solidFill>
                          <a:effectLst/>
                          <a:latin typeface="Calibri" panose="020F0502020204030204" pitchFamily="34" charset="0"/>
                        </a:rPr>
                        <a:t>13644009</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Hypercholesterolemia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412808005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Serum total cholesterol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25755</a:t>
                      </a:r>
                    </a:p>
                  </a:txBody>
                  <a:tcPr marL="7620" marR="7620" marT="7620" marB="0" anchor="b"/>
                </a:tc>
                <a:extLst>
                  <a:ext uri="{0D108BD9-81ED-4DB2-BD59-A6C34878D82A}">
                    <a16:rowId xmlns:a16="http://schemas.microsoft.com/office/drawing/2014/main" val="1970871485"/>
                  </a:ext>
                </a:extLst>
              </a:tr>
            </a:tbl>
          </a:graphicData>
        </a:graphic>
      </p:graphicFrame>
    </p:spTree>
    <p:extLst>
      <p:ext uri="{BB962C8B-B14F-4D97-AF65-F5344CB8AC3E}">
        <p14:creationId xmlns:p14="http://schemas.microsoft.com/office/powerpoint/2010/main" val="3658082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55822004|Hyperlipidemia (disorder)</a:t>
            </a:r>
            <a:endParaRPr lang="en-US" dirty="0"/>
          </a:p>
        </p:txBody>
      </p:sp>
      <p:pic>
        <p:nvPicPr>
          <p:cNvPr id="4" name="Content Placeholder 3"/>
          <p:cNvPicPr>
            <a:picLocks noGrp="1" noChangeAspect="1"/>
          </p:cNvPicPr>
          <p:nvPr>
            <p:ph idx="1"/>
          </p:nvPr>
        </p:nvPicPr>
        <p:blipFill rotWithShape="1">
          <a:blip r:embed="rId2"/>
          <a:srcRect l="69940" t="27141" r="697" b="21161"/>
          <a:stretch/>
        </p:blipFill>
        <p:spPr>
          <a:xfrm>
            <a:off x="1102279" y="2274771"/>
            <a:ext cx="7315200" cy="3622317"/>
          </a:xfrm>
          <a:prstGeom prst="rect">
            <a:avLst/>
          </a:prstGeom>
        </p:spPr>
      </p:pic>
    </p:spTree>
    <p:extLst>
      <p:ext uri="{BB962C8B-B14F-4D97-AF65-F5344CB8AC3E}">
        <p14:creationId xmlns:p14="http://schemas.microsoft.com/office/powerpoint/2010/main" val="5959339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104780002 Lipid measurement (procedure)</a:t>
            </a:r>
            <a:endParaRPr lang="en-US" dirty="0"/>
          </a:p>
        </p:txBody>
      </p:sp>
      <p:pic>
        <p:nvPicPr>
          <p:cNvPr id="5" name="Content Placeholder 4"/>
          <p:cNvPicPr>
            <a:picLocks noGrp="1" noChangeAspect="1"/>
          </p:cNvPicPr>
          <p:nvPr>
            <p:ph idx="1"/>
          </p:nvPr>
        </p:nvPicPr>
        <p:blipFill rotWithShape="1">
          <a:blip r:embed="rId2"/>
          <a:srcRect l="69733" t="26626" r="1087" b="26175"/>
          <a:stretch/>
        </p:blipFill>
        <p:spPr>
          <a:xfrm>
            <a:off x="1102279" y="2090056"/>
            <a:ext cx="7315200" cy="3327814"/>
          </a:xfrm>
          <a:prstGeom prst="rect">
            <a:avLst/>
          </a:prstGeom>
        </p:spPr>
      </p:pic>
    </p:spTree>
    <p:extLst>
      <p:ext uri="{BB962C8B-B14F-4D97-AF65-F5344CB8AC3E}">
        <p14:creationId xmlns:p14="http://schemas.microsoft.com/office/powerpoint/2010/main" val="3791432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Semantics</a:t>
            </a:r>
            <a:endParaRPr lang="en-US" dirty="0"/>
          </a:p>
        </p:txBody>
      </p:sp>
      <p:sp>
        <p:nvSpPr>
          <p:cNvPr id="3" name="Content Placeholder 2"/>
          <p:cNvSpPr>
            <a:spLocks noGrp="1"/>
          </p:cNvSpPr>
          <p:nvPr>
            <p:ph idx="1"/>
          </p:nvPr>
        </p:nvSpPr>
        <p:spPr>
          <a:xfrm>
            <a:off x="956667" y="1882620"/>
            <a:ext cx="7282212" cy="4396260"/>
          </a:xfrm>
        </p:spPr>
        <p:txBody>
          <a:bodyPr>
            <a:normAutofit fontScale="77500" lnSpcReduction="20000"/>
          </a:bodyPr>
          <a:lstStyle/>
          <a:p>
            <a:r>
              <a:rPr lang="en-US" dirty="0"/>
              <a:t>Dictionary: </a:t>
            </a:r>
            <a:r>
              <a:rPr lang="en-US" dirty="0" smtClean="0"/>
              <a:t>“Hyperlipidemia is an </a:t>
            </a:r>
            <a:r>
              <a:rPr lang="en-US" dirty="0"/>
              <a:t>abnormally high concentration of fats or lipids in the </a:t>
            </a:r>
            <a:r>
              <a:rPr lang="en-US" dirty="0" smtClean="0"/>
              <a:t>blood”</a:t>
            </a:r>
            <a:endParaRPr lang="en-US" dirty="0"/>
          </a:p>
          <a:p>
            <a:r>
              <a:rPr lang="en-US" dirty="0" smtClean="0"/>
              <a:t>I </a:t>
            </a:r>
            <a:r>
              <a:rPr lang="en-US" dirty="0"/>
              <a:t>would </a:t>
            </a:r>
            <a:r>
              <a:rPr lang="en-US" dirty="0" smtClean="0"/>
              <a:t>agree </a:t>
            </a:r>
            <a:r>
              <a:rPr lang="en-US" dirty="0"/>
              <a:t>that the finding is </a:t>
            </a:r>
            <a:r>
              <a:rPr lang="en-US" dirty="0" smtClean="0"/>
              <a:t>primitive since </a:t>
            </a:r>
            <a:r>
              <a:rPr lang="en-US" dirty="0"/>
              <a:t>the finding </a:t>
            </a:r>
            <a:r>
              <a:rPr lang="en-US" dirty="0" smtClean="0"/>
              <a:t>site should </a:t>
            </a:r>
            <a:r>
              <a:rPr lang="en-US" dirty="0"/>
              <a:t>presumably be a body fluid or preferably </a:t>
            </a:r>
            <a:r>
              <a:rPr lang="en-US" dirty="0" smtClean="0"/>
              <a:t>blood and the measurement should be a concentration determination</a:t>
            </a:r>
          </a:p>
          <a:p>
            <a:r>
              <a:rPr lang="en-US" dirty="0" smtClean="0"/>
              <a:t>Hence, the procedure definition can be created in Observables as assessing some property of lipids in some substance but is too vague to fully define Hyperlipidemia</a:t>
            </a:r>
          </a:p>
          <a:p>
            <a:r>
              <a:rPr lang="en-US" dirty="0" smtClean="0"/>
              <a:t>Alternatively the procedure may be promoted to Observables but a second grouper defined consistent with the semantics of the clinical finding which could then be  fully defined as concentration of lipids in some blood (component)</a:t>
            </a:r>
          </a:p>
          <a:p>
            <a:endParaRPr lang="en-US" dirty="0"/>
          </a:p>
          <a:p>
            <a:endParaRPr lang="en-US" dirty="0"/>
          </a:p>
        </p:txBody>
      </p:sp>
    </p:spTree>
    <p:extLst>
      <p:ext uri="{BB962C8B-B14F-4D97-AF65-F5344CB8AC3E}">
        <p14:creationId xmlns:p14="http://schemas.microsoft.com/office/powerpoint/2010/main" val="37826438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65414" cy="1359153"/>
          </a:xfrm>
        </p:spPr>
        <p:txBody>
          <a:bodyPr>
            <a:normAutofit fontScale="90000"/>
          </a:bodyPr>
          <a:lstStyle/>
          <a:p>
            <a:r>
              <a:rPr lang="en-US" dirty="0" smtClean="0"/>
              <a:t>Lipids[Quantity concentration] in Blood (observable entity)</a:t>
            </a:r>
            <a:endParaRPr lang="en-US" dirty="0"/>
          </a:p>
        </p:txBody>
      </p:sp>
      <p:pic>
        <p:nvPicPr>
          <p:cNvPr id="4" name="Content Placeholder 3"/>
          <p:cNvPicPr>
            <a:picLocks noGrp="1" noChangeAspect="1"/>
          </p:cNvPicPr>
          <p:nvPr>
            <p:ph idx="1"/>
          </p:nvPr>
        </p:nvPicPr>
        <p:blipFill rotWithShape="1">
          <a:blip r:embed="rId2"/>
          <a:srcRect l="37968" t="8997" r="26189" b="53300"/>
          <a:stretch/>
        </p:blipFill>
        <p:spPr>
          <a:xfrm>
            <a:off x="1036318" y="1924595"/>
            <a:ext cx="7315200" cy="4328372"/>
          </a:xfrm>
          <a:prstGeom prst="rect">
            <a:avLst/>
          </a:prstGeom>
        </p:spPr>
      </p:pic>
    </p:spTree>
    <p:extLst>
      <p:ext uri="{BB962C8B-B14F-4D97-AF65-F5344CB8AC3E}">
        <p14:creationId xmlns:p14="http://schemas.microsoft.com/office/powerpoint/2010/main" val="2531793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10159"/>
            <a:ext cx="7606427" cy="1359153"/>
          </a:xfrm>
        </p:spPr>
        <p:txBody>
          <a:bodyPr/>
          <a:lstStyle/>
          <a:p>
            <a:r>
              <a:rPr lang="en-US" dirty="0" smtClean="0"/>
              <a:t>DL query of Lipid tests</a:t>
            </a:r>
            <a:endParaRPr lang="en-US" dirty="0"/>
          </a:p>
        </p:txBody>
      </p:sp>
      <p:pic>
        <p:nvPicPr>
          <p:cNvPr id="4" name="Content Placeholder 3"/>
          <p:cNvPicPr>
            <a:picLocks noGrp="1" noChangeAspect="1"/>
          </p:cNvPicPr>
          <p:nvPr>
            <p:ph idx="1"/>
          </p:nvPr>
        </p:nvPicPr>
        <p:blipFill rotWithShape="1">
          <a:blip r:embed="rId2"/>
          <a:srcRect l="65313" t="13042" r="17220"/>
          <a:stretch/>
        </p:blipFill>
        <p:spPr>
          <a:xfrm>
            <a:off x="1102279" y="866710"/>
            <a:ext cx="7315200" cy="10242729"/>
          </a:xfrm>
          <a:prstGeom prst="rect">
            <a:avLst/>
          </a:prstGeom>
        </p:spPr>
      </p:pic>
    </p:spTree>
    <p:extLst>
      <p:ext uri="{BB962C8B-B14F-4D97-AF65-F5344CB8AC3E}">
        <p14:creationId xmlns:p14="http://schemas.microsoft.com/office/powerpoint/2010/main" val="7385605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8100</TotalTime>
  <Words>2348</Words>
  <Application>Microsoft Office PowerPoint</Application>
  <PresentationFormat>On-screen Show (4:3)</PresentationFormat>
  <Paragraphs>355</Paragraphs>
  <Slides>41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41</vt:i4>
      </vt:variant>
    </vt:vector>
  </HeadingPairs>
  <TitlesOfParts>
    <vt:vector size="46" baseType="lpstr">
      <vt:lpstr>Arial</vt:lpstr>
      <vt:lpstr>Arial-BoldMT</vt:lpstr>
      <vt:lpstr>Calibri</vt:lpstr>
      <vt:lpstr>Wingdings</vt:lpstr>
      <vt:lpstr>NeMed_Presentation</vt:lpstr>
      <vt:lpstr>Semantic Interoperation of Laboratory Results with SNOMED CT - EAG proceedings </vt:lpstr>
      <vt:lpstr>EAG Minutes</vt:lpstr>
      <vt:lpstr>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Analytics Employing Semantic Interoperation supported by SNOMED CT</vt:lpstr>
      <vt:lpstr>I2b2 metadata Tooling</vt:lpstr>
      <vt:lpstr>Barriers created to semantic interoperation by SNOMED CT</vt:lpstr>
      <vt:lpstr>Barriers created to semantic interoperation by SNOMED CT</vt:lpstr>
      <vt:lpstr>SNOMED CT Lab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Frequency of use analysis for Procedures in scope</vt:lpstr>
      <vt:lpstr>Procedure codes in use</vt:lpstr>
      <vt:lpstr>Findings in use</vt:lpstr>
      <vt:lpstr>55822004|Hyperlipidemia (disorder)</vt:lpstr>
      <vt:lpstr>104780002 Lipid measurement (procedure)</vt:lpstr>
      <vt:lpstr>Defining the Semantics</vt:lpstr>
      <vt:lpstr>Lipids[Quantity concentration] in Blood (observable entity)</vt:lpstr>
      <vt:lpstr>DL query of Lipid tests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Jim Campbell</cp:lastModifiedBy>
  <cp:revision>540</cp:revision>
  <dcterms:created xsi:type="dcterms:W3CDTF">2014-09-17T15:14:42Z</dcterms:created>
  <dcterms:modified xsi:type="dcterms:W3CDTF">2020-10-29T20:45:26Z</dcterms:modified>
</cp:coreProperties>
</file>