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7"/>
  </p:notesMasterIdLst>
  <p:sldIdLst>
    <p:sldId id="256" r:id="rId2"/>
    <p:sldId id="495" r:id="rId3"/>
    <p:sldId id="463" r:id="rId4"/>
    <p:sldId id="470" r:id="rId5"/>
    <p:sldId id="472" r:id="rId6"/>
    <p:sldId id="473" r:id="rId7"/>
    <p:sldId id="490" r:id="rId8"/>
    <p:sldId id="476" r:id="rId9"/>
    <p:sldId id="487" r:id="rId10"/>
    <p:sldId id="488" r:id="rId11"/>
    <p:sldId id="489" r:id="rId12"/>
    <p:sldId id="471" r:id="rId13"/>
    <p:sldId id="475" r:id="rId14"/>
    <p:sldId id="477" r:id="rId15"/>
    <p:sldId id="491" r:id="rId16"/>
    <p:sldId id="464" r:id="rId17"/>
    <p:sldId id="492" r:id="rId18"/>
    <p:sldId id="478" r:id="rId19"/>
    <p:sldId id="466" r:id="rId20"/>
    <p:sldId id="494" r:id="rId21"/>
    <p:sldId id="479" r:id="rId22"/>
    <p:sldId id="480" r:id="rId23"/>
    <p:sldId id="485" r:id="rId24"/>
    <p:sldId id="482" r:id="rId25"/>
    <p:sldId id="483" r:id="rId26"/>
    <p:sldId id="465" r:id="rId27"/>
    <p:sldId id="467" r:id="rId28"/>
    <p:sldId id="468" r:id="rId29"/>
    <p:sldId id="484" r:id="rId30"/>
    <p:sldId id="469" r:id="rId31"/>
    <p:sldId id="456" r:id="rId32"/>
    <p:sldId id="481" r:id="rId33"/>
    <p:sldId id="437" r:id="rId34"/>
    <p:sldId id="315" r:id="rId35"/>
    <p:sldId id="258"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7" autoAdjust="0"/>
    <p:restoredTop sz="90119" autoAdjust="0"/>
  </p:normalViewPr>
  <p:slideViewPr>
    <p:cSldViewPr snapToGrid="0" snapToObjects="1">
      <p:cViewPr varScale="1">
        <p:scale>
          <a:sx n="93" d="100"/>
          <a:sy n="93" d="100"/>
        </p:scale>
        <p:origin x="1051"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9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10/27/2020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10/27/2020</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10/27/2020</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6"/>
          <p:cNvSpPr>
            <a:spLocks noGrp="1" noChangeArrowheads="1"/>
          </p:cNvSpPr>
          <p:nvPr>
            <p:ph type="dt" sz="half" idx="10"/>
          </p:nvPr>
        </p:nvSpPr>
        <p:spPr>
          <a:xfrm>
            <a:off x="1828800" y="6248400"/>
            <a:ext cx="1905000" cy="457200"/>
          </a:xfrm>
          <a:prstGeom prst="rect">
            <a:avLst/>
          </a:prstGeom>
          <a:ln/>
        </p:spPr>
        <p:txBody>
          <a:bodyPr/>
          <a:lstStyle>
            <a:lvl1pPr>
              <a:defRPr/>
            </a:lvl1pPr>
          </a:lstStyle>
          <a:p>
            <a:pPr>
              <a:defRPr/>
            </a:pPr>
            <a:endParaRPr lang="en-US"/>
          </a:p>
        </p:txBody>
      </p:sp>
      <p:sp>
        <p:nvSpPr>
          <p:cNvPr id="4" name="Rectangle 37"/>
          <p:cNvSpPr>
            <a:spLocks noGrp="1" noChangeArrowheads="1"/>
          </p:cNvSpPr>
          <p:nvPr>
            <p:ph type="ftr" sz="quarter" idx="11"/>
          </p:nvPr>
        </p:nvSpPr>
        <p:spPr>
          <a:xfrm>
            <a:off x="3962400" y="6248400"/>
            <a:ext cx="2895600" cy="457200"/>
          </a:xfrm>
          <a:prstGeom prst="rect">
            <a:avLst/>
          </a:prstGeom>
          <a:ln/>
        </p:spPr>
        <p:txBody>
          <a:bodyPr/>
          <a:lstStyle>
            <a:lvl1pPr>
              <a:defRPr/>
            </a:lvl1pPr>
          </a:lstStyle>
          <a:p>
            <a:pPr>
              <a:defRPr/>
            </a:pPr>
            <a:endParaRPr lang="en-US"/>
          </a:p>
        </p:txBody>
      </p:sp>
      <p:sp>
        <p:nvSpPr>
          <p:cNvPr id="5" name="Rectangle 38"/>
          <p:cNvSpPr>
            <a:spLocks noGrp="1" noChangeArrowheads="1"/>
          </p:cNvSpPr>
          <p:nvPr>
            <p:ph type="sldNum" sz="quarter" idx="12"/>
          </p:nvPr>
        </p:nvSpPr>
        <p:spPr>
          <a:xfrm>
            <a:off x="7010400" y="6248400"/>
            <a:ext cx="1905000" cy="457200"/>
          </a:xfrm>
          <a:prstGeom prst="rect">
            <a:avLst/>
          </a:prstGeom>
          <a:ln/>
        </p:spPr>
        <p:txBody>
          <a:bodyPr/>
          <a:lstStyle>
            <a:lvl1pPr>
              <a:defRPr/>
            </a:lvl1pPr>
          </a:lstStyle>
          <a:p>
            <a:pPr>
              <a:defRPr/>
            </a:pPr>
            <a:fld id="{E7E3B411-FB73-4739-B5DA-BCCDF776A886}" type="slidenum">
              <a:rPr lang="en-US"/>
              <a:pPr>
                <a:defRPr/>
              </a:pPr>
              <a:t>‹#›</a:t>
            </a:fld>
            <a:endParaRPr lang="en-US"/>
          </a:p>
        </p:txBody>
      </p:sp>
    </p:spTree>
    <p:extLst>
      <p:ext uri="{BB962C8B-B14F-4D97-AF65-F5344CB8AC3E}">
        <p14:creationId xmlns:p14="http://schemas.microsoft.com/office/powerpoint/2010/main" val="2338404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 id="2147483745" r:id="rId5"/>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5" y="394369"/>
            <a:ext cx="7266581" cy="2900766"/>
          </a:xfrm>
        </p:spPr>
        <p:txBody>
          <a:bodyPr>
            <a:normAutofit/>
          </a:bodyPr>
          <a:lstStyle/>
          <a:p>
            <a:r>
              <a:rPr lang="en-US" dirty="0" smtClean="0"/>
              <a:t>Semantic Interoperation of Laboratory Results with SNOMED </a:t>
            </a:r>
            <a:r>
              <a:rPr lang="en-US" dirty="0" smtClean="0"/>
              <a:t>CT</a:t>
            </a:r>
            <a:br>
              <a:rPr lang="en-US" dirty="0" smtClean="0"/>
            </a:br>
            <a:r>
              <a:rPr lang="en-US" dirty="0" smtClean="0"/>
              <a:t>EAG proceedings</a:t>
            </a:r>
            <a:r>
              <a:rPr lang="en-US" dirty="0" smtClean="0"/>
              <a:t/>
            </a:r>
            <a:br>
              <a:rPr lang="en-US" dirty="0" smtClean="0"/>
            </a:br>
            <a:endParaRPr lang="en-US" dirty="0"/>
          </a:p>
        </p:txBody>
      </p:sp>
      <p:sp>
        <p:nvSpPr>
          <p:cNvPr id="3" name="Subtitle 2"/>
          <p:cNvSpPr>
            <a:spLocks noGrp="1"/>
          </p:cNvSpPr>
          <p:nvPr>
            <p:ph type="subTitle" idx="1"/>
          </p:nvPr>
        </p:nvSpPr>
        <p:spPr>
          <a:xfrm>
            <a:off x="745420" y="2870521"/>
            <a:ext cx="6400800" cy="2684117"/>
          </a:xfrm>
        </p:spPr>
        <p:txBody>
          <a:bodyPr>
            <a:normAutofit lnSpcReduction="10000"/>
          </a:bodyPr>
          <a:lstStyle/>
          <a:p>
            <a:r>
              <a:rPr lang="en-US" sz="2400" dirty="0" smtClean="0"/>
              <a:t>James </a:t>
            </a:r>
            <a:r>
              <a:rPr lang="en-US" sz="2400" dirty="0"/>
              <a:t>R. </a:t>
            </a:r>
            <a:r>
              <a:rPr lang="en-US" sz="2400" dirty="0" smtClean="0"/>
              <a:t>Campbell</a:t>
            </a:r>
          </a:p>
          <a:p>
            <a:r>
              <a:rPr lang="en-US" sz="2400" dirty="0" smtClean="0"/>
              <a:t>Daniel </a:t>
            </a:r>
            <a:r>
              <a:rPr lang="en-US" sz="2400" dirty="0" err="1" smtClean="0"/>
              <a:t>Karlsson</a:t>
            </a:r>
            <a:endParaRPr lang="en-US" sz="2400" dirty="0"/>
          </a:p>
          <a:p>
            <a:endParaRPr lang="en-US" sz="2400" dirty="0"/>
          </a:p>
          <a:p>
            <a:r>
              <a:rPr lang="en-US" sz="2400" dirty="0" smtClean="0"/>
              <a:t>University of Nebraska Medical Center</a:t>
            </a:r>
          </a:p>
          <a:p>
            <a:r>
              <a:rPr lang="en-US" sz="2400" dirty="0" smtClean="0"/>
              <a:t>Omaha, NE, USA</a:t>
            </a:r>
          </a:p>
          <a:p>
            <a:r>
              <a:rPr lang="en-US" sz="2400" dirty="0" smtClean="0"/>
              <a:t>Swedish Board of Health</a:t>
            </a:r>
          </a:p>
          <a:p>
            <a:r>
              <a:rPr lang="en-US" sz="2400" dirty="0" smtClean="0"/>
              <a:t>Stockholm, SW</a:t>
            </a:r>
            <a:endParaRPr lang="en-US" sz="2400" dirty="0"/>
          </a:p>
        </p:txBody>
      </p:sp>
    </p:spTree>
    <p:extLst>
      <p:ext uri="{BB962C8B-B14F-4D97-AF65-F5344CB8AC3E}">
        <p14:creationId xmlns:p14="http://schemas.microsoft.com/office/powerpoint/2010/main" val="1502736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lnSpcReduction="20000"/>
          </a:bodyPr>
          <a:lstStyle/>
          <a:p>
            <a:r>
              <a:rPr lang="en-US" dirty="0" smtClean="0"/>
              <a:t>162 </a:t>
            </a:r>
            <a:r>
              <a:rPr lang="en-US" dirty="0" err="1" smtClean="0"/>
              <a:t>Orderables</a:t>
            </a:r>
            <a:r>
              <a:rPr lang="en-US" dirty="0" smtClean="0"/>
              <a:t>: 2 POC, 16 Hemoglobin and hematocrit panels, 144 CBC panels</a:t>
            </a:r>
          </a:p>
          <a:p>
            <a:pPr lvl="1"/>
            <a:r>
              <a:rPr lang="en-US" dirty="0" smtClean="0"/>
              <a:t>Hemoglobin rarely performed as single test; order routing metadata and lab; specimen </a:t>
            </a:r>
          </a:p>
          <a:p>
            <a:r>
              <a:rPr lang="en-US" dirty="0" smtClean="0"/>
              <a:t> 2 </a:t>
            </a:r>
            <a:r>
              <a:rPr lang="en-US" dirty="0" err="1" smtClean="0"/>
              <a:t>Performables</a:t>
            </a:r>
            <a:r>
              <a:rPr lang="en-US" dirty="0" smtClean="0"/>
              <a:t> employing different testing equipment in different enterprise labs</a:t>
            </a:r>
          </a:p>
          <a:p>
            <a:pPr lvl="1"/>
            <a:r>
              <a:rPr lang="en-US" dirty="0" smtClean="0"/>
              <a:t>1 testing device performs virtually all tests except POC testing</a:t>
            </a:r>
            <a:endParaRPr lang="en-US" dirty="0"/>
          </a:p>
          <a:p>
            <a:r>
              <a:rPr lang="en-US" dirty="0" smtClean="0"/>
              <a:t>4 </a:t>
            </a:r>
            <a:r>
              <a:rPr lang="en-US" dirty="0" err="1" smtClean="0"/>
              <a:t>Resultables</a:t>
            </a:r>
            <a:r>
              <a:rPr lang="en-US" dirty="0" smtClean="0"/>
              <a:t> chosen by data manager specifying testing procedure or specimen</a:t>
            </a:r>
          </a:p>
          <a:p>
            <a:pPr lvl="1"/>
            <a:r>
              <a:rPr lang="en-US" dirty="0" smtClean="0"/>
              <a:t>Different techniques and specimen types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2760678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Results Codification in US Research Networks</a:t>
            </a:r>
            <a:endParaRPr lang="en-US" dirty="0"/>
          </a:p>
        </p:txBody>
      </p:sp>
      <p:sp>
        <p:nvSpPr>
          <p:cNvPr id="3" name="Content Placeholder 2"/>
          <p:cNvSpPr>
            <a:spLocks noGrp="1"/>
          </p:cNvSpPr>
          <p:nvPr>
            <p:ph idx="1"/>
          </p:nvPr>
        </p:nvSpPr>
        <p:spPr/>
        <p:txBody>
          <a:bodyPr/>
          <a:lstStyle/>
          <a:p>
            <a:r>
              <a:rPr lang="en-US" dirty="0" smtClean="0"/>
              <a:t>Variability in reference standards used to identify results:</a:t>
            </a:r>
          </a:p>
          <a:p>
            <a:pPr lvl="1"/>
            <a:r>
              <a:rPr lang="en-US" dirty="0" smtClean="0"/>
              <a:t>CPT-4 procedure coding for billable lab test</a:t>
            </a:r>
          </a:p>
          <a:p>
            <a:pPr lvl="1"/>
            <a:r>
              <a:rPr lang="en-US" dirty="0" smtClean="0"/>
              <a:t>LOINC lab coding</a:t>
            </a:r>
          </a:p>
          <a:p>
            <a:pPr lvl="1"/>
            <a:r>
              <a:rPr lang="en-US" dirty="0" smtClean="0"/>
              <a:t>SNOMED CT Lab procedure codes</a:t>
            </a:r>
          </a:p>
          <a:p>
            <a:pPr lvl="1"/>
            <a:endParaRPr lang="en-US" dirty="0"/>
          </a:p>
        </p:txBody>
      </p:sp>
    </p:spTree>
    <p:extLst>
      <p:ext uri="{BB962C8B-B14F-4D97-AF65-F5344CB8AC3E}">
        <p14:creationId xmlns:p14="http://schemas.microsoft.com/office/powerpoint/2010/main" val="1465401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807150" y="1754984"/>
            <a:ext cx="7528408" cy="4708981"/>
          </a:xfrm>
          <a:prstGeom prst="rect">
            <a:avLst/>
          </a:prstGeom>
          <a:noFill/>
        </p:spPr>
        <p:txBody>
          <a:bodyPr wrap="square" rtlCol="0">
            <a:spAutoFit/>
          </a:bodyPr>
          <a:lstStyle/>
          <a:p>
            <a:r>
              <a:rPr lang="en-US" sz="2000" dirty="0"/>
              <a:t>The point of this discussion is that one testing procedure </a:t>
            </a:r>
            <a:r>
              <a:rPr lang="en-US" sz="2000" dirty="0" smtClean="0"/>
              <a:t>or machine (PERFORMABLE) might </a:t>
            </a:r>
            <a:r>
              <a:rPr lang="en-US" sz="2000" dirty="0"/>
              <a:t>be used by the lab to develop </a:t>
            </a:r>
            <a:r>
              <a:rPr lang="en-US" sz="2000" dirty="0" smtClean="0"/>
              <a:t>observation results </a:t>
            </a:r>
            <a:r>
              <a:rPr lang="en-US" sz="2000" dirty="0"/>
              <a:t>for MANY different </a:t>
            </a:r>
            <a:r>
              <a:rPr lang="en-US" sz="2000" dirty="0" smtClean="0"/>
              <a:t>observable ORDERABLEs (HL7:OBR-3) depending </a:t>
            </a:r>
            <a:r>
              <a:rPr lang="en-US" sz="2000" dirty="0"/>
              <a:t>upon the patient preparation, the </a:t>
            </a:r>
            <a:r>
              <a:rPr lang="en-US" sz="2000" dirty="0" err="1" smtClean="0"/>
              <a:t>specimen,sampling</a:t>
            </a:r>
            <a:r>
              <a:rPr lang="en-US" sz="2000" dirty="0" smtClean="0"/>
              <a:t> </a:t>
            </a:r>
            <a:r>
              <a:rPr lang="en-US" sz="2000" dirty="0"/>
              <a:t>protocol </a:t>
            </a:r>
            <a:r>
              <a:rPr lang="en-US" sz="2000" dirty="0" smtClean="0"/>
              <a:t>employed or organization of the enterprise labs.  </a:t>
            </a:r>
            <a:r>
              <a:rPr lang="en-US" sz="2000" dirty="0"/>
              <a:t>Details of the specimen processed, the specimen preparation and patient preparation must be married from the ORDERABLE </a:t>
            </a:r>
            <a:r>
              <a:rPr lang="en-US" sz="2000" dirty="0" smtClean="0"/>
              <a:t> to the PERFORMABLE in </a:t>
            </a:r>
            <a:r>
              <a:rPr lang="en-US" sz="2000" dirty="0"/>
              <a:t>generating </a:t>
            </a:r>
            <a:r>
              <a:rPr lang="en-US" sz="2000" dirty="0" smtClean="0"/>
              <a:t>an accurately defined </a:t>
            </a:r>
            <a:r>
              <a:rPr lang="en-US" sz="2000" dirty="0"/>
              <a:t>RESULTABLE </a:t>
            </a:r>
            <a:r>
              <a:rPr lang="en-US" sz="2000" dirty="0" smtClean="0"/>
              <a:t>(HL7:OBX-3) from </a:t>
            </a:r>
            <a:r>
              <a:rPr lang="en-US" sz="2000" dirty="0"/>
              <a:t>the LIMS to the </a:t>
            </a:r>
            <a:r>
              <a:rPr lang="en-US" sz="2000" dirty="0" smtClean="0"/>
              <a:t>EHR so that the final lab result database supports semantic interoperation and the </a:t>
            </a:r>
            <a:r>
              <a:rPr lang="en-US" sz="2000" dirty="0" err="1" smtClean="0"/>
              <a:t>datamart</a:t>
            </a:r>
            <a:r>
              <a:rPr lang="en-US" sz="2000" dirty="0" smtClean="0"/>
              <a:t> serves all downstream users – clinicians, researchers or public health.  </a:t>
            </a:r>
          </a:p>
          <a:p>
            <a:r>
              <a:rPr lang="en-US" sz="2000" dirty="0" smtClean="0"/>
              <a:t>FDA Shield project is currently promoting a reference database called LIVD of PERFORMABLES in what they believe will promote uniform coding of the RESULTABLES but this can only be a partial solution for the coding needs of the enterprise.</a:t>
            </a:r>
            <a:endParaRPr lang="en-US" sz="2000" dirty="0"/>
          </a:p>
        </p:txBody>
      </p:sp>
    </p:spTree>
    <p:extLst>
      <p:ext uri="{BB962C8B-B14F-4D97-AF65-F5344CB8AC3E}">
        <p14:creationId xmlns:p14="http://schemas.microsoft.com/office/powerpoint/2010/main" val="263891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State of the art in lab interoperation and </a:t>
            </a:r>
            <a:r>
              <a:rPr lang="en-US" dirty="0" smtClean="0"/>
              <a:t>findings</a:t>
            </a:r>
            <a:endParaRPr lang="en-US" dirty="0"/>
          </a:p>
        </p:txBody>
      </p:sp>
      <p:sp>
        <p:nvSpPr>
          <p:cNvPr id="3" name="Content Placeholder 2"/>
          <p:cNvSpPr>
            <a:spLocks noGrp="1"/>
          </p:cNvSpPr>
          <p:nvPr>
            <p:ph idx="1"/>
          </p:nvPr>
        </p:nvSpPr>
        <p:spPr>
          <a:xfrm>
            <a:off x="956666" y="1882620"/>
            <a:ext cx="7767203" cy="3950310"/>
          </a:xfrm>
        </p:spPr>
        <p:txBody>
          <a:bodyPr>
            <a:normAutofit fontScale="92500"/>
          </a:bodyPr>
          <a:lstStyle/>
          <a:p>
            <a:r>
              <a:rPr lang="en-US" dirty="0" smtClean="0"/>
              <a:t>Managing a modern clinical lab is complex and reporting the breadth of results as interoperable data is daunting and fraught with error</a:t>
            </a:r>
            <a:endParaRPr lang="en-US" dirty="0"/>
          </a:p>
          <a:p>
            <a:r>
              <a:rPr lang="en-US" dirty="0" smtClean="0"/>
              <a:t>Each IHTSDO member may or may not have deployed national lab results coding schemes</a:t>
            </a:r>
          </a:p>
          <a:p>
            <a:r>
              <a:rPr lang="en-US" dirty="0" smtClean="0"/>
              <a:t>No basis for semantic interoperation other than equivalence mapping on national code level between those shared schemes</a:t>
            </a:r>
          </a:p>
          <a:p>
            <a:r>
              <a:rPr lang="en-US" dirty="0" smtClean="0"/>
              <a:t>No commitment among IHTSDO members for shared concept model for equivalence</a:t>
            </a:r>
          </a:p>
          <a:p>
            <a:endParaRPr lang="en-US" dirty="0" smtClean="0"/>
          </a:p>
          <a:p>
            <a:endParaRPr lang="en-US" dirty="0" smtClean="0"/>
          </a:p>
          <a:p>
            <a:endParaRPr lang="en-US" dirty="0"/>
          </a:p>
        </p:txBody>
      </p:sp>
    </p:spTree>
    <p:extLst>
      <p:ext uri="{BB962C8B-B14F-4D97-AF65-F5344CB8AC3E}">
        <p14:creationId xmlns:p14="http://schemas.microsoft.com/office/powerpoint/2010/main" val="1357443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REDSULTABLE</a:t>
            </a:r>
          </a:p>
          <a:p>
            <a:r>
              <a:rPr lang="en-US" dirty="0" smtClean="0"/>
              <a:t>Non-alignment of defining attributes for these two hierarchies, specifically METHOD-TECHNIQUE</a:t>
            </a:r>
            <a:endParaRPr lang="en-US" dirty="0"/>
          </a:p>
        </p:txBody>
      </p:sp>
      <p:pic>
        <p:nvPicPr>
          <p:cNvPr id="4" name="Picture 3"/>
          <p:cNvPicPr>
            <a:picLocks noChangeAspect="1"/>
          </p:cNvPicPr>
          <p:nvPr/>
        </p:nvPicPr>
        <p:blipFill rotWithShape="1">
          <a:blip r:embed="rId2"/>
          <a:srcRect l="55209" t="24879" r="4814"/>
          <a:stretch/>
        </p:blipFill>
        <p:spPr>
          <a:xfrm>
            <a:off x="956667" y="3857775"/>
            <a:ext cx="7315200" cy="3866046"/>
          </a:xfrm>
          <a:prstGeom prst="rect">
            <a:avLst/>
          </a:prstGeom>
        </p:spPr>
      </p:pic>
    </p:spTree>
    <p:extLst>
      <p:ext uri="{BB962C8B-B14F-4D97-AF65-F5344CB8AC3E}">
        <p14:creationId xmlns:p14="http://schemas.microsoft.com/office/powerpoint/2010/main" val="136599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REDSULTABLE</a:t>
            </a:r>
          </a:p>
          <a:p>
            <a:r>
              <a:rPr lang="en-US" dirty="0" smtClean="0"/>
              <a:t>Non-alignment of defining attributes for the Observable and Procedure hierarchies, </a:t>
            </a:r>
            <a:r>
              <a:rPr lang="en-US" dirty="0" err="1" smtClean="0"/>
              <a:t>eg</a:t>
            </a:r>
            <a:r>
              <a:rPr lang="en-US" dirty="0" smtClean="0"/>
              <a:t> METHOD-TECHNIQUE</a:t>
            </a:r>
            <a:endParaRPr lang="en-US" dirty="0"/>
          </a:p>
        </p:txBody>
      </p:sp>
    </p:spTree>
    <p:extLst>
      <p:ext uri="{BB962C8B-B14F-4D97-AF65-F5344CB8AC3E}">
        <p14:creationId xmlns:p14="http://schemas.microsoft.com/office/powerpoint/2010/main" val="8211952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Procedures</a:t>
            </a:r>
            <a:br>
              <a:rPr lang="en-US" dirty="0" smtClean="0"/>
            </a:br>
            <a:r>
              <a:rPr lang="en-US" dirty="0" smtClean="0"/>
              <a:t>Concept Inventories</a:t>
            </a:r>
            <a:endParaRPr lang="en-US" dirty="0"/>
          </a:p>
        </p:txBody>
      </p:sp>
      <p:sp>
        <p:nvSpPr>
          <p:cNvPr id="3" name="Content Placeholder 2"/>
          <p:cNvSpPr>
            <a:spLocks noGrp="1"/>
          </p:cNvSpPr>
          <p:nvPr>
            <p:ph idx="1"/>
          </p:nvPr>
        </p:nvSpPr>
        <p:spPr/>
        <p:txBody>
          <a:bodyPr>
            <a:normAutofit/>
          </a:bodyPr>
          <a:lstStyle/>
          <a:p>
            <a:r>
              <a:rPr lang="en-US" dirty="0" smtClean="0"/>
              <a:t>&lt;&lt;</a:t>
            </a:r>
            <a:r>
              <a:rPr lang="en-US" dirty="0"/>
              <a:t>108252007|Laboratory procedure| = </a:t>
            </a:r>
            <a:r>
              <a:rPr lang="en-US" dirty="0" smtClean="0"/>
              <a:t>5165 </a:t>
            </a:r>
            <a:r>
              <a:rPr lang="en-US" dirty="0"/>
              <a:t>concepts</a:t>
            </a:r>
          </a:p>
          <a:p>
            <a:r>
              <a:rPr lang="en-US" dirty="0"/>
              <a:t>&lt;&lt;386053000|Evaluation procedure| + Method=Measurement – action   7125 </a:t>
            </a:r>
            <a:r>
              <a:rPr lang="en-US" dirty="0" smtClean="0"/>
              <a:t>concepts</a:t>
            </a:r>
            <a:endParaRPr lang="en-US" dirty="0"/>
          </a:p>
        </p:txBody>
      </p:sp>
    </p:spTree>
    <p:extLst>
      <p:ext uri="{BB962C8B-B14F-4D97-AF65-F5344CB8AC3E}">
        <p14:creationId xmlns:p14="http://schemas.microsoft.com/office/powerpoint/2010/main" val="2015874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Procedures</a:t>
            </a:r>
            <a:br>
              <a:rPr lang="en-US" dirty="0" smtClean="0"/>
            </a:br>
            <a:r>
              <a:rPr lang="en-US" dirty="0" smtClean="0"/>
              <a:t>Concept Inventories</a:t>
            </a:r>
            <a:endParaRPr lang="en-US" dirty="0"/>
          </a:p>
        </p:txBody>
      </p:sp>
      <p:sp>
        <p:nvSpPr>
          <p:cNvPr id="3" name="Content Placeholder 2"/>
          <p:cNvSpPr>
            <a:spLocks noGrp="1"/>
          </p:cNvSpPr>
          <p:nvPr>
            <p:ph idx="1"/>
          </p:nvPr>
        </p:nvSpPr>
        <p:spPr/>
        <p:txBody>
          <a:bodyPr>
            <a:normAutofit/>
          </a:bodyPr>
          <a:lstStyle/>
          <a:p>
            <a:r>
              <a:rPr lang="en-US" dirty="0" smtClean="0"/>
              <a:t>&lt;&lt;</a:t>
            </a:r>
            <a:r>
              <a:rPr lang="en-US" dirty="0"/>
              <a:t>108252007|Laboratory procedure| = </a:t>
            </a:r>
            <a:r>
              <a:rPr lang="en-US" dirty="0" smtClean="0"/>
              <a:t>5165 </a:t>
            </a:r>
            <a:r>
              <a:rPr lang="en-US" dirty="0"/>
              <a:t>concepts</a:t>
            </a:r>
          </a:p>
          <a:p>
            <a:r>
              <a:rPr lang="en-US" dirty="0"/>
              <a:t>&lt;&lt;386053000|Evaluation procedure| + Method=Measurement – action   7125 concepts</a:t>
            </a:r>
          </a:p>
          <a:p>
            <a:r>
              <a:rPr lang="en-US" dirty="0" smtClean="0"/>
              <a:t>Today in Nebraska Lexicon: Anatomic pathology 599; Clinical laboratory 22716; Molecular pathology 288;  Tumor observables 397</a:t>
            </a:r>
            <a:endParaRPr lang="en-US" dirty="0"/>
          </a:p>
        </p:txBody>
      </p:sp>
    </p:spTree>
    <p:extLst>
      <p:ext uri="{BB962C8B-B14F-4D97-AF65-F5344CB8AC3E}">
        <p14:creationId xmlns:p14="http://schemas.microsoft.com/office/powerpoint/2010/main" val="340017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Apply Observables concept model to fully define &lt;&lt;some Evaluation Procedures for lab and &lt;&lt;Lab Procedures and move them to Observable entities while maintaining SCTID to support interoperability of labs that have employed the codes – specifically analytics for decision making, research and public health</a:t>
            </a:r>
          </a:p>
          <a:p>
            <a:r>
              <a:rPr lang="en-US" dirty="0" smtClean="0"/>
              <a:t>Further content revisions can be informed by the results of this work and could then proceed in steps:	</a:t>
            </a:r>
          </a:p>
          <a:p>
            <a:pPr marL="971550" lvl="1" indent="-514350">
              <a:buFont typeface="+mj-lt"/>
              <a:buAutoNum type="arabicPeriod"/>
            </a:pPr>
            <a:r>
              <a:rPr lang="en-US" dirty="0" smtClean="0"/>
              <a:t>Laboratory testing procedures</a:t>
            </a:r>
          </a:p>
          <a:p>
            <a:pPr marL="971550" lvl="1" indent="-514350">
              <a:buFont typeface="+mj-lt"/>
              <a:buAutoNum type="arabicPeriod"/>
            </a:pPr>
            <a:r>
              <a:rPr lang="en-US" dirty="0" smtClean="0"/>
              <a:t>?Vitals signs</a:t>
            </a:r>
          </a:p>
          <a:p>
            <a:pPr marL="971550" lvl="1" indent="-514350">
              <a:buFont typeface="+mj-lt"/>
              <a:buAutoNum type="arabicPeriod"/>
            </a:pPr>
            <a:r>
              <a:rPr lang="en-US" dirty="0" smtClean="0"/>
              <a:t>?Imaging</a:t>
            </a:r>
            <a:endParaRPr lang="en-US" dirty="0"/>
          </a:p>
        </p:txBody>
      </p:sp>
    </p:spTree>
    <p:extLst>
      <p:ext uri="{BB962C8B-B14F-4D97-AF65-F5344CB8AC3E}">
        <p14:creationId xmlns:p14="http://schemas.microsoft.com/office/powerpoint/2010/main" val="1684169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Protocol Proposal</a:t>
            </a:r>
            <a:endParaRPr lang="en-US" dirty="0"/>
          </a:p>
        </p:txBody>
      </p:sp>
      <p:sp>
        <p:nvSpPr>
          <p:cNvPr id="3" name="Content Placeholder 2"/>
          <p:cNvSpPr>
            <a:spLocks noGrp="1"/>
          </p:cNvSpPr>
          <p:nvPr>
            <p:ph idx="1"/>
          </p:nvPr>
        </p:nvSpPr>
        <p:spPr>
          <a:xfrm>
            <a:off x="1025508" y="1882620"/>
            <a:ext cx="7282212" cy="4411088"/>
          </a:xfrm>
        </p:spPr>
        <p:txBody>
          <a:bodyPr>
            <a:normAutofit fontScale="85000" lnSpcReduction="20000"/>
          </a:bodyPr>
          <a:lstStyle/>
          <a:p>
            <a:r>
              <a:rPr lang="en-US" dirty="0" smtClean="0"/>
              <a:t>Purpose: </a:t>
            </a:r>
          </a:p>
          <a:p>
            <a:pPr lvl="1"/>
            <a:r>
              <a:rPr lang="en-US" dirty="0" smtClean="0"/>
              <a:t>1) Develop non-ambiguous, unique and fully defined set of RESULTABLE Observable entities in use within IHTSDO members to promote interoperation of laboratory results data internationally with the Observables concept model as the concept model</a:t>
            </a:r>
          </a:p>
          <a:p>
            <a:pPr lvl="1"/>
            <a:r>
              <a:rPr lang="en-US" dirty="0" smtClean="0"/>
              <a:t>2) Move relevant SNOMED Procedures to Observables hierarchy for resolve ambiguity in this domain</a:t>
            </a:r>
          </a:p>
          <a:p>
            <a:r>
              <a:rPr lang="en-US" dirty="0" smtClean="0"/>
              <a:t>Scope: ?&lt;&lt;Evaluation procedure + Method=Measurement action + Lab context OR ?&lt;&lt;Lab procedure</a:t>
            </a:r>
          </a:p>
          <a:p>
            <a:r>
              <a:rPr lang="en-US" dirty="0"/>
              <a:t> </a:t>
            </a:r>
            <a:r>
              <a:rPr lang="en-US" dirty="0" smtClean="0"/>
              <a:t>  ~12290 concepts</a:t>
            </a:r>
          </a:p>
          <a:p>
            <a:endParaRPr lang="en-US" dirty="0"/>
          </a:p>
        </p:txBody>
      </p:sp>
    </p:spTree>
    <p:extLst>
      <p:ext uri="{BB962C8B-B14F-4D97-AF65-F5344CB8AC3E}">
        <p14:creationId xmlns:p14="http://schemas.microsoft.com/office/powerpoint/2010/main" val="1546054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EAG Minutes</a:t>
            </a:r>
            <a:endParaRPr lang="en-US"/>
          </a:p>
        </p:txBody>
      </p:sp>
      <p:sp>
        <p:nvSpPr>
          <p:cNvPr id="4" name="TextBox 3"/>
          <p:cNvSpPr txBox="1"/>
          <p:nvPr/>
        </p:nvSpPr>
        <p:spPr>
          <a:xfrm>
            <a:off x="831568" y="1902034"/>
            <a:ext cx="7792315" cy="3139321"/>
          </a:xfrm>
          <a:prstGeom prst="rect">
            <a:avLst/>
          </a:prstGeom>
          <a:noFill/>
        </p:spPr>
        <p:txBody>
          <a:bodyPr wrap="square" rtlCol="0">
            <a:spAutoFit/>
          </a:bodyPr>
          <a:lstStyle/>
          <a:p>
            <a:r>
              <a:rPr lang="en-US" b="1" dirty="0"/>
              <a:t>Discussion:</a:t>
            </a:r>
            <a:endParaRPr lang="en-US" dirty="0"/>
          </a:p>
          <a:p>
            <a:r>
              <a:rPr lang="en-US" dirty="0"/>
              <a:t>Consensus was support for the integration of the Evaluation procedures and Observable entity hierarchies for the single property observations</a:t>
            </a:r>
            <a:r>
              <a:rPr lang="en-US" dirty="0" smtClean="0"/>
              <a:t>.</a:t>
            </a:r>
          </a:p>
          <a:p>
            <a:endParaRPr lang="en-US" dirty="0"/>
          </a:p>
          <a:p>
            <a:r>
              <a:rPr lang="en-US" dirty="0"/>
              <a:t>Questions arose about the value of the "Performable" type of </a:t>
            </a:r>
            <a:r>
              <a:rPr lang="en-US" dirty="0" smtClean="0"/>
              <a:t>concept</a:t>
            </a:r>
          </a:p>
          <a:p>
            <a:endParaRPr lang="en-US" dirty="0"/>
          </a:p>
          <a:p>
            <a:r>
              <a:rPr lang="en-US" dirty="0"/>
              <a:t>A small group of participants was organized to begin a pilot to determine the feasibility and level of effort required to transform single property evaluation procedures (laboratory evaluations?) into observable entities and whether an automated process would be possible.</a:t>
            </a:r>
          </a:p>
          <a:p>
            <a:endParaRPr lang="en-US" dirty="0"/>
          </a:p>
        </p:txBody>
      </p:sp>
    </p:spTree>
    <p:extLst>
      <p:ext uri="{BB962C8B-B14F-4D97-AF65-F5344CB8AC3E}">
        <p14:creationId xmlns:p14="http://schemas.microsoft.com/office/powerpoint/2010/main" val="2024161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574512" cy="1359153"/>
          </a:xfrm>
        </p:spPr>
        <p:txBody>
          <a:bodyPr/>
          <a:lstStyle/>
          <a:p>
            <a:r>
              <a:rPr lang="en-US" dirty="0" smtClean="0"/>
              <a:t>Step 1 Protocol</a:t>
            </a:r>
            <a:endParaRPr lang="en-US" dirty="0"/>
          </a:p>
        </p:txBody>
      </p:sp>
      <p:sp>
        <p:nvSpPr>
          <p:cNvPr id="3" name="Content Placeholder 2"/>
          <p:cNvSpPr>
            <a:spLocks noGrp="1"/>
          </p:cNvSpPr>
          <p:nvPr>
            <p:ph idx="1"/>
          </p:nvPr>
        </p:nvSpPr>
        <p:spPr>
          <a:xfrm>
            <a:off x="1025508" y="1882620"/>
            <a:ext cx="7282212" cy="4411088"/>
          </a:xfrm>
        </p:spPr>
        <p:txBody>
          <a:bodyPr>
            <a:normAutofit fontScale="70000" lnSpcReduction="20000"/>
          </a:bodyPr>
          <a:lstStyle/>
          <a:p>
            <a:r>
              <a:rPr lang="en-US" dirty="0" smtClean="0"/>
              <a:t>Scope: &lt;&lt;Evaluation procedure + Method=Measurement action + Lab context OR &lt;&lt;Lab procedure (~12290 concepts)</a:t>
            </a:r>
          </a:p>
          <a:p>
            <a:r>
              <a:rPr lang="en-US" dirty="0" smtClean="0">
                <a:solidFill>
                  <a:srgbClr val="FF0000"/>
                </a:solidFill>
                <a:sym typeface="Wingdings" panose="05000000000000000000" pitchFamily="2" charset="2"/>
              </a:rPr>
              <a:t>?Identify ambiguous or duplicate concepts for retirement</a:t>
            </a:r>
          </a:p>
          <a:p>
            <a:r>
              <a:rPr lang="en-US" dirty="0" smtClean="0">
                <a:sym typeface="Wingdings" panose="05000000000000000000" pitchFamily="2" charset="2"/>
              </a:rPr>
              <a:t>Redefine </a:t>
            </a:r>
            <a:r>
              <a:rPr lang="en-US" dirty="0" err="1" smtClean="0">
                <a:sym typeface="Wingdings" panose="05000000000000000000" pitchFamily="2" charset="2"/>
              </a:rPr>
              <a:t>supertype</a:t>
            </a:r>
            <a:r>
              <a:rPr lang="en-US" dirty="0" smtClean="0">
                <a:sym typeface="Wingdings" panose="05000000000000000000" pitchFamily="2" charset="2"/>
              </a:rPr>
              <a:t> </a:t>
            </a:r>
            <a:r>
              <a:rPr lang="en-US" dirty="0" smtClean="0"/>
              <a:t>ISA Observable entity</a:t>
            </a:r>
          </a:p>
          <a:p>
            <a:r>
              <a:rPr lang="en-US" dirty="0" smtClean="0"/>
              <a:t>Retire invalid attribute-values  from the Procedure concept model and convert definition to Observable concept model (Some procedure attributes provide similar semantics with different value sets; </a:t>
            </a:r>
            <a:r>
              <a:rPr lang="en-US" dirty="0" err="1" smtClean="0"/>
              <a:t>eg</a:t>
            </a:r>
            <a:r>
              <a:rPr lang="en-US" dirty="0" smtClean="0"/>
              <a:t> Method </a:t>
            </a:r>
            <a:r>
              <a:rPr lang="en-US" dirty="0">
                <a:sym typeface="Wingdings" panose="05000000000000000000" pitchFamily="2" charset="2"/>
              </a:rPr>
              <a:t></a:t>
            </a:r>
            <a:r>
              <a:rPr lang="en-US" dirty="0" smtClean="0">
                <a:sym typeface="Wingdings" panose="05000000000000000000" pitchFamily="2" charset="2"/>
              </a:rPr>
              <a:t>Technique)</a:t>
            </a:r>
            <a:endParaRPr lang="en-US" dirty="0">
              <a:sym typeface="Wingdings" panose="05000000000000000000" pitchFamily="2" charset="2"/>
            </a:endParaRPr>
          </a:p>
          <a:p>
            <a:r>
              <a:rPr lang="en-US" dirty="0">
                <a:solidFill>
                  <a:srgbClr val="FF0000"/>
                </a:solidFill>
                <a:sym typeface="Wingdings" panose="05000000000000000000" pitchFamily="2" charset="2"/>
              </a:rPr>
              <a:t>?Structured FSN: </a:t>
            </a:r>
            <a:r>
              <a:rPr lang="en-US" dirty="0" smtClean="0">
                <a:solidFill>
                  <a:srgbClr val="FF0000"/>
                </a:solidFill>
                <a:sym typeface="Wingdings" panose="05000000000000000000" pitchFamily="2" charset="2"/>
              </a:rPr>
              <a:t>[Component] [</a:t>
            </a:r>
            <a:r>
              <a:rPr lang="en-US" dirty="0">
                <a:solidFill>
                  <a:srgbClr val="FF0000"/>
                </a:solidFill>
                <a:sym typeface="Wingdings" panose="05000000000000000000" pitchFamily="2" charset="2"/>
              </a:rPr>
              <a:t>Property] [Inheres In] </a:t>
            </a:r>
            <a:r>
              <a:rPr lang="en-US" dirty="0" smtClean="0">
                <a:solidFill>
                  <a:srgbClr val="FF0000"/>
                </a:solidFill>
                <a:sym typeface="Wingdings" panose="05000000000000000000" pitchFamily="2" charset="2"/>
              </a:rPr>
              <a:t>[</a:t>
            </a:r>
            <a:r>
              <a:rPr lang="en-US" dirty="0" err="1" smtClean="0">
                <a:solidFill>
                  <a:srgbClr val="FF0000"/>
                </a:solidFill>
                <a:sym typeface="Wingdings" panose="05000000000000000000" pitchFamily="2" charset="2"/>
              </a:rPr>
              <a:t>Direct_Site_Substance</a:t>
            </a:r>
            <a:r>
              <a:rPr lang="en-US" dirty="0" smtClean="0">
                <a:solidFill>
                  <a:srgbClr val="FF0000"/>
                </a:solidFill>
                <a:sym typeface="Wingdings" panose="05000000000000000000" pitchFamily="2" charset="2"/>
              </a:rPr>
              <a:t>][Precondition]</a:t>
            </a:r>
          </a:p>
          <a:p>
            <a:r>
              <a:rPr lang="en-US" dirty="0" smtClean="0">
                <a:sym typeface="Wingdings" panose="05000000000000000000" pitchFamily="2" charset="2"/>
              </a:rPr>
              <a:t>Equivalent to an existing Observable entity? Then retire observable as duplicate and retain SCTID of Evaluation procedure for the concept due to the presumption of standing bodies of work</a:t>
            </a:r>
          </a:p>
          <a:p>
            <a:r>
              <a:rPr lang="en-US" dirty="0" smtClean="0">
                <a:sym typeface="Wingdings" panose="05000000000000000000" pitchFamily="2" charset="2"/>
              </a:rPr>
              <a:t>Revise Clinical findings concept model to exclude Evaluation Procedures from Includes attribute Value</a:t>
            </a:r>
          </a:p>
          <a:p>
            <a:endParaRPr lang="en-US" dirty="0"/>
          </a:p>
        </p:txBody>
      </p:sp>
    </p:spTree>
    <p:extLst>
      <p:ext uri="{BB962C8B-B14F-4D97-AF65-F5344CB8AC3E}">
        <p14:creationId xmlns:p14="http://schemas.microsoft.com/office/powerpoint/2010/main" val="6107260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Exemplar 1:</a:t>
            </a:r>
            <a:br>
              <a:rPr lang="en-US" dirty="0" smtClean="0"/>
            </a:br>
            <a:r>
              <a:rPr lang="en-US" dirty="0" smtClean="0"/>
              <a:t>43396009|Hemoglobin A1c Measurement (procedure)|</a:t>
            </a:r>
            <a:endParaRPr lang="en-US" dirty="0"/>
          </a:p>
        </p:txBody>
      </p:sp>
      <p:pic>
        <p:nvPicPr>
          <p:cNvPr id="4" name="Content Placeholder 3"/>
          <p:cNvPicPr>
            <a:picLocks noGrp="1" noChangeAspect="1"/>
          </p:cNvPicPr>
          <p:nvPr>
            <p:ph idx="1"/>
          </p:nvPr>
        </p:nvPicPr>
        <p:blipFill rotWithShape="1">
          <a:blip r:embed="rId2"/>
          <a:srcRect l="69784" t="27190" r="937" b="15716"/>
          <a:stretch/>
        </p:blipFill>
        <p:spPr>
          <a:xfrm>
            <a:off x="997325" y="1882775"/>
            <a:ext cx="7201738" cy="3949700"/>
          </a:xfrm>
          <a:prstGeom prst="rect">
            <a:avLst/>
          </a:prstGeom>
        </p:spPr>
      </p:pic>
    </p:spTree>
    <p:extLst>
      <p:ext uri="{BB962C8B-B14F-4D97-AF65-F5344CB8AC3E}">
        <p14:creationId xmlns:p14="http://schemas.microsoft.com/office/powerpoint/2010/main" val="5667958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43396009|Hemoglobin A1c [Measurement] in Blood (Observable entity)|</a:t>
            </a:r>
            <a:endParaRPr lang="en-US" sz="3600" dirty="0"/>
          </a:p>
        </p:txBody>
      </p:sp>
      <p:pic>
        <p:nvPicPr>
          <p:cNvPr id="5" name="Content Placeholder 4"/>
          <p:cNvPicPr>
            <a:picLocks noGrp="1" noChangeAspect="1"/>
          </p:cNvPicPr>
          <p:nvPr>
            <p:ph idx="1"/>
          </p:nvPr>
        </p:nvPicPr>
        <p:blipFill rotWithShape="1">
          <a:blip r:embed="rId2"/>
          <a:srcRect l="37918" t="11165" r="26359" b="51453"/>
          <a:stretch/>
        </p:blipFill>
        <p:spPr>
          <a:xfrm>
            <a:off x="1023455" y="1870743"/>
            <a:ext cx="7132320" cy="4198278"/>
          </a:xfrm>
          <a:prstGeom prst="rect">
            <a:avLst/>
          </a:prstGeom>
        </p:spPr>
      </p:pic>
    </p:spTree>
    <p:extLst>
      <p:ext uri="{BB962C8B-B14F-4D97-AF65-F5344CB8AC3E}">
        <p14:creationId xmlns:p14="http://schemas.microsoft.com/office/powerpoint/2010/main" val="14461913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80242" cy="1359153"/>
          </a:xfrm>
        </p:spPr>
        <p:txBody>
          <a:bodyPr/>
          <a:lstStyle/>
          <a:p>
            <a:r>
              <a:rPr lang="en-US" dirty="0" smtClean="0"/>
              <a:t>DL Classification of Change</a:t>
            </a:r>
            <a:endParaRPr lang="en-US" dirty="0"/>
          </a:p>
        </p:txBody>
      </p:sp>
      <p:pic>
        <p:nvPicPr>
          <p:cNvPr id="4" name="Content Placeholder 3"/>
          <p:cNvPicPr>
            <a:picLocks noGrp="1" noChangeAspect="1"/>
          </p:cNvPicPr>
          <p:nvPr>
            <p:ph idx="1"/>
          </p:nvPr>
        </p:nvPicPr>
        <p:blipFill rotWithShape="1">
          <a:blip r:embed="rId2"/>
          <a:srcRect l="3241" t="32588" r="65381" b="54403"/>
          <a:stretch/>
        </p:blipFill>
        <p:spPr>
          <a:xfrm>
            <a:off x="853438" y="3744686"/>
            <a:ext cx="8595360" cy="2004455"/>
          </a:xfrm>
          <a:prstGeom prst="rect">
            <a:avLst/>
          </a:prstGeom>
        </p:spPr>
      </p:pic>
      <p:sp>
        <p:nvSpPr>
          <p:cNvPr id="5" name="TextBox 4"/>
          <p:cNvSpPr txBox="1"/>
          <p:nvPr/>
        </p:nvSpPr>
        <p:spPr>
          <a:xfrm>
            <a:off x="1062443" y="1995166"/>
            <a:ext cx="7202421" cy="1600438"/>
          </a:xfrm>
          <a:prstGeom prst="rect">
            <a:avLst/>
          </a:prstGeom>
          <a:noFill/>
        </p:spPr>
        <p:txBody>
          <a:bodyPr wrap="none" rtlCol="0">
            <a:spAutoFit/>
          </a:bodyPr>
          <a:lstStyle/>
          <a:p>
            <a:r>
              <a:rPr lang="en-US" sz="1600" dirty="0"/>
              <a:t>*HEMOGLOBIN A1C MEASUREMENT</a:t>
            </a:r>
          </a:p>
          <a:p>
            <a:r>
              <a:rPr lang="en-US" sz="1600" dirty="0"/>
              <a:t>'Observable entity (observable entity)' </a:t>
            </a:r>
          </a:p>
          <a:p>
            <a:r>
              <a:rPr lang="en-US" sz="1600" dirty="0"/>
              <a:t>and ('Role group (attribute)' some </a:t>
            </a:r>
            <a:endParaRPr lang="en-US" sz="1600" dirty="0" smtClean="0"/>
          </a:p>
          <a:p>
            <a:r>
              <a:rPr lang="en-US" sz="1600" dirty="0"/>
              <a:t> </a:t>
            </a:r>
            <a:r>
              <a:rPr lang="en-US" sz="1600" dirty="0" smtClean="0"/>
              <a:t>                   (</a:t>
            </a:r>
            <a:r>
              <a:rPr lang="en-US" sz="1600" dirty="0"/>
              <a:t>'Component (attribute)' some 'Glycated hemoglobin – A1c (substance)'))</a:t>
            </a:r>
          </a:p>
          <a:p>
            <a:r>
              <a:rPr lang="en-US" sz="1600" dirty="0" smtClean="0"/>
              <a:t>and </a:t>
            </a:r>
            <a:r>
              <a:rPr lang="en-US" sz="1600" dirty="0"/>
              <a:t>('Role group (attribute)' some ('Direct site (attribute)' some 'Blood (substance)'))</a:t>
            </a:r>
          </a:p>
          <a:p>
            <a:endParaRPr lang="en-US" dirty="0"/>
          </a:p>
        </p:txBody>
      </p:sp>
      <p:sp>
        <p:nvSpPr>
          <p:cNvPr id="3" name="Left Arrow 2"/>
          <p:cNvSpPr/>
          <p:nvPr/>
        </p:nvSpPr>
        <p:spPr>
          <a:xfrm>
            <a:off x="4829268" y="4135394"/>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92376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250414003|Blood concentration, test strip method (procedure)</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2"/>
          <a:srcRect l="69762" t="23339" b="38989"/>
          <a:stretch/>
        </p:blipFill>
        <p:spPr>
          <a:xfrm>
            <a:off x="956666" y="1882619"/>
            <a:ext cx="7315200" cy="2563200"/>
          </a:xfrm>
          <a:prstGeom prst="rect">
            <a:avLst/>
          </a:prstGeom>
        </p:spPr>
      </p:pic>
    </p:spTree>
    <p:extLst>
      <p:ext uri="{BB962C8B-B14F-4D97-AF65-F5344CB8AC3E}">
        <p14:creationId xmlns:p14="http://schemas.microsoft.com/office/powerpoint/2010/main" val="41014219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Autofit/>
          </a:bodyPr>
          <a:lstStyle/>
          <a:p>
            <a:r>
              <a:rPr lang="en-US" sz="3600" dirty="0"/>
              <a:t>250414003|Blood concentration, test strip method </a:t>
            </a:r>
            <a:r>
              <a:rPr lang="en-US" sz="3600" dirty="0" smtClean="0"/>
              <a:t>(observable entity)</a:t>
            </a:r>
            <a:endParaRPr lang="en-US" sz="3600" dirty="0"/>
          </a:p>
        </p:txBody>
      </p:sp>
      <p:pic>
        <p:nvPicPr>
          <p:cNvPr id="4" name="Content Placeholder 3"/>
          <p:cNvPicPr>
            <a:picLocks noGrp="1" noChangeAspect="1"/>
          </p:cNvPicPr>
          <p:nvPr>
            <p:ph idx="1"/>
          </p:nvPr>
        </p:nvPicPr>
        <p:blipFill rotWithShape="1">
          <a:blip r:embed="rId2"/>
          <a:srcRect l="37720" t="9658" r="25568" b="53080"/>
          <a:stretch/>
        </p:blipFill>
        <p:spPr>
          <a:xfrm>
            <a:off x="1027611" y="2159702"/>
            <a:ext cx="7132320" cy="4072153"/>
          </a:xfrm>
          <a:prstGeom prst="rect">
            <a:avLst/>
          </a:prstGeom>
        </p:spPr>
      </p:pic>
    </p:spTree>
    <p:extLst>
      <p:ext uri="{BB962C8B-B14F-4D97-AF65-F5344CB8AC3E}">
        <p14:creationId xmlns:p14="http://schemas.microsoft.com/office/powerpoint/2010/main" val="31947616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932" y="881863"/>
            <a:ext cx="7606427" cy="1359153"/>
          </a:xfrm>
        </p:spPr>
        <p:txBody>
          <a:bodyPr>
            <a:noAutofit/>
          </a:bodyPr>
          <a:lstStyle/>
          <a:p>
            <a:r>
              <a:rPr lang="en-US" sz="4000" dirty="0" smtClean="0"/>
              <a:t/>
            </a:r>
            <a:br>
              <a:rPr lang="en-US" sz="4000" dirty="0" smtClean="0"/>
            </a:br>
            <a:r>
              <a:rPr lang="en-US" sz="4000" dirty="0" smtClean="0"/>
              <a:t>412904008 </a:t>
            </a:r>
            <a:r>
              <a:rPr lang="en-US" sz="4000" dirty="0"/>
              <a:t>Serum 2-Aminobutyrate measurement (procedure) </a:t>
            </a:r>
          </a:p>
        </p:txBody>
      </p:sp>
      <p:pic>
        <p:nvPicPr>
          <p:cNvPr id="4" name="Content Placeholder 3"/>
          <p:cNvPicPr>
            <a:picLocks noGrp="1" noChangeAspect="1"/>
          </p:cNvPicPr>
          <p:nvPr>
            <p:ph idx="1"/>
          </p:nvPr>
        </p:nvPicPr>
        <p:blipFill rotWithShape="1">
          <a:blip r:embed="rId2"/>
          <a:srcRect l="39711" t="37714" r="10469"/>
          <a:stretch/>
        </p:blipFill>
        <p:spPr>
          <a:xfrm>
            <a:off x="808385" y="2559885"/>
            <a:ext cx="7315200" cy="5144384"/>
          </a:xfrm>
          <a:prstGeom prst="rect">
            <a:avLst/>
          </a:prstGeom>
        </p:spPr>
      </p:pic>
    </p:spTree>
    <p:extLst>
      <p:ext uri="{BB962C8B-B14F-4D97-AF65-F5344CB8AC3E}">
        <p14:creationId xmlns:p14="http://schemas.microsoft.com/office/powerpoint/2010/main" val="21883932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309" y="395831"/>
            <a:ext cx="8525691" cy="1359153"/>
          </a:xfrm>
        </p:spPr>
        <p:txBody>
          <a:bodyPr>
            <a:normAutofit/>
          </a:bodyPr>
          <a:lstStyle/>
          <a:p>
            <a:r>
              <a:rPr lang="en-US" sz="3200" dirty="0" smtClean="0"/>
              <a:t>412904008| 2-aminobutyrate measurement in serum specimen (observable entity)|</a:t>
            </a:r>
            <a:br>
              <a:rPr lang="en-US" sz="3200" dirty="0" smtClean="0"/>
            </a:br>
            <a:r>
              <a:rPr lang="en-US" sz="3200" dirty="0" smtClean="0"/>
              <a:t>Stated</a:t>
            </a:r>
            <a:endParaRPr lang="en-US" sz="3200" dirty="0"/>
          </a:p>
        </p:txBody>
      </p:sp>
      <p:pic>
        <p:nvPicPr>
          <p:cNvPr id="4" name="Content Placeholder 3"/>
          <p:cNvPicPr>
            <a:picLocks noGrp="1" noChangeAspect="1"/>
          </p:cNvPicPr>
          <p:nvPr>
            <p:ph idx="1"/>
          </p:nvPr>
        </p:nvPicPr>
        <p:blipFill rotWithShape="1">
          <a:blip r:embed="rId2"/>
          <a:srcRect l="27047" t="15201" r="35917" b="49754"/>
          <a:stretch/>
        </p:blipFill>
        <p:spPr>
          <a:xfrm>
            <a:off x="956666" y="1899667"/>
            <a:ext cx="7315200" cy="3893574"/>
          </a:xfrm>
          <a:prstGeom prst="rect">
            <a:avLst/>
          </a:prstGeom>
        </p:spPr>
      </p:pic>
    </p:spTree>
    <p:extLst>
      <p:ext uri="{BB962C8B-B14F-4D97-AF65-F5344CB8AC3E}">
        <p14:creationId xmlns:p14="http://schemas.microsoft.com/office/powerpoint/2010/main" val="11657804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56408" cy="1359153"/>
          </a:xfrm>
        </p:spPr>
        <p:txBody>
          <a:bodyPr>
            <a:normAutofit fontScale="90000"/>
          </a:bodyPr>
          <a:lstStyle/>
          <a:p>
            <a:r>
              <a:rPr lang="en-US" dirty="0" smtClean="0"/>
              <a:t/>
            </a:r>
            <a:br>
              <a:rPr lang="en-US" dirty="0" smtClean="0"/>
            </a:br>
            <a:r>
              <a:rPr lang="en-US" dirty="0" smtClean="0"/>
              <a:t>5457008|Serologic </a:t>
            </a:r>
            <a:r>
              <a:rPr lang="en-US" dirty="0"/>
              <a:t>test for Rickettsia conorii (procedure</a:t>
            </a:r>
            <a:r>
              <a:rPr lang="en-US" dirty="0" smtClean="0"/>
              <a:t>)| </a:t>
            </a:r>
            <a:endParaRPr lang="en-US" dirty="0"/>
          </a:p>
        </p:txBody>
      </p:sp>
      <p:pic>
        <p:nvPicPr>
          <p:cNvPr id="4" name="Content Placeholder 3"/>
          <p:cNvPicPr>
            <a:picLocks noGrp="1" noChangeAspect="1"/>
          </p:cNvPicPr>
          <p:nvPr>
            <p:ph idx="1"/>
          </p:nvPr>
        </p:nvPicPr>
        <p:blipFill rotWithShape="1">
          <a:blip r:embed="rId2"/>
          <a:srcRect l="39829" t="36999" r="2872" b="23093"/>
          <a:stretch/>
        </p:blipFill>
        <p:spPr>
          <a:xfrm>
            <a:off x="1227270" y="2081348"/>
            <a:ext cx="7315200" cy="2865913"/>
          </a:xfrm>
          <a:prstGeom prst="rect">
            <a:avLst/>
          </a:prstGeom>
        </p:spPr>
      </p:pic>
    </p:spTree>
    <p:extLst>
      <p:ext uri="{BB962C8B-B14F-4D97-AF65-F5344CB8AC3E}">
        <p14:creationId xmlns:p14="http://schemas.microsoft.com/office/powerpoint/2010/main" val="30508196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
            </a:r>
            <a:br>
              <a:rPr lang="en-US" dirty="0" smtClean="0"/>
            </a:br>
            <a:r>
              <a:rPr lang="en-US" sz="4000" dirty="0" smtClean="0"/>
              <a:t>47831001000004108|Rickettsia conorii antibody [Presence] in serum (Observable entity)| </a:t>
            </a:r>
            <a:endParaRPr lang="en-US" sz="4000" dirty="0"/>
          </a:p>
        </p:txBody>
      </p:sp>
      <p:pic>
        <p:nvPicPr>
          <p:cNvPr id="5" name="Content Placeholder 4"/>
          <p:cNvPicPr>
            <a:picLocks noGrp="1" noChangeAspect="1"/>
          </p:cNvPicPr>
          <p:nvPr>
            <p:ph idx="1"/>
          </p:nvPr>
        </p:nvPicPr>
        <p:blipFill rotWithShape="1">
          <a:blip r:embed="rId2"/>
          <a:srcRect l="37348" t="9878" r="25940" b="34779"/>
          <a:stretch/>
        </p:blipFill>
        <p:spPr>
          <a:xfrm>
            <a:off x="1097280" y="1863616"/>
            <a:ext cx="5852160" cy="4962486"/>
          </a:xfrm>
          <a:prstGeom prst="rect">
            <a:avLst/>
          </a:prstGeom>
        </p:spPr>
      </p:pic>
    </p:spTree>
    <p:extLst>
      <p:ext uri="{BB962C8B-B14F-4D97-AF65-F5344CB8AC3E}">
        <p14:creationId xmlns:p14="http://schemas.microsoft.com/office/powerpoint/2010/main" val="10900088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Information management from clinical lab in 21</a:t>
            </a:r>
            <a:r>
              <a:rPr lang="en-US" baseline="30000" dirty="0" smtClean="0"/>
              <a:t>st</a:t>
            </a:r>
            <a:r>
              <a:rPr lang="en-US" dirty="0" smtClean="0"/>
              <a:t> century EHR </a:t>
            </a:r>
          </a:p>
          <a:p>
            <a:r>
              <a:rPr lang="en-US" dirty="0" smtClean="0"/>
              <a:t>State of the art in lab interoperation and findings</a:t>
            </a:r>
          </a:p>
          <a:p>
            <a:r>
              <a:rPr lang="en-US" dirty="0" smtClean="0"/>
              <a:t>Barriers created to semantic interoperation by SNOMED concept model</a:t>
            </a:r>
          </a:p>
          <a:p>
            <a:r>
              <a:rPr lang="en-US" dirty="0" smtClean="0"/>
              <a:t>Toward a unified model supporting semantic interoperation of laboratory results employing SNOMED CT</a:t>
            </a:r>
          </a:p>
          <a:p>
            <a:r>
              <a:rPr lang="en-US" dirty="0" smtClean="0"/>
              <a:t>Step one proposal for SNOMED remediation</a:t>
            </a:r>
            <a:endParaRPr lang="en-US" dirty="0"/>
          </a:p>
        </p:txBody>
      </p:sp>
    </p:spTree>
    <p:extLst>
      <p:ext uri="{BB962C8B-B14F-4D97-AF65-F5344CB8AC3E}">
        <p14:creationId xmlns:p14="http://schemas.microsoft.com/office/powerpoint/2010/main" val="29415350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a:t>
            </a:r>
            <a:r>
              <a:rPr lang="en-US" dirty="0"/>
              <a:t>5457008</a:t>
            </a:r>
          </a:p>
        </p:txBody>
      </p:sp>
      <p:pic>
        <p:nvPicPr>
          <p:cNvPr id="4" name="Content Placeholder 3"/>
          <p:cNvPicPr>
            <a:picLocks noGrp="1" noChangeAspect="1"/>
          </p:cNvPicPr>
          <p:nvPr>
            <p:ph idx="1"/>
          </p:nvPr>
        </p:nvPicPr>
        <p:blipFill rotWithShape="1">
          <a:blip r:embed="rId2"/>
          <a:srcRect l="1754" t="8556" r="29785" b="40953"/>
          <a:stretch/>
        </p:blipFill>
        <p:spPr>
          <a:xfrm>
            <a:off x="731519" y="1754984"/>
            <a:ext cx="8125097" cy="4132010"/>
          </a:xfrm>
          <a:prstGeom prst="rect">
            <a:avLst/>
          </a:prstGeom>
        </p:spPr>
      </p:pic>
      <p:sp>
        <p:nvSpPr>
          <p:cNvPr id="5" name="Left Arrow 4"/>
          <p:cNvSpPr/>
          <p:nvPr/>
        </p:nvSpPr>
        <p:spPr>
          <a:xfrm>
            <a:off x="3148750" y="2842288"/>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57484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Laboratory Unified Model Relationships(#)</a:t>
            </a:r>
            <a:endParaRPr lang="en-US" dirty="0"/>
          </a:p>
        </p:txBody>
      </p:sp>
      <p:graphicFrame>
        <p:nvGraphicFramePr>
          <p:cNvPr id="8" name="Content Placeholder 7"/>
          <p:cNvGraphicFramePr>
            <a:graphicFrameLocks noGrp="1"/>
          </p:cNvGraphicFramePr>
          <p:nvPr>
            <p:ph idx="1"/>
          </p:nvPr>
        </p:nvGraphicFramePr>
        <p:xfrm>
          <a:off x="2693194" y="1952625"/>
          <a:ext cx="3810000" cy="3810000"/>
        </p:xfrm>
        <a:graphic>
          <a:graphicData uri="http://schemas.openxmlformats.org/drawingml/2006/table">
            <a:tbl>
              <a:tblPr>
                <a:tableStyleId>{5C22544A-7EE6-4342-B048-85BDC9FD1C3A}</a:tableStyleId>
              </a:tblPr>
              <a:tblGrid>
                <a:gridCol w="1014309">
                  <a:extLst>
                    <a:ext uri="{9D8B030D-6E8A-4147-A177-3AD203B41FA5}">
                      <a16:colId xmlns:a16="http://schemas.microsoft.com/office/drawing/2014/main" val="1960344076"/>
                    </a:ext>
                  </a:extLst>
                </a:gridCol>
                <a:gridCol w="2044468">
                  <a:extLst>
                    <a:ext uri="{9D8B030D-6E8A-4147-A177-3AD203B41FA5}">
                      <a16:colId xmlns:a16="http://schemas.microsoft.com/office/drawing/2014/main" val="165978166"/>
                    </a:ext>
                  </a:extLst>
                </a:gridCol>
                <a:gridCol w="751223">
                  <a:extLst>
                    <a:ext uri="{9D8B030D-6E8A-4147-A177-3AD203B41FA5}">
                      <a16:colId xmlns:a16="http://schemas.microsoft.com/office/drawing/2014/main" val="3077603243"/>
                    </a:ext>
                  </a:extLst>
                </a:gridCol>
              </a:tblGrid>
              <a:tr h="190500">
                <a:tc>
                  <a:txBody>
                    <a:bodyPr/>
                    <a:lstStyle/>
                    <a:p>
                      <a:pPr algn="l" fontAlgn="b"/>
                      <a:r>
                        <a:rPr lang="en-US" sz="1100" u="none" strike="noStrike">
                          <a:effectLst/>
                        </a:rPr>
                        <a:t>TYPEID</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TERM</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FREQUENCY</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0218098"/>
                  </a:ext>
                </a:extLst>
              </a:tr>
              <a:tr h="190500">
                <a:tc>
                  <a:txBody>
                    <a:bodyPr/>
                    <a:lstStyle/>
                    <a:p>
                      <a:pPr algn="l" fontAlgn="b"/>
                      <a:r>
                        <a:rPr lang="en-US" sz="1100" u="none" strike="noStrike">
                          <a:effectLst/>
                        </a:rPr>
                        <a:t>116680003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Is a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42424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8175480"/>
                  </a:ext>
                </a:extLst>
              </a:tr>
              <a:tr h="190500">
                <a:tc>
                  <a:txBody>
                    <a:bodyPr/>
                    <a:lstStyle/>
                    <a:p>
                      <a:pPr algn="l" fontAlgn="b"/>
                      <a:r>
                        <a:rPr lang="en-US" sz="1100" u="none" strike="noStrike">
                          <a:effectLst/>
                        </a:rPr>
                        <a:t>370130000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Property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22762</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08155608"/>
                  </a:ext>
                </a:extLst>
              </a:tr>
              <a:tr h="190500">
                <a:tc>
                  <a:txBody>
                    <a:bodyPr/>
                    <a:lstStyle/>
                    <a:p>
                      <a:pPr algn="l" fontAlgn="b"/>
                      <a:r>
                        <a:rPr lang="en-US" sz="1100" u="none" strike="noStrike">
                          <a:effectLst/>
                        </a:rPr>
                        <a:t>370132008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Scale type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22655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94496771"/>
                  </a:ext>
                </a:extLst>
              </a:tr>
              <a:tr h="190500">
                <a:tc>
                  <a:txBody>
                    <a:bodyPr/>
                    <a:lstStyle/>
                    <a:p>
                      <a:pPr algn="l" fontAlgn="b"/>
                      <a:r>
                        <a:rPr lang="en-US" sz="1100" u="none" strike="noStrike">
                          <a:effectLst/>
                        </a:rPr>
                        <a:t>704327008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site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22615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15933562"/>
                  </a:ext>
                </a:extLst>
              </a:tr>
              <a:tr h="190500">
                <a:tc>
                  <a:txBody>
                    <a:bodyPr/>
                    <a:lstStyle/>
                    <a:p>
                      <a:pPr algn="l" fontAlgn="b"/>
                      <a:r>
                        <a:rPr lang="en-US" sz="1100" u="none" strike="noStrike">
                          <a:effectLst/>
                        </a:rPr>
                        <a:t>370134009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Time aspect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22028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60076933"/>
                  </a:ext>
                </a:extLst>
              </a:tr>
              <a:tr h="190500">
                <a:tc>
                  <a:txBody>
                    <a:bodyPr/>
                    <a:lstStyle/>
                    <a:p>
                      <a:pPr algn="l" fontAlgn="b"/>
                      <a:r>
                        <a:rPr lang="en-US" sz="1100" u="none" strike="noStrike">
                          <a:effectLst/>
                        </a:rPr>
                        <a:t>704319004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Inheres in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21627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7518175"/>
                  </a:ext>
                </a:extLst>
              </a:tr>
              <a:tr h="190500">
                <a:tc>
                  <a:txBody>
                    <a:bodyPr/>
                    <a:lstStyle/>
                    <a:p>
                      <a:pPr algn="l" fontAlgn="b"/>
                      <a:r>
                        <a:rPr lang="en-US" sz="1100" u="none" strike="noStrike">
                          <a:effectLst/>
                        </a:rPr>
                        <a:t>246093002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Component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21129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88607322"/>
                  </a:ext>
                </a:extLst>
              </a:tr>
              <a:tr h="190500">
                <a:tc>
                  <a:txBody>
                    <a:bodyPr/>
                    <a:lstStyle/>
                    <a:p>
                      <a:pPr algn="l" fontAlgn="b"/>
                      <a:r>
                        <a:rPr lang="en-US" sz="1100" u="none" strike="noStrike">
                          <a:effectLst/>
                        </a:rPr>
                        <a:t>246501002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Technique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5634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44007307"/>
                  </a:ext>
                </a:extLst>
              </a:tr>
              <a:tr h="190500">
                <a:tc>
                  <a:txBody>
                    <a:bodyPr/>
                    <a:lstStyle/>
                    <a:p>
                      <a:pPr algn="l" fontAlgn="b"/>
                      <a:r>
                        <a:rPr lang="en-US" sz="1100" u="none" strike="noStrike">
                          <a:effectLst/>
                        </a:rPr>
                        <a:t>704325000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Relative to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2135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9529022"/>
                  </a:ext>
                </a:extLst>
              </a:tr>
              <a:tr h="190500">
                <a:tc>
                  <a:txBody>
                    <a:bodyPr/>
                    <a:lstStyle/>
                    <a:p>
                      <a:pPr algn="l" fontAlgn="b"/>
                      <a:r>
                        <a:rPr lang="en-US" sz="1100" u="none" strike="noStrike">
                          <a:effectLst/>
                        </a:rPr>
                        <a:t>704321009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Characterizes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656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55042854"/>
                  </a:ext>
                </a:extLst>
              </a:tr>
              <a:tr h="190500">
                <a:tc>
                  <a:txBody>
                    <a:bodyPr/>
                    <a:lstStyle/>
                    <a:p>
                      <a:pPr algn="l" fontAlgn="b"/>
                      <a:r>
                        <a:rPr lang="en-US" sz="1100" u="none" strike="noStrike">
                          <a:effectLst/>
                        </a:rPr>
                        <a:t>704324001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output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621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5804333"/>
                  </a:ext>
                </a:extLst>
              </a:tr>
              <a:tr h="190500">
                <a:tc>
                  <a:txBody>
                    <a:bodyPr/>
                    <a:lstStyle/>
                    <a:p>
                      <a:pPr algn="l" fontAlgn="b"/>
                      <a:r>
                        <a:rPr lang="en-US" sz="1100" u="none" strike="noStrike">
                          <a:effectLst/>
                        </a:rPr>
                        <a:t>704322002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agent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617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9173500"/>
                  </a:ext>
                </a:extLst>
              </a:tr>
              <a:tr h="190500">
                <a:tc>
                  <a:txBody>
                    <a:bodyPr/>
                    <a:lstStyle/>
                    <a:p>
                      <a:pPr algn="l" fontAlgn="b"/>
                      <a:r>
                        <a:rPr lang="en-US" sz="1100" u="none" strike="noStrike">
                          <a:effectLst/>
                        </a:rPr>
                        <a:t>704323007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duration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607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1286748"/>
                  </a:ext>
                </a:extLst>
              </a:tr>
              <a:tr h="190500">
                <a:tc>
                  <a:txBody>
                    <a:bodyPr/>
                    <a:lstStyle/>
                    <a:p>
                      <a:pPr algn="l" fontAlgn="b"/>
                      <a:r>
                        <a:rPr lang="en-US" sz="1100" u="none" strike="noStrike">
                          <a:effectLst/>
                        </a:rPr>
                        <a:t>718497002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Inherent location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443</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55224426"/>
                  </a:ext>
                </a:extLst>
              </a:tr>
              <a:tr h="190500">
                <a:tc>
                  <a:txBody>
                    <a:bodyPr/>
                    <a:lstStyle/>
                    <a:p>
                      <a:pPr algn="l" fontAlgn="b"/>
                      <a:r>
                        <a:rPr lang="en-US" sz="1100" u="none" strike="noStrike">
                          <a:effectLst/>
                        </a:rPr>
                        <a:t>704326004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Precondition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360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74333878"/>
                  </a:ext>
                </a:extLst>
              </a:tr>
              <a:tr h="190500">
                <a:tc>
                  <a:txBody>
                    <a:bodyPr/>
                    <a:lstStyle/>
                    <a:p>
                      <a:pPr algn="l" fontAlgn="b"/>
                      <a:r>
                        <a:rPr lang="en-US" sz="1100" u="none" strike="noStrike">
                          <a:effectLst/>
                        </a:rPr>
                        <a:t>246514001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Units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288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1999106"/>
                  </a:ext>
                </a:extLst>
              </a:tr>
              <a:tr h="190500">
                <a:tc>
                  <a:txBody>
                    <a:bodyPr/>
                    <a:lstStyle/>
                    <a:p>
                      <a:pPr algn="l" fontAlgn="b"/>
                      <a:r>
                        <a:rPr lang="en-US" sz="1100" u="none" strike="noStrike">
                          <a:effectLst/>
                        </a:rPr>
                        <a:t>704320005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Towards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7151955"/>
                  </a:ext>
                </a:extLst>
              </a:tr>
              <a:tr h="190500">
                <a:tc>
                  <a:txBody>
                    <a:bodyPr/>
                    <a:lstStyle/>
                    <a:p>
                      <a:pPr algn="l" fontAlgn="b"/>
                      <a:r>
                        <a:rPr lang="en-US" sz="1100" u="none" strike="noStrike">
                          <a:effectLst/>
                        </a:rPr>
                        <a:t>363701004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substance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1839586"/>
                  </a:ext>
                </a:extLst>
              </a:tr>
              <a:tr h="190500">
                <a:tc>
                  <a:txBody>
                    <a:bodyPr/>
                    <a:lstStyle/>
                    <a:p>
                      <a:pPr algn="l" fontAlgn="b"/>
                      <a:r>
                        <a:rPr lang="en-US" sz="1100" u="none" strike="noStrike">
                          <a:effectLst/>
                        </a:rPr>
                        <a:t>719722006</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Has realization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1089303"/>
                  </a:ext>
                </a:extLst>
              </a:tr>
            </a:tbl>
          </a:graphicData>
        </a:graphic>
      </p:graphicFrame>
    </p:spTree>
    <p:extLst>
      <p:ext uri="{BB962C8B-B14F-4D97-AF65-F5344CB8AC3E}">
        <p14:creationId xmlns:p14="http://schemas.microsoft.com/office/powerpoint/2010/main" val="2819586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Analytics Employing Semantic Interoperation supported by SNOMED CT</a:t>
            </a:r>
            <a:endParaRPr lang="en-US" dirty="0"/>
          </a:p>
        </p:txBody>
      </p:sp>
      <p:sp>
        <p:nvSpPr>
          <p:cNvPr id="4" name="TextBox 3"/>
          <p:cNvSpPr txBox="1"/>
          <p:nvPr/>
        </p:nvSpPr>
        <p:spPr>
          <a:xfrm>
            <a:off x="751155" y="2071325"/>
            <a:ext cx="8072916" cy="4524315"/>
          </a:xfrm>
          <a:prstGeom prst="rect">
            <a:avLst/>
          </a:prstGeom>
          <a:noFill/>
        </p:spPr>
        <p:txBody>
          <a:bodyPr wrap="none" rtlCol="0">
            <a:spAutoFit/>
          </a:bodyPr>
          <a:lstStyle/>
          <a:p>
            <a:r>
              <a:rPr lang="en-US" dirty="0"/>
              <a:t>*HEMOGLOBIN A1C FRACTION</a:t>
            </a:r>
          </a:p>
          <a:p>
            <a:r>
              <a:rPr lang="en-US" dirty="0"/>
              <a:t>'Observable entity (observable entity)' </a:t>
            </a:r>
          </a:p>
          <a:p>
            <a:r>
              <a:rPr lang="en-US" dirty="0"/>
              <a:t>and ('Role group (attribute)' some ('Component (attribute)' some </a:t>
            </a:r>
            <a:endParaRPr lang="en-US" dirty="0" smtClean="0"/>
          </a:p>
          <a:p>
            <a:r>
              <a:rPr lang="en-US" dirty="0" smtClean="0"/>
              <a:t>'Glycated </a:t>
            </a:r>
            <a:r>
              <a:rPr lang="en-US" dirty="0"/>
              <a:t>hemoglobin (substance)'))</a:t>
            </a:r>
          </a:p>
          <a:p>
            <a:r>
              <a:rPr lang="en-US" dirty="0"/>
              <a:t>and ('Role group (attribute)' some ('Relative to (attribute)' some </a:t>
            </a:r>
            <a:endParaRPr lang="en-US" dirty="0" smtClean="0"/>
          </a:p>
          <a:p>
            <a:r>
              <a:rPr lang="en-US" dirty="0" smtClean="0"/>
              <a:t>'Hemoglobin </a:t>
            </a:r>
            <a:r>
              <a:rPr lang="en-US" dirty="0"/>
              <a:t>(substance)'))</a:t>
            </a:r>
          </a:p>
          <a:p>
            <a:r>
              <a:rPr lang="en-US" dirty="0"/>
              <a:t>and ('Role group (attribute)' some ('Inheres in (attribute)' some 'Blood (substance)'))</a:t>
            </a:r>
          </a:p>
          <a:p>
            <a:endParaRPr lang="en-US" sz="1600" dirty="0" smtClean="0"/>
          </a:p>
          <a:p>
            <a:r>
              <a:rPr lang="en-US" sz="1600" dirty="0" smtClean="0"/>
              <a:t>*</a:t>
            </a:r>
            <a:r>
              <a:rPr lang="en-US" sz="1600" dirty="0"/>
              <a:t>BLOOD OR URINE OPIATE SCREEN</a:t>
            </a:r>
          </a:p>
          <a:p>
            <a:r>
              <a:rPr lang="en-US" sz="1600" dirty="0"/>
              <a:t>'Observable entity (observable entity)' </a:t>
            </a:r>
          </a:p>
          <a:p>
            <a:r>
              <a:rPr lang="en-US" sz="1600" dirty="0"/>
              <a:t>and ('Role group (attribute)' some ('Component (attribute)' some </a:t>
            </a:r>
            <a:endParaRPr lang="en-US" sz="1600" dirty="0" smtClean="0"/>
          </a:p>
          <a:p>
            <a:r>
              <a:rPr lang="en-US" sz="1600" dirty="0" smtClean="0"/>
              <a:t>'Substance </a:t>
            </a:r>
            <a:r>
              <a:rPr lang="en-US" sz="1600" dirty="0"/>
              <a:t>with opioid receptor agonist mechanism of action (substance)'))</a:t>
            </a:r>
          </a:p>
          <a:p>
            <a:r>
              <a:rPr lang="en-US" sz="1600" dirty="0"/>
              <a:t>and (('Role group (attribute)' some </a:t>
            </a:r>
            <a:endParaRPr lang="en-US" sz="1600" dirty="0" smtClean="0"/>
          </a:p>
          <a:p>
            <a:r>
              <a:rPr lang="en-US" sz="1600" dirty="0" smtClean="0"/>
              <a:t>(</a:t>
            </a:r>
            <a:r>
              <a:rPr lang="en-US" sz="1600" dirty="0"/>
              <a:t>'Direct site (attribute)' some 'Acellular blood (serum or plasma) specimen (specimen)')) </a:t>
            </a:r>
          </a:p>
          <a:p>
            <a:r>
              <a:rPr lang="en-US" sz="1600" dirty="0"/>
              <a:t>or</a:t>
            </a:r>
          </a:p>
          <a:p>
            <a:r>
              <a:rPr lang="en-US" sz="1600" dirty="0"/>
              <a:t>('Role group (attribute)' some ('Direct site (attribute)' some 'Urine specimen (specimen)')))</a:t>
            </a:r>
          </a:p>
          <a:p>
            <a:endParaRPr lang="en-US" dirty="0"/>
          </a:p>
        </p:txBody>
      </p:sp>
    </p:spTree>
    <p:extLst>
      <p:ext uri="{BB962C8B-B14F-4D97-AF65-F5344CB8AC3E}">
        <p14:creationId xmlns:p14="http://schemas.microsoft.com/office/powerpoint/2010/main" val="39666864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1004"/>
            <a:ext cx="7606427" cy="1359153"/>
          </a:xfrm>
        </p:spPr>
        <p:txBody>
          <a:bodyPr/>
          <a:lstStyle/>
          <a:p>
            <a:r>
              <a:rPr lang="en-US" dirty="0" smtClean="0"/>
              <a:t>I2b2 metadata Tooling</a:t>
            </a:r>
            <a:endParaRPr lang="en-US" dirty="0"/>
          </a:p>
        </p:txBody>
      </p:sp>
      <p:pic>
        <p:nvPicPr>
          <p:cNvPr id="4" name="Content Placeholder 3"/>
          <p:cNvPicPr>
            <a:picLocks noGrp="1" noChangeAspect="1"/>
          </p:cNvPicPr>
          <p:nvPr>
            <p:ph idx="1"/>
          </p:nvPr>
        </p:nvPicPr>
        <p:blipFill rotWithShape="1">
          <a:blip r:embed="rId2"/>
          <a:srcRect l="50178" t="10239" r="19505"/>
          <a:stretch/>
        </p:blipFill>
        <p:spPr>
          <a:xfrm>
            <a:off x="852162" y="1197556"/>
            <a:ext cx="7315200" cy="6091518"/>
          </a:xfrm>
          <a:prstGeom prst="rect">
            <a:avLst/>
          </a:prstGeom>
        </p:spPr>
      </p:pic>
    </p:spTree>
    <p:extLst>
      <p:ext uri="{BB962C8B-B14F-4D97-AF65-F5344CB8AC3E}">
        <p14:creationId xmlns:p14="http://schemas.microsoft.com/office/powerpoint/2010/main" val="1433483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TextBox 4"/>
          <p:cNvSpPr txBox="1"/>
          <p:nvPr/>
        </p:nvSpPr>
        <p:spPr>
          <a:xfrm>
            <a:off x="2415654" y="1828924"/>
            <a:ext cx="4680320" cy="2308324"/>
          </a:xfrm>
          <a:prstGeom prst="rect">
            <a:avLst/>
          </a:prstGeom>
          <a:noFill/>
        </p:spPr>
        <p:txBody>
          <a:bodyPr wrap="none" rtlCol="0">
            <a:spAutoFit/>
          </a:bodyPr>
          <a:lstStyle/>
          <a:p>
            <a:r>
              <a:rPr lang="en-US" sz="7200" b="1" dirty="0" smtClean="0">
                <a:solidFill>
                  <a:srgbClr val="AD122A"/>
                </a:solidFill>
              </a:rPr>
              <a:t> Questions?</a:t>
            </a:r>
          </a:p>
          <a:p>
            <a:endParaRPr lang="en-US" sz="7200" b="1" dirty="0">
              <a:solidFill>
                <a:srgbClr val="AD122A"/>
              </a:solidFill>
            </a:endParaRPr>
          </a:p>
        </p:txBody>
      </p:sp>
      <p:sp>
        <p:nvSpPr>
          <p:cNvPr id="2" name="TextBox 1"/>
          <p:cNvSpPr txBox="1"/>
          <p:nvPr/>
        </p:nvSpPr>
        <p:spPr>
          <a:xfrm>
            <a:off x="3037735" y="3050282"/>
            <a:ext cx="3582327" cy="1231106"/>
          </a:xfrm>
          <a:prstGeom prst="rect">
            <a:avLst/>
          </a:prstGeom>
          <a:noFill/>
        </p:spPr>
        <p:txBody>
          <a:bodyPr wrap="none" rtlCol="0">
            <a:spAutoFit/>
          </a:bodyPr>
          <a:lstStyle/>
          <a:p>
            <a:pPr algn="ctr"/>
            <a:r>
              <a:rPr lang="en-US" sz="2800" dirty="0"/>
              <a:t>James R. Campbell</a:t>
            </a:r>
          </a:p>
          <a:p>
            <a:pPr algn="ctr"/>
            <a:r>
              <a:rPr lang="en-US" sz="2800" u="sng" dirty="0"/>
              <a:t>campbell@unmc.edu</a:t>
            </a:r>
          </a:p>
          <a:p>
            <a:endParaRPr lang="en-US" dirty="0"/>
          </a:p>
        </p:txBody>
      </p:sp>
    </p:spTree>
    <p:extLst>
      <p:ext uri="{BB962C8B-B14F-4D97-AF65-F5344CB8AC3E}">
        <p14:creationId xmlns:p14="http://schemas.microsoft.com/office/powerpoint/2010/main" val="7710404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685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1095475" y="2075880"/>
            <a:ext cx="7528408" cy="4093428"/>
          </a:xfrm>
          <a:prstGeom prst="rect">
            <a:avLst/>
          </a:prstGeom>
          <a:noFill/>
        </p:spPr>
        <p:txBody>
          <a:bodyPr wrap="square" rtlCol="0">
            <a:spAutoFit/>
          </a:bodyPr>
          <a:lstStyle/>
          <a:p>
            <a:r>
              <a:rPr lang="en-US" sz="2200" dirty="0"/>
              <a:t>The information management cycle </a:t>
            </a:r>
            <a:r>
              <a:rPr lang="en-US" sz="2200" dirty="0" smtClean="0"/>
              <a:t>within </a:t>
            </a:r>
            <a:r>
              <a:rPr lang="en-US" sz="2200" dirty="0"/>
              <a:t>the EHR starts with an order for a lab test (ORDERABLE) which is directed to a laboratory department where a specific technology is employed (PERFORMABLE) to produce a result which is then reported (RESULTABLE) back to the Learning Health System.  </a:t>
            </a:r>
            <a:r>
              <a:rPr lang="en-US" sz="2200" dirty="0" smtClean="0"/>
              <a:t>The concept model for Observable entities allows us to specify templates for each of these types of information which require different subsets of defining attributes.  Such a </a:t>
            </a:r>
            <a:r>
              <a:rPr lang="en-US" sz="2200" dirty="0"/>
              <a:t>unified model </a:t>
            </a:r>
            <a:r>
              <a:rPr lang="en-US" sz="2200" dirty="0" smtClean="0"/>
              <a:t>also has </a:t>
            </a:r>
            <a:r>
              <a:rPr lang="en-US" sz="2200" dirty="0"/>
              <a:t>slightly different information processing requirements for </a:t>
            </a:r>
            <a:r>
              <a:rPr lang="en-US" sz="2200" dirty="0" smtClean="0"/>
              <a:t>QUALITY observables – the vast majority use case, </a:t>
            </a:r>
            <a:r>
              <a:rPr lang="en-US" sz="2200" dirty="0"/>
              <a:t>PROCESS and PANEL ORDERABLES and they will be discussed separately.</a:t>
            </a:r>
          </a:p>
          <a:p>
            <a:endParaRPr lang="en-US" dirty="0"/>
          </a:p>
        </p:txBody>
      </p:sp>
    </p:spTree>
    <p:extLst>
      <p:ext uri="{BB962C8B-B14F-4D97-AF65-F5344CB8AC3E}">
        <p14:creationId xmlns:p14="http://schemas.microsoft.com/office/powerpoint/2010/main" val="2848459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8368566" cy="1359153"/>
          </a:xfrm>
        </p:spPr>
        <p:txBody>
          <a:bodyPr>
            <a:normAutofit fontScale="90000"/>
          </a:bodyPr>
          <a:lstStyle/>
          <a:p>
            <a:r>
              <a:rPr lang="en-US" dirty="0" smtClean="0"/>
              <a:t>Ordering the Lab:</a:t>
            </a:r>
            <a:br>
              <a:rPr lang="en-US" dirty="0" smtClean="0"/>
            </a:br>
            <a:r>
              <a:rPr lang="en-US" dirty="0" smtClean="0"/>
              <a:t>ORDERABLE</a:t>
            </a:r>
            <a:br>
              <a:rPr lang="en-US" dirty="0" smtClean="0"/>
            </a:br>
            <a:r>
              <a:rPr lang="en-US" sz="3100" dirty="0" smtClean="0"/>
              <a:t>(test portion of Order record)</a:t>
            </a:r>
            <a:endParaRPr lang="en-US" sz="3100" dirty="0"/>
          </a:p>
        </p:txBody>
      </p:sp>
      <p:sp>
        <p:nvSpPr>
          <p:cNvPr id="3" name="Content Placeholder 2"/>
          <p:cNvSpPr>
            <a:spLocks noGrp="1"/>
          </p:cNvSpPr>
          <p:nvPr>
            <p:ph idx="1"/>
          </p:nvPr>
        </p:nvSpPr>
        <p:spPr>
          <a:xfrm>
            <a:off x="890764" y="1415116"/>
            <a:ext cx="7282212" cy="1000623"/>
          </a:xfrm>
        </p:spPr>
        <p:txBody>
          <a:bodyPr>
            <a:normAutofit fontScale="92500"/>
          </a:bodyPr>
          <a:lstStyle/>
          <a:p>
            <a:r>
              <a:rPr lang="en-US" dirty="0" err="1" smtClean="0"/>
              <a:t>Dr</a:t>
            </a:r>
            <a:r>
              <a:rPr lang="en-US" dirty="0" smtClean="0"/>
              <a:t> Jim Campbell orders a hemoglobin A1C to assess diabetic control of his patient</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10" name="Picture 9"/>
          <p:cNvPicPr>
            <a:picLocks noChangeAspect="1"/>
          </p:cNvPicPr>
          <p:nvPr/>
        </p:nvPicPr>
        <p:blipFill rotWithShape="1">
          <a:blip r:embed="rId2"/>
          <a:srcRect l="37526" t="12309" r="26664" b="32035"/>
          <a:stretch/>
        </p:blipFill>
        <p:spPr>
          <a:xfrm>
            <a:off x="1086282" y="2213911"/>
            <a:ext cx="5212080" cy="4556470"/>
          </a:xfrm>
          <a:prstGeom prst="rect">
            <a:avLst/>
          </a:prstGeom>
        </p:spPr>
      </p:pic>
      <p:sp>
        <p:nvSpPr>
          <p:cNvPr id="11" name="TextBox 10"/>
          <p:cNvSpPr txBox="1"/>
          <p:nvPr/>
        </p:nvSpPr>
        <p:spPr>
          <a:xfrm>
            <a:off x="6330853" y="2758104"/>
            <a:ext cx="2592184"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a:t>
            </a:r>
            <a:r>
              <a:rPr lang="en-US" dirty="0" err="1" smtClean="0"/>
              <a:t>orderables</a:t>
            </a:r>
            <a:r>
              <a:rPr lang="en-US" dirty="0" smtClean="0"/>
              <a:t>:</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spTree>
    <p:extLst>
      <p:ext uri="{BB962C8B-B14F-4D97-AF65-F5344CB8AC3E}">
        <p14:creationId xmlns:p14="http://schemas.microsoft.com/office/powerpoint/2010/main" val="3716980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Tree>
    <p:extLst>
      <p:ext uri="{BB962C8B-B14F-4D97-AF65-F5344CB8AC3E}">
        <p14:creationId xmlns:p14="http://schemas.microsoft.com/office/powerpoint/2010/main" val="28840945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
        <p:nvSpPr>
          <p:cNvPr id="5" name="TextBox 4"/>
          <p:cNvSpPr txBox="1"/>
          <p:nvPr/>
        </p:nvSpPr>
        <p:spPr>
          <a:xfrm>
            <a:off x="1114988" y="2343731"/>
            <a:ext cx="7286034" cy="2862322"/>
          </a:xfrm>
          <a:prstGeom prst="rect">
            <a:avLst/>
          </a:prstGeom>
          <a:solidFill>
            <a:schemeClr val="accent1">
              <a:lumMod val="20000"/>
              <a:lumOff val="80000"/>
            </a:schemeClr>
          </a:solidFill>
          <a:ln w="25400">
            <a:solidFill>
              <a:schemeClr val="accent1"/>
            </a:solidFill>
          </a:ln>
        </p:spPr>
        <p:txBody>
          <a:bodyPr wrap="none" rtlCol="0">
            <a:spAutoFit/>
          </a:bodyPr>
          <a:lstStyle/>
          <a:p>
            <a:r>
              <a:rPr lang="en-US" dirty="0" smtClean="0"/>
              <a:t>Lack of applicable standards or direction from ONC has created confusion</a:t>
            </a:r>
          </a:p>
          <a:p>
            <a:r>
              <a:rPr lang="en-US" dirty="0" smtClean="0"/>
              <a:t>Among US users and re-users of laboratory results data – such as research</a:t>
            </a:r>
          </a:p>
          <a:p>
            <a:r>
              <a:rPr lang="en-US" dirty="0" smtClean="0"/>
              <a:t>Networks and public health databanks – and when obliged to encode </a:t>
            </a:r>
          </a:p>
          <a:p>
            <a:r>
              <a:rPr lang="en-US" dirty="0" smtClean="0"/>
              <a:t>The laboratory results issuing from their laboratories they often use the</a:t>
            </a:r>
          </a:p>
          <a:p>
            <a:r>
              <a:rPr lang="en-US" dirty="0" smtClean="0"/>
              <a:t>Billing codes for the procedures they employed to develop the results.</a:t>
            </a:r>
          </a:p>
          <a:p>
            <a:r>
              <a:rPr lang="en-US" dirty="0" smtClean="0"/>
              <a:t>In the US, CPT-4/HCPCS is probably the most widely used coding scheme.</a:t>
            </a:r>
          </a:p>
          <a:p>
            <a:r>
              <a:rPr lang="en-US" dirty="0" smtClean="0"/>
              <a:t>The SNOMED CT procedure code used in this example would be uncommon</a:t>
            </a:r>
          </a:p>
          <a:p>
            <a:r>
              <a:rPr lang="en-US" dirty="0" smtClean="0"/>
              <a:t>In the US realm, but IHTSDO members, faced with inconsistent guidance</a:t>
            </a:r>
          </a:p>
          <a:p>
            <a:r>
              <a:rPr lang="en-US" dirty="0" smtClean="0"/>
              <a:t>On relevant data standards, may well be employing the Lab procedures</a:t>
            </a:r>
          </a:p>
          <a:p>
            <a:r>
              <a:rPr lang="en-US" dirty="0" smtClean="0"/>
              <a:t>From SNOMED CT.</a:t>
            </a:r>
            <a:endParaRPr lang="en-US" dirty="0"/>
          </a:p>
        </p:txBody>
      </p:sp>
    </p:spTree>
    <p:extLst>
      <p:ext uri="{BB962C8B-B14F-4D97-AF65-F5344CB8AC3E}">
        <p14:creationId xmlns:p14="http://schemas.microsoft.com/office/powerpoint/2010/main" val="163017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9519"/>
            <a:ext cx="8187334" cy="1359153"/>
          </a:xfrm>
        </p:spPr>
        <p:txBody>
          <a:bodyPr>
            <a:normAutofit fontScale="90000"/>
          </a:bodyPr>
          <a:lstStyle/>
          <a:p>
            <a:r>
              <a:rPr lang="en-US" dirty="0" smtClean="0"/>
              <a:t>Reporting the Lab:</a:t>
            </a:r>
            <a:br>
              <a:rPr lang="en-US" dirty="0" smtClean="0"/>
            </a:br>
            <a:r>
              <a:rPr lang="en-US" dirty="0" smtClean="0"/>
              <a:t>RESULTABLES </a:t>
            </a:r>
            <a:br>
              <a:rPr lang="en-US" dirty="0" smtClean="0"/>
            </a:br>
            <a:r>
              <a:rPr lang="en-US" sz="2700" dirty="0" smtClean="0"/>
              <a:t>(=ORDERABLE with possible technical detail from lab)</a:t>
            </a:r>
            <a:endParaRPr lang="en-US" sz="2700" dirty="0"/>
          </a:p>
        </p:txBody>
      </p:sp>
      <p:sp>
        <p:nvSpPr>
          <p:cNvPr id="3" name="Content Placeholder 2"/>
          <p:cNvSpPr>
            <a:spLocks noGrp="1"/>
          </p:cNvSpPr>
          <p:nvPr>
            <p:ph idx="1"/>
          </p:nvPr>
        </p:nvSpPr>
        <p:spPr>
          <a:xfrm>
            <a:off x="890764" y="1507395"/>
            <a:ext cx="7282212" cy="1000623"/>
          </a:xfrm>
        </p:spPr>
        <p:txBody>
          <a:bodyPr>
            <a:normAutofit fontScale="70000" lnSpcReduction="20000"/>
          </a:bodyPr>
          <a:lstStyle/>
          <a:p>
            <a:r>
              <a:rPr lang="en-US" dirty="0" err="1" smtClean="0"/>
              <a:t>Dr</a:t>
            </a:r>
            <a:r>
              <a:rPr lang="en-US" dirty="0" smtClean="0"/>
              <a:t> Scott Campbell’s lab issues an HL7 OBX segment back to the EHR with the results of the test which are defined by the ORDERABLE specifications occasionally modified by to include PERFORMABLE or PANEL specifications</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8" name="Picture 7"/>
          <p:cNvPicPr>
            <a:picLocks noChangeAspect="1"/>
          </p:cNvPicPr>
          <p:nvPr/>
        </p:nvPicPr>
        <p:blipFill rotWithShape="1">
          <a:blip r:embed="rId2"/>
          <a:srcRect l="2390" t="14794" r="61686" b="28950"/>
          <a:stretch/>
        </p:blipFill>
        <p:spPr>
          <a:xfrm>
            <a:off x="1309815" y="2508018"/>
            <a:ext cx="5212080" cy="4284900"/>
          </a:xfrm>
          <a:prstGeom prst="rect">
            <a:avLst/>
          </a:prstGeom>
        </p:spPr>
      </p:pic>
      <p:sp>
        <p:nvSpPr>
          <p:cNvPr id="9" name="TextBox 8"/>
          <p:cNvSpPr txBox="1"/>
          <p:nvPr/>
        </p:nvSpPr>
        <p:spPr>
          <a:xfrm>
            <a:off x="6442113" y="2595238"/>
            <a:ext cx="2213939"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results:</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pic>
        <p:nvPicPr>
          <p:cNvPr id="7" name="Picture 6"/>
          <p:cNvPicPr>
            <a:picLocks noChangeAspect="1"/>
          </p:cNvPicPr>
          <p:nvPr/>
        </p:nvPicPr>
        <p:blipFill rotWithShape="1">
          <a:blip r:embed="rId3"/>
          <a:srcRect l="37526" t="12309" r="26664" b="32035"/>
          <a:stretch/>
        </p:blipFill>
        <p:spPr>
          <a:xfrm>
            <a:off x="1086282" y="2494000"/>
            <a:ext cx="5212080" cy="4556470"/>
          </a:xfrm>
          <a:prstGeom prst="rect">
            <a:avLst/>
          </a:prstGeom>
        </p:spPr>
      </p:pic>
    </p:spTree>
    <p:extLst>
      <p:ext uri="{BB962C8B-B14F-4D97-AF65-F5344CB8AC3E}">
        <p14:creationId xmlns:p14="http://schemas.microsoft.com/office/powerpoint/2010/main" val="2652018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A1C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a:bodyPr>
          <a:lstStyle/>
          <a:p>
            <a:r>
              <a:rPr lang="en-US" dirty="0" smtClean="0"/>
              <a:t>18 </a:t>
            </a:r>
            <a:r>
              <a:rPr lang="en-US" dirty="0" err="1" smtClean="0"/>
              <a:t>Orderables</a:t>
            </a:r>
            <a:r>
              <a:rPr lang="en-US" dirty="0" smtClean="0"/>
              <a:t> specifying performing laboratory or specific diagnostic procedure to be employed</a:t>
            </a:r>
          </a:p>
          <a:p>
            <a:pPr lvl="1"/>
            <a:r>
              <a:rPr lang="en-US" dirty="0" smtClean="0"/>
              <a:t>Order Routing metadata; context of care</a:t>
            </a:r>
          </a:p>
          <a:p>
            <a:r>
              <a:rPr lang="en-US" dirty="0" smtClean="0"/>
              <a:t>2 </a:t>
            </a:r>
            <a:r>
              <a:rPr lang="en-US" dirty="0" err="1" smtClean="0"/>
              <a:t>Performables</a:t>
            </a:r>
            <a:r>
              <a:rPr lang="en-US" dirty="0" smtClean="0"/>
              <a:t> employing different testing equipment in different enterprise labs</a:t>
            </a:r>
          </a:p>
          <a:p>
            <a:pPr lvl="1"/>
            <a:r>
              <a:rPr lang="en-US" dirty="0" smtClean="0"/>
              <a:t>Equipment = testing technique</a:t>
            </a:r>
          </a:p>
          <a:p>
            <a:r>
              <a:rPr lang="en-US" dirty="0" smtClean="0"/>
              <a:t>2 </a:t>
            </a:r>
            <a:r>
              <a:rPr lang="en-US" dirty="0" err="1" smtClean="0"/>
              <a:t>Resultables</a:t>
            </a:r>
            <a:r>
              <a:rPr lang="en-US" dirty="0" smtClean="0"/>
              <a:t> chosen by data manager specifying testing procedure employed</a:t>
            </a:r>
          </a:p>
          <a:p>
            <a:pPr lvl="1"/>
            <a:r>
              <a:rPr lang="en-US" dirty="0" smtClean="0"/>
              <a:t>Techniques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4207089274"/>
      </p:ext>
    </p:extLst>
  </p:cSld>
  <p:clrMapOvr>
    <a:masterClrMapping/>
  </p:clrMapOvr>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7930</TotalTime>
  <Words>1894</Words>
  <Application>Microsoft Office PowerPoint</Application>
  <PresentationFormat>On-screen Show (4:3)</PresentationFormat>
  <Paragraphs>251</Paragraphs>
  <Slides>35</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Arial-BoldMT</vt:lpstr>
      <vt:lpstr>Calibri</vt:lpstr>
      <vt:lpstr>Wingdings</vt:lpstr>
      <vt:lpstr>NeMed_Presentation</vt:lpstr>
      <vt:lpstr>Semantic Interoperation of Laboratory Results with SNOMED CT EAG proceedings </vt:lpstr>
      <vt:lpstr>EAG Minutes</vt:lpstr>
      <vt:lpstr>Agenda</vt:lpstr>
      <vt:lpstr>Lab-EHR Information Management </vt:lpstr>
      <vt:lpstr>Ordering the Lab: ORDERABLE (test portion of Order record)</vt:lpstr>
      <vt:lpstr>Processing the Lab: PERFORMABLES</vt:lpstr>
      <vt:lpstr>Processing the Lab: PERFORMABLES</vt:lpstr>
      <vt:lpstr>Reporting the Lab: RESULTABLES  (=ORDERABLE with possible technical detail from lab)</vt:lpstr>
      <vt:lpstr>Nebraska Medicine Hemoglobin A1C tests</vt:lpstr>
      <vt:lpstr>Nebraska Medicine Hemoglobin tests</vt:lpstr>
      <vt:lpstr>Lab Results Codification in US Research Networks</vt:lpstr>
      <vt:lpstr>Lab-EHR Information Management </vt:lpstr>
      <vt:lpstr>State of the art in lab interoperation and findings</vt:lpstr>
      <vt:lpstr>Barriers created to semantic interoperation by SNOMED CT</vt:lpstr>
      <vt:lpstr>Barriers created to semantic interoperation by SNOMED CT</vt:lpstr>
      <vt:lpstr>SNOMED CT Procedures Concept Inventories</vt:lpstr>
      <vt:lpstr>SNOMED CT Procedures Concept Inventories</vt:lpstr>
      <vt:lpstr>Proposal</vt:lpstr>
      <vt:lpstr>Step 1 Protocol Proposal</vt:lpstr>
      <vt:lpstr>Step 1 Protocol</vt:lpstr>
      <vt:lpstr>Exemplar 1: 43396009|Hemoglobin A1c Measurement (procedure)|</vt:lpstr>
      <vt:lpstr>43396009|Hemoglobin A1c [Measurement] in Blood (Observable entity)|</vt:lpstr>
      <vt:lpstr>DL Classification of Change</vt:lpstr>
      <vt:lpstr>250414003|Blood concentration, test strip method (procedure)</vt:lpstr>
      <vt:lpstr>250414003|Blood concentration, test strip method (observable entity)</vt:lpstr>
      <vt:lpstr> 412904008 Serum 2-Aminobutyrate measurement (procedure) </vt:lpstr>
      <vt:lpstr>412904008| 2-aminobutyrate measurement in serum specimen (observable entity)| Stated</vt:lpstr>
      <vt:lpstr> 5457008|Serologic test for Rickettsia conorii (procedure)| </vt:lpstr>
      <vt:lpstr> 47831001000004108|Rickettsia conorii antibody [Presence] in serum (Observable entity)| </vt:lpstr>
      <vt:lpstr>Classification of 5457008</vt:lpstr>
      <vt:lpstr>Laboratory Unified Model Relationships(#)</vt:lpstr>
      <vt:lpstr>Analytics Employing Semantic Interoperation supported by SNOMED CT</vt:lpstr>
      <vt:lpstr>I2b2 metadata Tooling</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526</cp:revision>
  <dcterms:created xsi:type="dcterms:W3CDTF">2014-09-17T15:14:42Z</dcterms:created>
  <dcterms:modified xsi:type="dcterms:W3CDTF">2020-10-27T22:12:19Z</dcterms:modified>
</cp:coreProperties>
</file>