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4" r:id="rId6"/>
    <p:sldId id="263" r:id="rId7"/>
    <p:sldId id="261" r:id="rId8"/>
    <p:sldId id="260" r:id="rId9"/>
    <p:sldId id="272" r:id="rId10"/>
    <p:sldId id="273" r:id="rId11"/>
    <p:sldId id="269" r:id="rId12"/>
    <p:sldId id="265" r:id="rId13"/>
    <p:sldId id="266" r:id="rId14"/>
    <p:sldId id="267" r:id="rId15"/>
    <p:sldId id="270" r:id="rId16"/>
    <p:sldId id="268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5705F9-F1AA-4252-B309-C53C23B1FCA6}" v="5" dt="2020-04-22T00:56:52.6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49" autoAdjust="0"/>
    <p:restoredTop sz="94660"/>
  </p:normalViewPr>
  <p:slideViewPr>
    <p:cSldViewPr snapToGrid="0">
      <p:cViewPr>
        <p:scale>
          <a:sx n="170" d="100"/>
          <a:sy n="170" d="100"/>
        </p:scale>
        <p:origin x="1512" y="1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uce J Goldberg" userId="929c9dc6-a6dc-407d-a9bb-3979b4f82f0b" providerId="ADAL" clId="{6D5705F9-F1AA-4252-B309-C53C23B1FCA6}"/>
    <pc:docChg chg="custSel modSld">
      <pc:chgData name="Bruce J Goldberg" userId="929c9dc6-a6dc-407d-a9bb-3979b4f82f0b" providerId="ADAL" clId="{6D5705F9-F1AA-4252-B309-C53C23B1FCA6}" dt="2020-04-22T00:57:00.228" v="13" actId="20577"/>
      <pc:docMkLst>
        <pc:docMk/>
      </pc:docMkLst>
      <pc:sldChg chg="addSp delSp modSp">
        <pc:chgData name="Bruce J Goldberg" userId="929c9dc6-a6dc-407d-a9bb-3979b4f82f0b" providerId="ADAL" clId="{6D5705F9-F1AA-4252-B309-C53C23B1FCA6}" dt="2020-04-22T00:57:00.228" v="13" actId="20577"/>
        <pc:sldMkLst>
          <pc:docMk/>
          <pc:sldMk cId="2824765481" sldId="257"/>
        </pc:sldMkLst>
        <pc:graphicFrameChg chg="add mod modGraphic">
          <ac:chgData name="Bruce J Goldberg" userId="929c9dc6-a6dc-407d-a9bb-3979b4f82f0b" providerId="ADAL" clId="{6D5705F9-F1AA-4252-B309-C53C23B1FCA6}" dt="2020-04-22T00:57:00.228" v="13" actId="20577"/>
          <ac:graphicFrameMkLst>
            <pc:docMk/>
            <pc:sldMk cId="2824765481" sldId="257"/>
            <ac:graphicFrameMk id="2" creationId="{B422A787-B0CC-47EA-A187-0131772D440D}"/>
          </ac:graphicFrameMkLst>
        </pc:graphicFrameChg>
        <pc:picChg chg="del">
          <ac:chgData name="Bruce J Goldberg" userId="929c9dc6-a6dc-407d-a9bb-3979b4f82f0b" providerId="ADAL" clId="{6D5705F9-F1AA-4252-B309-C53C23B1FCA6}" dt="2020-04-22T00:55:10.989" v="0" actId="478"/>
          <ac:picMkLst>
            <pc:docMk/>
            <pc:sldMk cId="2824765481" sldId="257"/>
            <ac:picMk id="34" creationId="{0272BA79-C13D-49AD-8542-ABFA7BA4C54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E41BE-8FE7-47C3-B5D6-5696E4CD17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51D743-7ABB-46C1-AFD0-A2965A0C81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338E5-D227-4FEC-87CA-5ED113035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D2DEA5-B76D-4102-BFB6-0EC8B317D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658E5-AA9B-4F9D-AF0B-AA8B969EF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018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76AC6-C740-4492-A01E-8AA591BA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852E02-1068-4B0E-AD4F-FC8B1FE7AD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4E0CB-F73C-49F3-AA1B-6062297E5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696A78-B721-42F1-8FE4-C990E2141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81773-EA53-4B30-BBDF-445486546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55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EE5AF6-A8F1-4CFD-A739-AE67C66B9F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196E51-6F40-439A-ABCA-DCED763762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D559EA-7F29-4114-952D-FCF841439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D2B8E-2DC7-4A17-9F63-9135A80A9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04BA0-6223-4800-9989-A3E22BCB2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929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CF45-AC09-428D-B8FA-5C154B37B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B27FC1-1D18-455B-AADF-425418E64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5DF2F0-B849-4486-8ECB-4FFA4F034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77CAC-7598-4F64-B52A-95DA63C17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9C8EE-770B-4478-8800-EE737871B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076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E820E-5570-4DA3-B846-3F0447EEE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A73EFF-AD95-4F75-8387-FBB42BD23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0C9719-275A-42C9-8E93-8EAB9B5DF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FB8F11-889B-47A8-96DB-9DF8718B1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55E724-74E4-4268-AAE0-76ED9DE1B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92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039FF-C945-4EE2-A961-4047BB2BE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6205E-C29A-4B07-BA89-A573BABDCE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5399A4-9812-4630-8A7D-B369AA1462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5BDD73-6592-47D1-9C8F-EB97E355A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36FC4D-4A0E-40DE-97FF-F8076BA38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44565-B4C5-4040-A07C-73BA23267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6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19A0B-ECD9-433C-8A81-B93852AF2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1FF44-CD60-424C-8B8C-C57C4C0C90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F8EA00-1EBC-4C24-A942-D344781FE7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91109A-5259-49CE-8635-AEAB23121A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62B681-ED84-4463-B0CA-5FD642730D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C63551-EADE-444B-9495-B5471CFDF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6A84CF-9526-43C9-AED3-16BB7C861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3D7228-794E-4A0B-AF1F-EC59F0982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637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595BE-CCB9-48E8-8523-D992E3070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5A6A4B-D1CD-45D2-A893-8256C0075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EABBF1-9E09-49DD-BD55-C643EE4F9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4DE532-76D6-4154-9D8B-DB323B56A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30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EE06C7-6586-4751-9A58-FB638E48C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6ABA43-9E82-4BA8-9147-B2946EBF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082F6A-AFBB-4D17-850D-1B2521B9D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948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F6E1F-0746-4EE3-AB79-8E92F0FF6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0EEAB-EB3D-4FEF-B86F-0F5FFA9945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A175A9-0665-46CD-A49D-A6502D0331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D316BE-1097-4E2D-945D-2F09A9898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8E3D17-2C09-4641-A40C-075A93116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D39FAF-5D94-463A-A5F9-B91D0F979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996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75512-F568-4987-8EC5-34420A61D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0A5A53-32DF-4496-A3EF-293A2BEE8C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429888-3F6C-4DE0-9188-A445A52778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54DCE5-8DD4-4622-B5BA-2C3EBA58C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56DF64-C172-4DF6-9A99-E0EE5200C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95F368-FB8D-4C11-813F-B1DFFB2D2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093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668EC1-BD24-40DB-B055-E2449267C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55DA56-62BD-47EC-B6BC-5DEFACA039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CEB385-B70D-4CA7-B130-C9008AEEE2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F6441-E1CD-4E3B-96E1-6823B4689D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A389AE-6CDC-4963-935C-C7FA54FB5B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99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BFA5B-0D93-4A5A-BEEB-5E7F035160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Sequelae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C2FB91-7E26-45F1-AB60-ABC2062502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Investigate outcome of removing 362977000 |Sequela (disorder)|parent from all Disorders due to and/or following disorders and procedures</a:t>
            </a:r>
          </a:p>
        </p:txBody>
      </p:sp>
    </p:spTree>
    <p:extLst>
      <p:ext uri="{BB962C8B-B14F-4D97-AF65-F5344CB8AC3E}">
        <p14:creationId xmlns:p14="http://schemas.microsoft.com/office/powerpoint/2010/main" val="5983169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F4856-A365-F548-B6CC-4147D6769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703189006 |Endocarditis of prosthetic aortic valve (disorder)|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6839582-A4E2-9D48-9D0A-6353406489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2064" y="1690687"/>
            <a:ext cx="9853320" cy="481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469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7DCF3-B40D-A643-B9B0-654C8D704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722554000 |Sequela of infection caused by Human immunodeficiency virus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9D008F8-1444-BA45-B916-D843A3A187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25848"/>
            <a:ext cx="10515600" cy="15524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A6D2AD5-FE3A-D04A-AADD-D826F71A55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994" y="4292225"/>
            <a:ext cx="10581806" cy="154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2053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0F4DAE3-52C9-8C47-B2E4-C2FC65D13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gained </a:t>
            </a:r>
            <a:r>
              <a:rPr lang="en-US" dirty="0" err="1"/>
              <a:t>isA</a:t>
            </a:r>
            <a:r>
              <a:rPr lang="en-US" dirty="0"/>
              <a:t> relationships</a:t>
            </a:r>
          </a:p>
        </p:txBody>
      </p:sp>
    </p:spTree>
    <p:extLst>
      <p:ext uri="{BB962C8B-B14F-4D97-AF65-F5344CB8AC3E}">
        <p14:creationId xmlns:p14="http://schemas.microsoft.com/office/powerpoint/2010/main" val="411961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10B6C-A243-DF43-AA56-D2B7896F8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6711"/>
          </a:xfrm>
        </p:spPr>
        <p:txBody>
          <a:bodyPr>
            <a:noAutofit/>
          </a:bodyPr>
          <a:lstStyle/>
          <a:p>
            <a:r>
              <a:rPr lang="en-US" sz="2400" dirty="0"/>
              <a:t>15708401000119100 |Acute deep vein thrombosis of left upper limb following procedure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CA3AFDD-6CD0-9849-8D29-602DA196CD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61708"/>
            <a:ext cx="10515600" cy="26310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7A4E08-FA13-EF4A-826C-12FBC4F46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950949"/>
            <a:ext cx="10515600" cy="26310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62876E7-8796-EF4D-8DE7-A360896F3C75}"/>
              </a:ext>
            </a:extLst>
          </p:cNvPr>
          <p:cNvSpPr txBox="1"/>
          <p:nvPr/>
        </p:nvSpPr>
        <p:spPr>
          <a:xfrm>
            <a:off x="4579495" y="4699417"/>
            <a:ext cx="177452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Gains this parent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0F50297-D9C8-F34C-B744-ECE2F4A716DD}"/>
              </a:ext>
            </a:extLst>
          </p:cNvPr>
          <p:cNvCxnSpPr/>
          <p:nvPr/>
        </p:nvCxnSpPr>
        <p:spPr>
          <a:xfrm flipH="1">
            <a:off x="3597639" y="4871803"/>
            <a:ext cx="9593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7323AE9-CCBF-234B-BF4D-76EAC5191A30}"/>
              </a:ext>
            </a:extLst>
          </p:cNvPr>
          <p:cNvSpPr txBox="1"/>
          <p:nvPr/>
        </p:nvSpPr>
        <p:spPr>
          <a:xfrm>
            <a:off x="7352675" y="5951095"/>
            <a:ext cx="3753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 inactivation of Sequela (disorder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47047C-667C-564C-9863-840C0336FFA2}"/>
              </a:ext>
            </a:extLst>
          </p:cNvPr>
          <p:cNvSpPr txBox="1"/>
          <p:nvPr/>
        </p:nvSpPr>
        <p:spPr>
          <a:xfrm>
            <a:off x="8319541" y="3429000"/>
            <a:ext cx="1411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 state</a:t>
            </a:r>
          </a:p>
        </p:txBody>
      </p:sp>
    </p:spTree>
    <p:extLst>
      <p:ext uri="{BB962C8B-B14F-4D97-AF65-F5344CB8AC3E}">
        <p14:creationId xmlns:p14="http://schemas.microsoft.com/office/powerpoint/2010/main" val="31086268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1A085-1A1A-B445-B8F7-EECE7CCB6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282095007 |Allergic reaction caused by bee sting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B7D0750-E104-A547-8E52-973F48B372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70067"/>
            <a:ext cx="10515600" cy="18940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23B3C0-A424-8748-A724-497D1AF51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168306"/>
            <a:ext cx="10515600" cy="19384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9B4C2F-48ED-4F42-B6AD-C93AEA3FF06A}"/>
              </a:ext>
            </a:extLst>
          </p:cNvPr>
          <p:cNvSpPr txBox="1"/>
          <p:nvPr/>
        </p:nvSpPr>
        <p:spPr>
          <a:xfrm>
            <a:off x="921895" y="3013024"/>
            <a:ext cx="2340705" cy="253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050" dirty="0"/>
              <a:t>Gains this parent but model is incorrect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7A781FF-408D-C942-B784-829B4C108FEF}"/>
              </a:ext>
            </a:extLst>
          </p:cNvPr>
          <p:cNvCxnSpPr/>
          <p:nvPr/>
        </p:nvCxnSpPr>
        <p:spPr>
          <a:xfrm flipH="1" flipV="1">
            <a:off x="2405921" y="2608289"/>
            <a:ext cx="202368" cy="3822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8F3527D-701C-F449-8BE9-7FACC0D17F6D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3262600" y="3139982"/>
            <a:ext cx="2216305" cy="52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29FA34B-704A-3740-9FE1-8178E5BCF140}"/>
              </a:ext>
            </a:extLst>
          </p:cNvPr>
          <p:cNvSpPr txBox="1"/>
          <p:nvPr/>
        </p:nvSpPr>
        <p:spPr>
          <a:xfrm>
            <a:off x="5111435" y="4624465"/>
            <a:ext cx="984565" cy="253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050" dirty="0"/>
              <a:t>Revised model</a:t>
            </a:r>
          </a:p>
        </p:txBody>
      </p:sp>
    </p:spTree>
    <p:extLst>
      <p:ext uri="{BB962C8B-B14F-4D97-AF65-F5344CB8AC3E}">
        <p14:creationId xmlns:p14="http://schemas.microsoft.com/office/powerpoint/2010/main" val="3963221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A221B-A7B3-AE4A-8E23-C2BCDC5E2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Current status of &lt; 362977000 |Sequela (disorder)|hierarchy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1A85695-5B02-6E46-804B-C63364B3E7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35649"/>
            <a:ext cx="10515600" cy="198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220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0676A-8A1B-BB4D-BD3E-8A5C3A5CD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1864"/>
            <a:ext cx="10515600" cy="1325563"/>
          </a:xfrm>
        </p:spPr>
        <p:txBody>
          <a:bodyPr/>
          <a:lstStyle/>
          <a:p>
            <a:r>
              <a:rPr lang="en-US" dirty="0"/>
              <a:t>Pre-analysis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B31026-E1A5-EE4A-92F0-C1CED16E3E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7426"/>
            <a:ext cx="10515600" cy="5048821"/>
          </a:xfrm>
        </p:spPr>
        <p:txBody>
          <a:bodyPr>
            <a:normAutofit/>
          </a:bodyPr>
          <a:lstStyle/>
          <a:p>
            <a:r>
              <a:rPr lang="en-US" sz="1800" dirty="0"/>
              <a:t>1546 concepts that contain an  after relationship do not have a parent of Sequela (disorder)</a:t>
            </a:r>
          </a:p>
          <a:p>
            <a:pPr lvl="1"/>
            <a:r>
              <a:rPr lang="en-US" sz="1600" dirty="0"/>
              <a:t>106 concepts represent traumatic injuries</a:t>
            </a:r>
          </a:p>
          <a:p>
            <a:pPr lvl="2"/>
            <a:r>
              <a:rPr lang="en-US" sz="1100" dirty="0"/>
              <a:t>(&lt;&lt;64572001 |Disease| minus &lt;&lt;362977000 |Sequela|): 255234002 |After| = (&lt;&lt;773760007 |Traumatic event (event)|)</a:t>
            </a:r>
          </a:p>
          <a:p>
            <a:pPr lvl="1"/>
            <a:r>
              <a:rPr lang="en-US" sz="1600" dirty="0"/>
              <a:t>611 concepts represent postoperative complications</a:t>
            </a:r>
          </a:p>
          <a:p>
            <a:pPr lvl="2"/>
            <a:r>
              <a:rPr lang="en-US" sz="1100" dirty="0"/>
              <a:t>(&lt;&lt;64572001 |Disease| minus &lt;&lt;362977000 |Sequela|): 255234002 |After| = (&lt;&lt;387713003 |Surgical procedure (procedure)|)</a:t>
            </a:r>
          </a:p>
          <a:p>
            <a:pPr lvl="1"/>
            <a:r>
              <a:rPr lang="en-US" sz="1600" dirty="0"/>
              <a:t>836 concepts represent other than above</a:t>
            </a:r>
          </a:p>
          <a:p>
            <a:pPr lvl="2"/>
            <a:r>
              <a:rPr lang="en-US" sz="1100" dirty="0"/>
              <a:t>(&lt;&lt;64572001 |Disease| minus &lt;&lt;362977000 |Sequela|): 255234002 |After| != (&lt;&lt;387713003 |Surgical procedure (procedure)| OR &lt;&lt;773760007 |Traumatic event (event)|)</a:t>
            </a:r>
          </a:p>
          <a:p>
            <a:r>
              <a:rPr lang="en-US" sz="1800" dirty="0"/>
              <a:t>678 concepts have a parent of Sequela (disorder)</a:t>
            </a:r>
          </a:p>
          <a:p>
            <a:pPr lvl="1"/>
            <a:r>
              <a:rPr lang="en-US" sz="1600" dirty="0"/>
              <a:t>6 concepts modeled with a parent of Sequela (disorder) do not have an after relationship</a:t>
            </a:r>
          </a:p>
          <a:p>
            <a:pPr lvl="2"/>
            <a:r>
              <a:rPr lang="en-US" sz="1100" dirty="0"/>
              <a:t>(&lt;&lt;362977000 |Sequela|): 255234002 |After| != *)</a:t>
            </a:r>
          </a:p>
          <a:p>
            <a:pPr lvl="2"/>
            <a:endParaRPr lang="en-US" sz="1600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3DF85A-2F0B-E149-9145-9FC73EA0D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400" y="4385373"/>
            <a:ext cx="6299200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664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43899-9F72-B540-A565-D4301A0C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362977000 |Sequela (disorder)|inactivated and Replaced by 64572001 |Disease (disorder) |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0BA15-37E8-2F4E-A807-FC82FC565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Classification Results (767)</a:t>
            </a:r>
          </a:p>
          <a:p>
            <a:r>
              <a:rPr lang="en-US" dirty="0"/>
              <a:t>Removed Inferred Relationships (171)</a:t>
            </a:r>
          </a:p>
          <a:p>
            <a:r>
              <a:rPr lang="en-US" dirty="0"/>
              <a:t>Inferred Not Previously Stated (589)</a:t>
            </a:r>
          </a:p>
          <a:p>
            <a:r>
              <a:rPr lang="en-US" dirty="0"/>
              <a:t>Equivalency Errors (1)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C97301-107A-644F-9353-161B7FBBA6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394" y="4126738"/>
            <a:ext cx="7835900" cy="138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991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F6E82CF-9D60-6843-8816-5EA20149D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Resultant status of &lt; 362977000 |Sequela (disorder)|hierarchy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ED780375-BF37-974A-BE85-7C90755362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2078291"/>
              </p:ext>
            </p:extLst>
          </p:nvPr>
        </p:nvGraphicFramePr>
        <p:xfrm>
          <a:off x="838200" y="1825625"/>
          <a:ext cx="10515600" cy="1893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301257485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30433423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99492253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962194163"/>
                    </a:ext>
                  </a:extLst>
                </a:gridCol>
              </a:tblGrid>
              <a:tr h="1562801">
                <a:tc>
                  <a:txBody>
                    <a:bodyPr/>
                    <a:lstStyle/>
                    <a:p>
                      <a:r>
                        <a:rPr lang="en-US" sz="1600" dirty="0"/>
                        <a:t>Current status</a:t>
                      </a:r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&lt; 362977000 |Sequela (disorder)|</a:t>
                      </a:r>
                    </a:p>
                    <a:p>
                      <a:endParaRPr lang="en-US" sz="1600" dirty="0"/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&lt; 302049001 |Sequelae of disorders (disorder)|</a:t>
                      </a:r>
                    </a:p>
                    <a:p>
                      <a:endParaRPr lang="en-US" sz="1600" dirty="0"/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&lt; 312087002 |Disorder following clinical procedure (disorder)|</a:t>
                      </a:r>
                    </a:p>
                  </a:txBody>
                  <a:tcPr marT="40737" marB="40737"/>
                </a:tc>
                <a:extLst>
                  <a:ext uri="{0D108BD9-81ED-4DB2-BD59-A6C34878D82A}">
                    <a16:rowId xmlns:a16="http://schemas.microsoft.com/office/drawing/2014/main" val="552346012"/>
                  </a:ext>
                </a:extLst>
              </a:tr>
              <a:tr h="3304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678</a:t>
                      </a:r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382</a:t>
                      </a:r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265</a:t>
                      </a:r>
                    </a:p>
                  </a:txBody>
                  <a:tcPr marT="40737" marB="40737"/>
                </a:tc>
                <a:extLst>
                  <a:ext uri="{0D108BD9-81ED-4DB2-BD59-A6C34878D82A}">
                    <a16:rowId xmlns:a16="http://schemas.microsoft.com/office/drawing/2014/main" val="4139543877"/>
                  </a:ext>
                </a:extLst>
              </a:tr>
            </a:tbl>
          </a:graphicData>
        </a:graphic>
      </p:graphicFrame>
      <p:graphicFrame>
        <p:nvGraphicFramePr>
          <p:cNvPr id="21" name="Content Placeholder 8">
            <a:extLst>
              <a:ext uri="{FF2B5EF4-FFF2-40B4-BE49-F238E27FC236}">
                <a16:creationId xmlns:a16="http://schemas.microsoft.com/office/drawing/2014/main" id="{1D69A4C4-2822-E847-9CEC-09837DCBC8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4656272"/>
              </p:ext>
            </p:extLst>
          </p:nvPr>
        </p:nvGraphicFramePr>
        <p:xfrm>
          <a:off x="838196" y="4378960"/>
          <a:ext cx="10515600" cy="1893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301257485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30433423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99492253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962194163"/>
                    </a:ext>
                  </a:extLst>
                </a:gridCol>
              </a:tblGrid>
              <a:tr h="1562801">
                <a:tc>
                  <a:txBody>
                    <a:bodyPr/>
                    <a:lstStyle/>
                    <a:p>
                      <a:r>
                        <a:rPr lang="en-US" sz="1600" dirty="0"/>
                        <a:t>After inactivation of 362977000 |Sequela (disorder)|</a:t>
                      </a:r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&lt; 362977000 |Sequela (disorder)|</a:t>
                      </a:r>
                    </a:p>
                    <a:p>
                      <a:endParaRPr lang="en-US" sz="1600" dirty="0"/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&lt; 302049001 |Sequelae of disorders (disorder)|</a:t>
                      </a:r>
                    </a:p>
                    <a:p>
                      <a:endParaRPr lang="en-US" sz="1600" dirty="0"/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&lt; 312087002 |Disorder following clinical procedure (disorder)|</a:t>
                      </a:r>
                    </a:p>
                  </a:txBody>
                  <a:tcPr marT="40737" marB="40737"/>
                </a:tc>
                <a:extLst>
                  <a:ext uri="{0D108BD9-81ED-4DB2-BD59-A6C34878D82A}">
                    <a16:rowId xmlns:a16="http://schemas.microsoft.com/office/drawing/2014/main" val="552346012"/>
                  </a:ext>
                </a:extLst>
              </a:tr>
              <a:tr h="3304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N/A</a:t>
                      </a:r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748</a:t>
                      </a:r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1322</a:t>
                      </a:r>
                    </a:p>
                  </a:txBody>
                  <a:tcPr marT="40737" marB="40737"/>
                </a:tc>
                <a:extLst>
                  <a:ext uri="{0D108BD9-81ED-4DB2-BD59-A6C34878D82A}">
                    <a16:rowId xmlns:a16="http://schemas.microsoft.com/office/drawing/2014/main" val="4139543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0723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DFB27-BFF6-E249-9928-BB30316E9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Disorders following events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98C0D6E-6E50-7F42-A07C-C2F629D775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1087831"/>
              </p:ext>
            </p:extLst>
          </p:nvPr>
        </p:nvGraphicFramePr>
        <p:xfrm>
          <a:off x="838200" y="1825625"/>
          <a:ext cx="105156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942488299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4103561112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5301751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Current status # descendants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After inactivation of Sequela (disorder) # descendants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7797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&lt;&lt;64572001 |Disease (disorder)|: 255234002 |After|=&lt;272379006 |Event|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187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&lt;&lt;362977000 |Sequela (disorder)|: 255234002 |After|=&lt;272379006 |Event|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31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994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4213D-FEB8-A24B-8FFD-3ABC226A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Disorders after inactivation Sequela (disorder)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CDA44C-693C-5B42-8E55-D679BBBEA3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130 disorders modeled using after Event (event)</a:t>
            </a:r>
          </a:p>
          <a:p>
            <a:pPr lvl="1"/>
            <a:r>
              <a:rPr lang="en-US" dirty="0"/>
              <a:t>All but 10 of above are modeled as Traumatic injuries (after Traumatic event (event)</a:t>
            </a:r>
          </a:p>
          <a:p>
            <a:pPr lvl="1"/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85C3C72-EE8B-BD43-B63A-82BDC09130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247298"/>
              </p:ext>
            </p:extLst>
          </p:nvPr>
        </p:nvGraphicFramePr>
        <p:xfrm>
          <a:off x="3957404" y="3429000"/>
          <a:ext cx="3073400" cy="1905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73400">
                  <a:extLst>
                    <a:ext uri="{9D8B030D-6E8A-4147-A177-3AD203B41FA5}">
                      <a16:colId xmlns:a16="http://schemas.microsoft.com/office/drawing/2014/main" val="118810142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Thunderstorm asthma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93751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Late effect due to homicide attempt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481765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Late effect of child abuse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54327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Late effect of domestic violence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791519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Reactive airways dysfunction syndrome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439161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Allergic reaction caused by bee sting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636234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Late effects of assault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703171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Benign asbestos pleural effusion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323686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Late effect of accidental fall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062535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Late effect of motor vehicle accident (disorder)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109437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7428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0F4DAE3-52C9-8C47-B2E4-C2FC65D13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lost </a:t>
            </a:r>
            <a:r>
              <a:rPr lang="en-US" dirty="0" err="1"/>
              <a:t>isA</a:t>
            </a:r>
            <a:r>
              <a:rPr lang="en-US" dirty="0"/>
              <a:t> relationships</a:t>
            </a:r>
          </a:p>
        </p:txBody>
      </p:sp>
    </p:spTree>
    <p:extLst>
      <p:ext uri="{BB962C8B-B14F-4D97-AF65-F5344CB8AC3E}">
        <p14:creationId xmlns:p14="http://schemas.microsoft.com/office/powerpoint/2010/main" val="3023784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6FA74-1A83-EA4A-99E8-6122BA5B6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299" y="403869"/>
            <a:ext cx="10515600" cy="54178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US" sz="2200" dirty="0"/>
              <a:t>335541000119100 |Cystoid macular edema of right eye due to and following cataract surgery (disorder)|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B982AE-DC54-A145-97DA-3AB15BF305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299" y="989230"/>
            <a:ext cx="10515600" cy="270959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3E4A7347-641E-7A43-99BA-EDA39284C0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8299" y="3744538"/>
            <a:ext cx="10515600" cy="270959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55F0547-0A60-5D4C-A4CC-C0B75D8ED58A}"/>
              </a:ext>
            </a:extLst>
          </p:cNvPr>
          <p:cNvSpPr txBox="1"/>
          <p:nvPr/>
        </p:nvSpPr>
        <p:spPr>
          <a:xfrm>
            <a:off x="4444584" y="1618938"/>
            <a:ext cx="2096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sequela parent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464AB7-C41F-AB49-B88E-DFC1653949F4}"/>
              </a:ext>
            </a:extLst>
          </p:cNvPr>
          <p:cNvSpPr txBox="1"/>
          <p:nvPr/>
        </p:nvSpPr>
        <p:spPr>
          <a:xfrm>
            <a:off x="4123984" y="4143865"/>
            <a:ext cx="2417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Without sequela parent</a:t>
            </a:r>
          </a:p>
        </p:txBody>
      </p:sp>
    </p:spTree>
    <p:extLst>
      <p:ext uri="{BB962C8B-B14F-4D97-AF65-F5344CB8AC3E}">
        <p14:creationId xmlns:p14="http://schemas.microsoft.com/office/powerpoint/2010/main" val="3288434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D76EF74C4364448567650AF73B84F3" ma:contentTypeVersion="12" ma:contentTypeDescription="Create a new document." ma:contentTypeScope="" ma:versionID="461f13f4448b5c6653219dcb97fd0116">
  <xsd:schema xmlns:xsd="http://www.w3.org/2001/XMLSchema" xmlns:xs="http://www.w3.org/2001/XMLSchema" xmlns:p="http://schemas.microsoft.com/office/2006/metadata/properties" xmlns:ns3="f2c2fa78-0794-4f7c-a905-5cc6544b17ac" xmlns:ns4="05b56cde-6708-4a4a-9721-8a20e4a46b18" targetNamespace="http://schemas.microsoft.com/office/2006/metadata/properties" ma:root="true" ma:fieldsID="d0891d6d75e68917d1324e80bcd024dd" ns3:_="" ns4:_="">
    <xsd:import namespace="f2c2fa78-0794-4f7c-a905-5cc6544b17ac"/>
    <xsd:import namespace="05b56cde-6708-4a4a-9721-8a20e4a46b1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c2fa78-0794-4f7c-a905-5cc6544b17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b56cde-6708-4a4a-9721-8a20e4a46b1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06973FF-DDCD-485B-B70B-7CE93ACEC0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9B17BCD-5983-4AFE-8828-48ACC7DEB3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c2fa78-0794-4f7c-a905-5cc6544b17ac"/>
    <ds:schemaRef ds:uri="05b56cde-6708-4a4a-9721-8a20e4a46b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623B1B9-A2AC-4A4C-968A-13C7A5234BB5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05b56cde-6708-4a4a-9721-8a20e4a46b18"/>
    <ds:schemaRef ds:uri="http://schemas.openxmlformats.org/package/2006/metadata/core-properties"/>
    <ds:schemaRef ds:uri="http://schemas.microsoft.com/office/infopath/2007/PartnerControls"/>
    <ds:schemaRef ds:uri="f2c2fa78-0794-4f7c-a905-5cc6544b17ac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1450</TotalTime>
  <Words>585</Words>
  <Application>Microsoft Macintosh PowerPoint</Application>
  <PresentationFormat>Widescreen</PresentationFormat>
  <Paragraphs>73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Sequelae</vt:lpstr>
      <vt:lpstr> Current status of &lt; 362977000 |Sequela (disorder)|hierarchy  </vt:lpstr>
      <vt:lpstr>Pre-analysis</vt:lpstr>
      <vt:lpstr> 362977000 |Sequela (disorder)|inactivated and Replaced by 64572001 |Disease (disorder) | </vt:lpstr>
      <vt:lpstr>   Resultant status of &lt; 362977000 |Sequela (disorder)|hierarchy   </vt:lpstr>
      <vt:lpstr>Disorders following events</vt:lpstr>
      <vt:lpstr>Disorders after inactivation Sequela (disorder)</vt:lpstr>
      <vt:lpstr>Examples of lost isA relationships</vt:lpstr>
      <vt:lpstr>335541000119100 |Cystoid macular edema of right eye due to and following cataract surgery (disorder)|</vt:lpstr>
      <vt:lpstr>703189006 |Endocarditis of prosthetic aortic valve (disorder)|</vt:lpstr>
      <vt:lpstr>722554000 |Sequela of infection caused by Human immunodeficiency virus (disorder)|</vt:lpstr>
      <vt:lpstr>Examples of gained isA relationships</vt:lpstr>
      <vt:lpstr>15708401000119100 |Acute deep vein thrombosis of left upper limb following procedure (disorder)|</vt:lpstr>
      <vt:lpstr>282095007 |Allergic reaction caused by bee sting (disorder)|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Sequelae</dc:title>
  <dc:creator>Bruce J Goldberg</dc:creator>
  <cp:lastModifiedBy>Bruce J Goldberg</cp:lastModifiedBy>
  <cp:revision>12</cp:revision>
  <dcterms:created xsi:type="dcterms:W3CDTF">2020-04-21T22:34:21Z</dcterms:created>
  <dcterms:modified xsi:type="dcterms:W3CDTF">2020-04-29T00:36:40Z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0x01010099D76EF74C4364448567650AF73B84F3</vt:lpwstr>
  </property>
</Properties>
</file>