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1"/>
  </p:notesMasterIdLst>
  <p:sldIdLst>
    <p:sldId id="256" r:id="rId2"/>
    <p:sldId id="463" r:id="rId3"/>
    <p:sldId id="470" r:id="rId4"/>
    <p:sldId id="472" r:id="rId5"/>
    <p:sldId id="473" r:id="rId6"/>
    <p:sldId id="476" r:id="rId7"/>
    <p:sldId id="471" r:id="rId8"/>
    <p:sldId id="475" r:id="rId9"/>
    <p:sldId id="477" r:id="rId10"/>
    <p:sldId id="464" r:id="rId11"/>
    <p:sldId id="478" r:id="rId12"/>
    <p:sldId id="466" r:id="rId13"/>
    <p:sldId id="479" r:id="rId14"/>
    <p:sldId id="480" r:id="rId15"/>
    <p:sldId id="485" r:id="rId16"/>
    <p:sldId id="482" r:id="rId17"/>
    <p:sldId id="483" r:id="rId18"/>
    <p:sldId id="465" r:id="rId19"/>
    <p:sldId id="467" r:id="rId20"/>
    <p:sldId id="468" r:id="rId21"/>
    <p:sldId id="484" r:id="rId22"/>
    <p:sldId id="469" r:id="rId23"/>
    <p:sldId id="452" r:id="rId24"/>
    <p:sldId id="456" r:id="rId25"/>
    <p:sldId id="481" r:id="rId26"/>
    <p:sldId id="437" r:id="rId27"/>
    <p:sldId id="315" r:id="rId28"/>
    <p:sldId id="258" r:id="rId29"/>
    <p:sldId id="486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7" autoAdjust="0"/>
    <p:restoredTop sz="90119" autoAdjust="0"/>
  </p:normalViewPr>
  <p:slideViewPr>
    <p:cSldViewPr snapToGrid="0" snapToObjects="1">
      <p:cViewPr varScale="1">
        <p:scale>
          <a:sx n="88" d="100"/>
          <a:sy n="88" d="100"/>
        </p:scale>
        <p:origin x="67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9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6864B-0CD7-46A8-BEAC-C9CE73F2638E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3413FD-4EF2-422F-B025-6EC82A746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32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_bkg_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6720" y="657321"/>
            <a:ext cx="6480951" cy="3167843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5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6720" y="3825164"/>
            <a:ext cx="6400800" cy="688511"/>
          </a:xfrm>
        </p:spPr>
        <p:txBody>
          <a:bodyPr>
            <a:normAutofit/>
          </a:bodyPr>
          <a:lstStyle>
            <a:lvl1pPr marL="0" indent="0" algn="l">
              <a:buNone/>
              <a:defRPr sz="1600" b="1" i="0" baseline="0">
                <a:solidFill>
                  <a:srgbClr val="C3CD7B"/>
                </a:solidFill>
                <a:latin typeface="Arial-BoldM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Subhead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</p:spPr>
        <p:txBody>
          <a:bodyPr tIns="0" b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56667" y="1882620"/>
            <a:ext cx="7282212" cy="3950310"/>
          </a:xfrm>
        </p:spPr>
        <p:txBody>
          <a:bodyPr>
            <a:normAutofit/>
          </a:bodyPr>
          <a:lstStyle>
            <a:lvl1pPr marL="457200" indent="-457200">
              <a:lnSpc>
                <a:spcPct val="90000"/>
              </a:lnSpc>
              <a:buFont typeface="Wingdings" panose="05000000000000000000" pitchFamily="2" charset="2"/>
              <a:buChar char="Ø"/>
              <a:defRPr sz="2800"/>
            </a:lvl1pPr>
            <a:lvl2pPr>
              <a:lnSpc>
                <a:spcPct val="90000"/>
              </a:lnSpc>
              <a:defRPr sz="28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800"/>
            </a:lvl3pPr>
            <a:lvl4pPr>
              <a:lnSpc>
                <a:spcPct val="90000"/>
              </a:lnSpc>
              <a:defRPr sz="2800"/>
            </a:lvl4pPr>
            <a:lvl5pPr>
              <a:lnSpc>
                <a:spcPct val="90000"/>
              </a:lnSpc>
              <a:defRPr sz="2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10/5/2020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882621"/>
            <a:ext cx="3465576" cy="3895426"/>
          </a:xfrm>
        </p:spPr>
        <p:txBody>
          <a:bodyPr anchor="t">
            <a:normAutofit/>
          </a:bodyPr>
          <a:lstStyle>
            <a:lvl1pPr marL="342900" indent="-342900">
              <a:buFont typeface="Wingdings" panose="05000000000000000000" pitchFamily="2" charset="2"/>
              <a:buChar char="Ø"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956439" y="1882620"/>
            <a:ext cx="3465137" cy="3895427"/>
          </a:xfrm>
        </p:spPr>
        <p:txBody>
          <a:bodyPr anchor="t">
            <a:normAutofit/>
          </a:bodyPr>
          <a:lstStyle>
            <a:lvl1pPr marL="342900" indent="-342900">
              <a:buFont typeface="Wingdings" panose="05000000000000000000" pitchFamily="2" charset="2"/>
              <a:buChar char="Ø"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10/5/2020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losing_bkg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Closing_bkg_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dt" sz="half" idx="10"/>
          </p:nvPr>
        </p:nvSpPr>
        <p:spPr>
          <a:xfrm>
            <a:off x="1828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1"/>
          </p:nvPr>
        </p:nvSpPr>
        <p:spPr>
          <a:xfrm>
            <a:off x="39624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E3B411-FB73-4739-B5DA-BCCDF776A8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40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ntent_bkg_2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</p:spPr>
        <p:txBody>
          <a:bodyPr vert="horz" lIns="91440" tIns="0" rIns="91440" bIns="0" rtlCol="0" anchor="b">
            <a:normAutofit/>
          </a:bodyPr>
          <a:lstStyle/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882620"/>
            <a:ext cx="7282212" cy="4689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42" r:id="rId3"/>
    <p:sldLayoutId id="2147483743" r:id="rId4"/>
    <p:sldLayoutId id="2147483745" r:id="rId5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5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urldefense.com/v3/__https:/docs.google.com/presentation/d/1l9qttsqa_MKjFQs5TB-3_iofIraiGzP7hjUPPpltUk4/edit?usp=sharing__;!!JkUDQA!ekFbuRmgrB2UDeTHuIpG24uOFp8WmPRbK05m075SrlYpuY_iiGka763fMajhhF_j$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25" y="394369"/>
            <a:ext cx="7266581" cy="2476153"/>
          </a:xfrm>
        </p:spPr>
        <p:txBody>
          <a:bodyPr>
            <a:normAutofit/>
          </a:bodyPr>
          <a:lstStyle/>
          <a:p>
            <a:r>
              <a:rPr lang="en-US" dirty="0" smtClean="0"/>
              <a:t>Semantic Interoperation of Laboratory Results with SNOMED CT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5420" y="2870521"/>
            <a:ext cx="6400800" cy="2684117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James </a:t>
            </a:r>
            <a:r>
              <a:rPr lang="en-US" sz="2400" dirty="0"/>
              <a:t>R. Campbell </a:t>
            </a:r>
            <a:r>
              <a:rPr lang="en-US" sz="2400" dirty="0" smtClean="0"/>
              <a:t>MD</a:t>
            </a:r>
          </a:p>
          <a:p>
            <a:r>
              <a:rPr lang="en-US" sz="2400" dirty="0" smtClean="0"/>
              <a:t>With Daniel </a:t>
            </a:r>
            <a:r>
              <a:rPr lang="en-US" sz="2400" dirty="0" err="1" smtClean="0"/>
              <a:t>Karlsson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University of Nebraska Medical Center</a:t>
            </a:r>
          </a:p>
          <a:p>
            <a:r>
              <a:rPr lang="en-US" sz="2400" dirty="0" smtClean="0"/>
              <a:t>Omaha, NE, USA</a:t>
            </a:r>
          </a:p>
          <a:p>
            <a:r>
              <a:rPr lang="en-US" sz="2400" dirty="0" smtClean="0"/>
              <a:t>Swedish Ministry of Health</a:t>
            </a:r>
          </a:p>
          <a:p>
            <a:r>
              <a:rPr lang="en-US" sz="2400" dirty="0" smtClean="0"/>
              <a:t>Stockholm, SW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0273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 Inventories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&lt;&lt;</a:t>
            </a:r>
            <a:r>
              <a:rPr lang="en-US" dirty="0"/>
              <a:t>108252007|Laboratory procedure| = </a:t>
            </a:r>
            <a:r>
              <a:rPr lang="en-US" dirty="0" smtClean="0"/>
              <a:t>5165 </a:t>
            </a:r>
            <a:r>
              <a:rPr lang="en-US" dirty="0"/>
              <a:t>concepts</a:t>
            </a:r>
          </a:p>
          <a:p>
            <a:r>
              <a:rPr lang="en-US" dirty="0"/>
              <a:t>&lt;&lt;386053000|Evaluation procedure| + Method=Measurement – action   7125 concepts</a:t>
            </a:r>
          </a:p>
          <a:p>
            <a:r>
              <a:rPr lang="en-US" dirty="0" smtClean="0"/>
              <a:t>Today in Nebraska Lexicon: Anatomic pathology 599; Clinical laboratory 22716; Molecular pathology 288;  Tumor observables 397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87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Apply Observables concept model to fully define &lt;&lt;some Evaluation Procedures and &lt;&lt;Lab Procedures and move them to Observable entities while maintaining SCTID</a:t>
            </a:r>
          </a:p>
          <a:p>
            <a:r>
              <a:rPr lang="en-US" dirty="0" smtClean="0"/>
              <a:t>Further content revisions can be informed by the results of this work and could then proceed in steps:	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Laboratory testing procedures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?Vitals signs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?Imaging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1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 Protocol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5508" y="1882620"/>
            <a:ext cx="7282212" cy="4411088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Scope: ?&lt;&lt;Evaluation procedure + Method=Measurement action + Lab context OR ?&lt;&lt;Lab procedure</a:t>
            </a:r>
          </a:p>
          <a:p>
            <a:r>
              <a:rPr lang="en-US" dirty="0"/>
              <a:t> </a:t>
            </a:r>
            <a:r>
              <a:rPr lang="en-US" dirty="0" smtClean="0"/>
              <a:t>  ~12290 concepts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Redefine </a:t>
            </a:r>
            <a:r>
              <a:rPr lang="en-US" dirty="0" err="1" smtClean="0">
                <a:sym typeface="Wingdings" panose="05000000000000000000" pitchFamily="2" charset="2"/>
              </a:rPr>
              <a:t>supertype</a:t>
            </a:r>
            <a:r>
              <a:rPr lang="en-US" dirty="0" smtClean="0">
                <a:sym typeface="Wingdings" panose="05000000000000000000" pitchFamily="2" charset="2"/>
              </a:rPr>
              <a:t> </a:t>
            </a:r>
            <a:r>
              <a:rPr lang="en-US" dirty="0" smtClean="0"/>
              <a:t>ISA Observable entity</a:t>
            </a:r>
          </a:p>
          <a:p>
            <a:r>
              <a:rPr lang="en-US" dirty="0" smtClean="0"/>
              <a:t>Retire invalid attribute-values  from the Procedure concept model and convert definition to Observable concept model (Some procedure attributes provide similar semantics with different value sets; </a:t>
            </a:r>
            <a:r>
              <a:rPr lang="en-US" dirty="0" err="1" smtClean="0"/>
              <a:t>eg</a:t>
            </a:r>
            <a:r>
              <a:rPr lang="en-US" dirty="0" smtClean="0"/>
              <a:t> Method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 smtClean="0">
                <a:sym typeface="Wingdings" panose="05000000000000000000" pitchFamily="2" charset="2"/>
              </a:rPr>
              <a:t>Technique)</a:t>
            </a:r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?Structured FSN: [</a:t>
            </a:r>
            <a:r>
              <a:rPr lang="en-US" dirty="0" err="1">
                <a:sym typeface="Wingdings" panose="05000000000000000000" pitchFamily="2" charset="2"/>
              </a:rPr>
              <a:t>Inheres_In</a:t>
            </a:r>
            <a:r>
              <a:rPr lang="en-US" dirty="0">
                <a:sym typeface="Wingdings" panose="05000000000000000000" pitchFamily="2" charset="2"/>
              </a:rPr>
              <a:t>] [Component] [Property] [</a:t>
            </a:r>
            <a:r>
              <a:rPr lang="en-US" dirty="0" err="1">
                <a:sym typeface="Wingdings" panose="05000000000000000000" pitchFamily="2" charset="2"/>
              </a:rPr>
              <a:t>Direct_Site_Substance</a:t>
            </a:r>
            <a:r>
              <a:rPr lang="en-US" dirty="0" smtClean="0">
                <a:sym typeface="Wingdings" panose="05000000000000000000" pitchFamily="2" charset="2"/>
              </a:rPr>
              <a:t>]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[Property][Precondition]</a:t>
            </a:r>
            <a:endParaRPr lang="en-US" dirty="0">
              <a:solidFill>
                <a:schemeClr val="bg1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Equivalent to an existing Observable entity? Then retire observable as duplicate and retain SCTID of Evaluation procedure for the concept due to the presumption of standing bodies of work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Revise Clinical findings concept model to exclude Procedures from Includes attribute Value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Standardize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valuesets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 for Has interpretation by Observable property for interoperation of evaluation clinical findings requiring Interprets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05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Exemplar 1:</a:t>
            </a:r>
            <a:br>
              <a:rPr lang="en-US" dirty="0" smtClean="0"/>
            </a:br>
            <a:r>
              <a:rPr lang="en-US" dirty="0" smtClean="0"/>
              <a:t>43396009|Hemoglobin A1c Measurement (procedure)|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9784" t="27190" r="937" b="15716"/>
          <a:stretch/>
        </p:blipFill>
        <p:spPr>
          <a:xfrm>
            <a:off x="997325" y="1882775"/>
            <a:ext cx="7201738" cy="394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79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43396009|Hemoglobin A1c Measurement (Observable entity)|</a:t>
            </a:r>
            <a:endParaRPr lang="en-US" sz="36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7918" t="11165" r="26359" b="51453"/>
          <a:stretch/>
        </p:blipFill>
        <p:spPr>
          <a:xfrm>
            <a:off x="1023455" y="1870743"/>
            <a:ext cx="7132320" cy="4198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19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DL Classifier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241" t="32588" r="65381" b="54403"/>
          <a:stretch/>
        </p:blipFill>
        <p:spPr>
          <a:xfrm>
            <a:off x="853438" y="3744686"/>
            <a:ext cx="8595360" cy="20044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2443" y="1995166"/>
            <a:ext cx="7202421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*HEMOGLOBIN A1C MEASUREMENT</a:t>
            </a:r>
          </a:p>
          <a:p>
            <a:r>
              <a:rPr lang="en-US" sz="1600" dirty="0"/>
              <a:t>'Observable entity (observable entity)' </a:t>
            </a:r>
          </a:p>
          <a:p>
            <a:r>
              <a:rPr lang="en-US" sz="1600" dirty="0"/>
              <a:t>and ('Role group (attribute)' some </a:t>
            </a:r>
            <a:endParaRPr lang="en-US" sz="1600" dirty="0" smtClean="0"/>
          </a:p>
          <a:p>
            <a:r>
              <a:rPr lang="en-US" sz="1600" dirty="0"/>
              <a:t> </a:t>
            </a:r>
            <a:r>
              <a:rPr lang="en-US" sz="1600" dirty="0" smtClean="0"/>
              <a:t>                   (</a:t>
            </a:r>
            <a:r>
              <a:rPr lang="en-US" sz="1600" dirty="0"/>
              <a:t>'Component (attribute)' some 'Glycated hemoglobin – A1c (substance)'))</a:t>
            </a:r>
          </a:p>
          <a:p>
            <a:r>
              <a:rPr lang="en-US" sz="1600" dirty="0" smtClean="0"/>
              <a:t>and </a:t>
            </a:r>
            <a:r>
              <a:rPr lang="en-US" sz="1600" dirty="0"/>
              <a:t>('Role group (attribute)' some ('Direct site (attribute)' some 'Blood (substance)'))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23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250414003|Blood concentration, test strip method (procedure)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9762" t="23339" b="38989"/>
          <a:stretch/>
        </p:blipFill>
        <p:spPr>
          <a:xfrm>
            <a:off x="956666" y="1882619"/>
            <a:ext cx="7315200" cy="256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42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8187334" cy="1359153"/>
          </a:xfrm>
        </p:spPr>
        <p:txBody>
          <a:bodyPr>
            <a:noAutofit/>
          </a:bodyPr>
          <a:lstStyle/>
          <a:p>
            <a:r>
              <a:rPr lang="en-US" sz="3600" dirty="0"/>
              <a:t>250414003|Blood concentration, test strip method </a:t>
            </a:r>
            <a:r>
              <a:rPr lang="en-US" sz="3600" dirty="0" smtClean="0"/>
              <a:t>(observable entity)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7720" t="9658" r="25568" b="53080"/>
          <a:stretch/>
        </p:blipFill>
        <p:spPr>
          <a:xfrm>
            <a:off x="1027611" y="2159702"/>
            <a:ext cx="7132320" cy="4072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76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932" y="881863"/>
            <a:ext cx="7606427" cy="1359153"/>
          </a:xfrm>
        </p:spPr>
        <p:txBody>
          <a:bodyPr>
            <a:noAutofit/>
          </a:bodyPr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412904008 </a:t>
            </a:r>
            <a:r>
              <a:rPr lang="en-US" sz="4000" dirty="0"/>
              <a:t>Serum 2-Aminobutyrate measurement (procedure)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9711" t="37714" r="10469"/>
          <a:stretch/>
        </p:blipFill>
        <p:spPr>
          <a:xfrm>
            <a:off x="808385" y="2559885"/>
            <a:ext cx="7315200" cy="5144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39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309" y="395831"/>
            <a:ext cx="8525691" cy="135915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412904008| 2-aminobutyrate measurement in serum specimen (observable entity)|</a:t>
            </a:r>
            <a:br>
              <a:rPr lang="en-US" sz="3200" dirty="0" smtClean="0"/>
            </a:br>
            <a:r>
              <a:rPr lang="en-US" sz="3200" dirty="0" smtClean="0"/>
              <a:t>Stated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7047" t="15201" r="35917" b="49754"/>
          <a:stretch/>
        </p:blipFill>
        <p:spPr>
          <a:xfrm>
            <a:off x="956666" y="1899667"/>
            <a:ext cx="7315200" cy="3893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8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Information management from clinical lab in 21</a:t>
            </a:r>
            <a:r>
              <a:rPr lang="en-US" baseline="30000" dirty="0" smtClean="0"/>
              <a:t>st</a:t>
            </a:r>
            <a:r>
              <a:rPr lang="en-US" dirty="0" smtClean="0"/>
              <a:t> century EHR </a:t>
            </a:r>
          </a:p>
          <a:p>
            <a:r>
              <a:rPr lang="en-US" dirty="0" smtClean="0"/>
              <a:t>State of the art in lab interoperation and findings</a:t>
            </a:r>
          </a:p>
          <a:p>
            <a:r>
              <a:rPr lang="en-US" dirty="0" smtClean="0"/>
              <a:t>Barriers created to semantic interoperation by SNOMED concept model</a:t>
            </a:r>
          </a:p>
          <a:p>
            <a:r>
              <a:rPr lang="en-US" dirty="0" smtClean="0"/>
              <a:t>Toward a unified model supporting semantic interoperation of laboratory results employing SNOMED CT</a:t>
            </a:r>
          </a:p>
          <a:p>
            <a:r>
              <a:rPr lang="en-US" dirty="0" smtClean="0"/>
              <a:t>Step one proposal for SNOMED remediation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53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856408" cy="13591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5457008|Serologic </a:t>
            </a:r>
            <a:r>
              <a:rPr lang="en-US" dirty="0"/>
              <a:t>test for Rickettsia conorii (procedure</a:t>
            </a:r>
            <a:r>
              <a:rPr lang="en-US" dirty="0" smtClean="0"/>
              <a:t>)|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9829" t="36999" r="2872" b="23093"/>
          <a:stretch/>
        </p:blipFill>
        <p:spPr>
          <a:xfrm>
            <a:off x="1227270" y="2081348"/>
            <a:ext cx="7315200" cy="2865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81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8187334" cy="13591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/>
              <a:t>47831001000004108|Rickettsia conorii antibody [Presence] in serum (Observable entity)| </a:t>
            </a:r>
            <a:endParaRPr lang="en-US" sz="4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7348" t="9878" r="25940" b="34779"/>
          <a:stretch/>
        </p:blipFill>
        <p:spPr>
          <a:xfrm>
            <a:off x="1097280" y="1863616"/>
            <a:ext cx="5852160" cy="4962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00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of </a:t>
            </a:r>
            <a:r>
              <a:rPr lang="en-US" dirty="0"/>
              <a:t>5457008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754" t="8556" r="29785" b="40953"/>
          <a:stretch/>
        </p:blipFill>
        <p:spPr>
          <a:xfrm>
            <a:off x="731519" y="1754984"/>
            <a:ext cx="8125097" cy="4132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74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Nebraska Progress to Laboratory Interoperation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882620"/>
            <a:ext cx="7282212" cy="4450086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Technology preview expressions for 23K lab LOINC concepts deployed into </a:t>
            </a:r>
            <a:r>
              <a:rPr lang="en-US" dirty="0" err="1" smtClean="0"/>
              <a:t>NebLex</a:t>
            </a:r>
            <a:r>
              <a:rPr lang="en-US" dirty="0" smtClean="0"/>
              <a:t> extension namespace as fully defined concepts</a:t>
            </a:r>
          </a:p>
          <a:p>
            <a:r>
              <a:rPr lang="en-US" dirty="0" smtClean="0"/>
              <a:t>Additional lab concepts in shared use within US </a:t>
            </a:r>
            <a:r>
              <a:rPr lang="en-US" dirty="0" err="1" smtClean="0"/>
              <a:t>PCORnet</a:t>
            </a:r>
            <a:r>
              <a:rPr lang="en-US" dirty="0" smtClean="0"/>
              <a:t> research network modeled, published and added to core lab in use</a:t>
            </a:r>
          </a:p>
          <a:p>
            <a:r>
              <a:rPr lang="en-US" dirty="0"/>
              <a:t>C</a:t>
            </a:r>
            <a:r>
              <a:rPr lang="en-US" dirty="0" smtClean="0"/>
              <a:t>oncepts modeled for cancer synoptic reporting bring total to 24175 Lab/Pathology concepts defined with Observables collaborative model</a:t>
            </a:r>
          </a:p>
          <a:p>
            <a:r>
              <a:rPr lang="en-US" dirty="0" smtClean="0"/>
              <a:t>Collaborating with NLM to deploy Medicinal Products/Substance model for US medications, prioritizing those in use in lab test definition (</a:t>
            </a:r>
            <a:r>
              <a:rPr lang="en-US" dirty="0" err="1" smtClean="0"/>
              <a:t>eg</a:t>
            </a:r>
            <a:r>
              <a:rPr lang="en-US" dirty="0" smtClean="0"/>
              <a:t> Amoxicillin [Susceptibility] of bacteria by MIC)</a:t>
            </a:r>
          </a:p>
        </p:txBody>
      </p:sp>
    </p:spTree>
    <p:extLst>
      <p:ext uri="{BB962C8B-B14F-4D97-AF65-F5344CB8AC3E}">
        <p14:creationId xmlns:p14="http://schemas.microsoft.com/office/powerpoint/2010/main" val="1730756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Laboratory Unified Model Relationships(#)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2693194" y="1952625"/>
          <a:ext cx="3810000" cy="381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14309">
                  <a:extLst>
                    <a:ext uri="{9D8B030D-6E8A-4147-A177-3AD203B41FA5}">
                      <a16:colId xmlns:a16="http://schemas.microsoft.com/office/drawing/2014/main" val="1960344076"/>
                    </a:ext>
                  </a:extLst>
                </a:gridCol>
                <a:gridCol w="2044468">
                  <a:extLst>
                    <a:ext uri="{9D8B030D-6E8A-4147-A177-3AD203B41FA5}">
                      <a16:colId xmlns:a16="http://schemas.microsoft.com/office/drawing/2014/main" val="165978166"/>
                    </a:ext>
                  </a:extLst>
                </a:gridCol>
                <a:gridCol w="751223">
                  <a:extLst>
                    <a:ext uri="{9D8B030D-6E8A-4147-A177-3AD203B41FA5}">
                      <a16:colId xmlns:a16="http://schemas.microsoft.com/office/drawing/2014/main" val="307760324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TYPEID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TERM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FREQUENCY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602180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116680003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Is a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42424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381754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370130000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Property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22762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081556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370132008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Scale type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22655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9449677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704327008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Direct site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22615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159335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370134009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Time aspect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22028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600769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704319004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Inheres in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21627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7751817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246093002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Component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21129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886073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246501002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Technique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5634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440073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704325000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Relative to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2135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595290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704321009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Characterizes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656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550428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704324001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Process output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621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158043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704322002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Process agent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691735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704323007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Process duration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212867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718497002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Inherent location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443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5522442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704326004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Precondition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360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743338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246514001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Units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288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219991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704320005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Towards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371519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363701004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Direct substance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818395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719722006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Has realization (attribute)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110893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9586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Analytics Employing Semantic Interoperation supported by SNOMED CT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51155" y="2071325"/>
            <a:ext cx="8072916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*HEMOGLOBIN A1C FRACTION</a:t>
            </a:r>
          </a:p>
          <a:p>
            <a:r>
              <a:rPr lang="en-US" dirty="0"/>
              <a:t>'Observable entity (observable entity)' </a:t>
            </a:r>
          </a:p>
          <a:p>
            <a:r>
              <a:rPr lang="en-US" dirty="0"/>
              <a:t>and ('Role group (attribute)' some ('Component (attribute)' some </a:t>
            </a:r>
            <a:endParaRPr lang="en-US" dirty="0" smtClean="0"/>
          </a:p>
          <a:p>
            <a:r>
              <a:rPr lang="en-US" dirty="0" smtClean="0"/>
              <a:t>'Glycated </a:t>
            </a:r>
            <a:r>
              <a:rPr lang="en-US" dirty="0"/>
              <a:t>hemoglobin (substance)'))</a:t>
            </a:r>
          </a:p>
          <a:p>
            <a:r>
              <a:rPr lang="en-US" dirty="0"/>
              <a:t>and ('Role group (attribute)' some ('Relative to (attribute)' some </a:t>
            </a:r>
            <a:endParaRPr lang="en-US" dirty="0" smtClean="0"/>
          </a:p>
          <a:p>
            <a:r>
              <a:rPr lang="en-US" dirty="0" smtClean="0"/>
              <a:t>'Hemoglobin </a:t>
            </a:r>
            <a:r>
              <a:rPr lang="en-US" dirty="0"/>
              <a:t>(substance)'))</a:t>
            </a:r>
          </a:p>
          <a:p>
            <a:r>
              <a:rPr lang="en-US" dirty="0"/>
              <a:t>and ('Role group (attribute)' some ('Inheres in (attribute)' some 'Blood (substance)'))</a:t>
            </a:r>
          </a:p>
          <a:p>
            <a:endParaRPr lang="en-US" sz="1600" dirty="0" smtClean="0"/>
          </a:p>
          <a:p>
            <a:r>
              <a:rPr lang="en-US" sz="1600" dirty="0" smtClean="0"/>
              <a:t>*</a:t>
            </a:r>
            <a:r>
              <a:rPr lang="en-US" sz="1600" dirty="0"/>
              <a:t>BLOOD OR URINE OPIATE SCREEN</a:t>
            </a:r>
          </a:p>
          <a:p>
            <a:r>
              <a:rPr lang="en-US" sz="1600" dirty="0"/>
              <a:t>'Observable entity (observable entity)' </a:t>
            </a:r>
          </a:p>
          <a:p>
            <a:r>
              <a:rPr lang="en-US" sz="1600" dirty="0"/>
              <a:t>and ('Role group (attribute)' some ('Component (attribute)' some </a:t>
            </a:r>
            <a:endParaRPr lang="en-US" sz="1600" dirty="0" smtClean="0"/>
          </a:p>
          <a:p>
            <a:r>
              <a:rPr lang="en-US" sz="1600" dirty="0" smtClean="0"/>
              <a:t>'Substance </a:t>
            </a:r>
            <a:r>
              <a:rPr lang="en-US" sz="1600" dirty="0"/>
              <a:t>with opioid receptor agonist mechanism of action (substance)'))</a:t>
            </a:r>
          </a:p>
          <a:p>
            <a:r>
              <a:rPr lang="en-US" sz="1600" dirty="0"/>
              <a:t>and (('Role group (attribute)' some </a:t>
            </a:r>
            <a:endParaRPr lang="en-US" sz="1600" dirty="0" smtClean="0"/>
          </a:p>
          <a:p>
            <a:r>
              <a:rPr lang="en-US" sz="1600" dirty="0" smtClean="0"/>
              <a:t>(</a:t>
            </a:r>
            <a:r>
              <a:rPr lang="en-US" sz="1600" dirty="0"/>
              <a:t>'Direct site (attribute)' some 'Acellular blood (serum or plasma) specimen (specimen)')) </a:t>
            </a:r>
          </a:p>
          <a:p>
            <a:r>
              <a:rPr lang="en-US" sz="1600" dirty="0"/>
              <a:t>or</a:t>
            </a:r>
          </a:p>
          <a:p>
            <a:r>
              <a:rPr lang="en-US" sz="1600" dirty="0"/>
              <a:t>('Role group (attribute)' some ('Direct site (attribute)' some 'Urine specimen (specimen)')))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68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-401004"/>
            <a:ext cx="7606427" cy="1359153"/>
          </a:xfrm>
        </p:spPr>
        <p:txBody>
          <a:bodyPr/>
          <a:lstStyle/>
          <a:p>
            <a:r>
              <a:rPr lang="en-US" dirty="0" smtClean="0"/>
              <a:t>I2b2 metadata Tooling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0178" t="10239" r="19505"/>
          <a:stretch/>
        </p:blipFill>
        <p:spPr>
          <a:xfrm>
            <a:off x="852162" y="1197556"/>
            <a:ext cx="7315200" cy="6091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483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415654" y="1828924"/>
            <a:ext cx="468032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AD122A"/>
                </a:solidFill>
              </a:rPr>
              <a:t> Questions?</a:t>
            </a:r>
          </a:p>
          <a:p>
            <a:endParaRPr lang="en-US" sz="7200" b="1" dirty="0">
              <a:solidFill>
                <a:srgbClr val="AD122A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37735" y="3050282"/>
            <a:ext cx="3582327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James R. Campbell</a:t>
            </a:r>
          </a:p>
          <a:p>
            <a:pPr algn="ctr"/>
            <a:r>
              <a:rPr lang="en-US" sz="2800" u="sng" dirty="0"/>
              <a:t>campbell@unmc.edu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04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968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hlinkClick r:id="rId2"/>
              </a:rPr>
              <a:t>https://docs.google.com/presentation/d/1l9qttsqa_MKjFQs5TB-3_iofIraiGzP7hjUPPpltUk4/edit?usp=sharing [docs.google.com</a:t>
            </a:r>
            <a:r>
              <a:rPr lang="en-US" dirty="0" smtClean="0">
                <a:hlinkClick r:id="rId2"/>
              </a:rPr>
              <a:t>]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4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Lab-EHR Information Management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95475" y="2075880"/>
            <a:ext cx="752840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The information management cycle </a:t>
            </a:r>
            <a:r>
              <a:rPr lang="en-US" sz="2200" dirty="0" smtClean="0"/>
              <a:t>within </a:t>
            </a:r>
            <a:r>
              <a:rPr lang="en-US" sz="2200" dirty="0"/>
              <a:t>the EHR starts with an order for a lab test (ORDERABLE) which is directed to a laboratory department where a specific technology is employed (PERFORMABLE) to produce a result which is then reported (RESULTABLE) back to the Learning Health System.  </a:t>
            </a:r>
            <a:r>
              <a:rPr lang="en-US" sz="2200" dirty="0" smtClean="0"/>
              <a:t>The concept model for Observable entities allows us to specify templates for each of these types of information which require different subsets of defining attributes.  Such a </a:t>
            </a:r>
            <a:r>
              <a:rPr lang="en-US" sz="2200" dirty="0"/>
              <a:t>unified model </a:t>
            </a:r>
            <a:r>
              <a:rPr lang="en-US" sz="2200" dirty="0" smtClean="0"/>
              <a:t>also has </a:t>
            </a:r>
            <a:r>
              <a:rPr lang="en-US" sz="2200" dirty="0"/>
              <a:t>slightly different information processing requirements for </a:t>
            </a:r>
            <a:r>
              <a:rPr lang="en-US" sz="2200" dirty="0" smtClean="0"/>
              <a:t>QUALITY observables – the vast majority use case, </a:t>
            </a:r>
            <a:r>
              <a:rPr lang="en-US" sz="2200" dirty="0"/>
              <a:t>PROCESS and PANEL ORDERABLES and they will be discussed separately.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45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55963"/>
            <a:ext cx="8368566" cy="13591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Ordering the Lab:</a:t>
            </a:r>
            <a:br>
              <a:rPr lang="en-US" dirty="0" smtClean="0"/>
            </a:br>
            <a:r>
              <a:rPr lang="en-US" dirty="0" smtClean="0"/>
              <a:t>ORDERABLE</a:t>
            </a:r>
            <a:br>
              <a:rPr lang="en-US" dirty="0" smtClean="0"/>
            </a:br>
            <a:r>
              <a:rPr lang="en-US" sz="3100" dirty="0" smtClean="0"/>
              <a:t>(test portion of Order record)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0764" y="1415116"/>
            <a:ext cx="7282212" cy="1000623"/>
          </a:xfrm>
        </p:spPr>
        <p:txBody>
          <a:bodyPr>
            <a:normAutofit fontScale="92500"/>
          </a:bodyPr>
          <a:lstStyle/>
          <a:p>
            <a:r>
              <a:rPr lang="en-US" dirty="0" err="1" smtClean="0"/>
              <a:t>Dr</a:t>
            </a:r>
            <a:r>
              <a:rPr lang="en-US" dirty="0" smtClean="0"/>
              <a:t> Jim Campbell orders a hemoglobin A1C to assess diabetic control of his patient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118773" y="2358348"/>
            <a:ext cx="7282212" cy="4207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»"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37526" t="12309" r="26664" b="32035"/>
          <a:stretch/>
        </p:blipFill>
        <p:spPr>
          <a:xfrm>
            <a:off x="1086282" y="2213911"/>
            <a:ext cx="5212080" cy="45564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330853" y="2758104"/>
            <a:ext cx="259218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Defining attributes</a:t>
            </a:r>
          </a:p>
          <a:p>
            <a:r>
              <a:rPr lang="en-US" dirty="0"/>
              <a:t> </a:t>
            </a:r>
            <a:r>
              <a:rPr lang="en-US" dirty="0" smtClean="0"/>
              <a:t>  commonly required</a:t>
            </a:r>
          </a:p>
          <a:p>
            <a:r>
              <a:rPr lang="en-US" dirty="0"/>
              <a:t> </a:t>
            </a:r>
            <a:r>
              <a:rPr lang="en-US" dirty="0" smtClean="0"/>
              <a:t>  for QUALITY </a:t>
            </a:r>
            <a:r>
              <a:rPr lang="en-US" dirty="0" err="1" smtClean="0"/>
              <a:t>orderables</a:t>
            </a:r>
            <a:r>
              <a:rPr lang="en-US" dirty="0" smtClean="0"/>
              <a:t>:</a:t>
            </a:r>
          </a:p>
          <a:p>
            <a:r>
              <a:rPr lang="en-US" dirty="0" smtClean="0"/>
              <a:t>Inheres in</a:t>
            </a:r>
          </a:p>
          <a:p>
            <a:r>
              <a:rPr lang="en-US" dirty="0" smtClean="0"/>
              <a:t>Inherent location</a:t>
            </a:r>
          </a:p>
          <a:p>
            <a:r>
              <a:rPr lang="en-US" dirty="0" smtClean="0"/>
              <a:t>Direct site</a:t>
            </a:r>
          </a:p>
          <a:p>
            <a:r>
              <a:rPr lang="en-US" dirty="0" smtClean="0"/>
              <a:t>Relative to</a:t>
            </a:r>
          </a:p>
          <a:p>
            <a:r>
              <a:rPr lang="en-US" dirty="0" smtClean="0"/>
              <a:t>Component</a:t>
            </a:r>
          </a:p>
          <a:p>
            <a:r>
              <a:rPr lang="en-US" dirty="0" smtClean="0"/>
              <a:t>Property</a:t>
            </a:r>
          </a:p>
          <a:p>
            <a:r>
              <a:rPr lang="en-US" dirty="0" smtClean="0"/>
              <a:t>Scale type</a:t>
            </a:r>
          </a:p>
          <a:p>
            <a:r>
              <a:rPr lang="en-US" dirty="0" smtClean="0"/>
              <a:t>Time aspect</a:t>
            </a:r>
          </a:p>
          <a:p>
            <a:r>
              <a:rPr lang="en-US" dirty="0" smtClean="0"/>
              <a:t>Precondition</a:t>
            </a:r>
          </a:p>
          <a:p>
            <a:r>
              <a:rPr lang="en-US" dirty="0" smtClean="0"/>
              <a:t>Technique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98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55963"/>
            <a:ext cx="7606427" cy="1359153"/>
          </a:xfrm>
        </p:spPr>
        <p:txBody>
          <a:bodyPr/>
          <a:lstStyle/>
          <a:p>
            <a:r>
              <a:rPr lang="en-US" dirty="0" smtClean="0"/>
              <a:t>Processing the Lab:</a:t>
            </a:r>
            <a:br>
              <a:rPr lang="en-US" dirty="0" smtClean="0"/>
            </a:br>
            <a:r>
              <a:rPr lang="en-US" dirty="0" smtClean="0"/>
              <a:t>PERFORMABLES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0764" y="1415116"/>
            <a:ext cx="7282212" cy="1000623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Dr</a:t>
            </a:r>
            <a:r>
              <a:rPr lang="en-US" dirty="0" smtClean="0"/>
              <a:t> Scott Campbell receives the order, directs the specimen to the testing device which can deliver the result requested by the physician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9784" t="27190" r="937" b="15716"/>
          <a:stretch/>
        </p:blipFill>
        <p:spPr>
          <a:xfrm>
            <a:off x="890763" y="2421924"/>
            <a:ext cx="7315200" cy="40117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80294" y="3111063"/>
            <a:ext cx="2049151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The pathology lab</a:t>
            </a:r>
          </a:p>
          <a:p>
            <a:r>
              <a:rPr lang="en-US" sz="1600" dirty="0" smtClean="0"/>
              <a:t>Director has carefully</a:t>
            </a:r>
          </a:p>
          <a:p>
            <a:r>
              <a:rPr lang="en-US" sz="1600" dirty="0" smtClean="0"/>
              <a:t>Coded his lab master</a:t>
            </a:r>
          </a:p>
          <a:p>
            <a:r>
              <a:rPr lang="en-US" sz="1600" dirty="0" smtClean="0"/>
              <a:t>For tests as</a:t>
            </a:r>
          </a:p>
          <a:p>
            <a:r>
              <a:rPr lang="en-US" sz="1600" dirty="0" smtClean="0"/>
              <a:t>SNOMED CT </a:t>
            </a:r>
          </a:p>
          <a:p>
            <a:r>
              <a:rPr lang="en-US" sz="1600" dirty="0" smtClean="0"/>
              <a:t>Lab test (Procedure) </a:t>
            </a:r>
          </a:p>
          <a:p>
            <a:r>
              <a:rPr lang="en-US" sz="1600" dirty="0" smtClean="0"/>
              <a:t>Which contains detail</a:t>
            </a:r>
          </a:p>
          <a:p>
            <a:r>
              <a:rPr lang="en-US" sz="1600" dirty="0" smtClean="0"/>
              <a:t>Regarding TECHNIQUE</a:t>
            </a:r>
          </a:p>
          <a:p>
            <a:r>
              <a:rPr lang="en-US" sz="1600" dirty="0" smtClean="0"/>
              <a:t>And DIRECT SITE, but </a:t>
            </a:r>
          </a:p>
          <a:p>
            <a:r>
              <a:rPr lang="en-US" sz="1600" dirty="0" smtClean="0"/>
              <a:t>Little other detail for </a:t>
            </a:r>
          </a:p>
          <a:p>
            <a:r>
              <a:rPr lang="en-US" sz="1600" dirty="0" smtClean="0"/>
              <a:t>The RESULTABLE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8409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89519"/>
            <a:ext cx="8187334" cy="13591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Reporting the Lab:</a:t>
            </a:r>
            <a:br>
              <a:rPr lang="en-US" dirty="0" smtClean="0"/>
            </a:br>
            <a:r>
              <a:rPr lang="en-US" dirty="0" smtClean="0"/>
              <a:t>RESULTABLES </a:t>
            </a:r>
            <a:br>
              <a:rPr lang="en-US" dirty="0" smtClean="0"/>
            </a:br>
            <a:r>
              <a:rPr lang="en-US" sz="2700" dirty="0" smtClean="0"/>
              <a:t>(=ORDERABLE with possible technical detail from lab)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0764" y="1507395"/>
            <a:ext cx="7282212" cy="100062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Dr</a:t>
            </a:r>
            <a:r>
              <a:rPr lang="en-US" dirty="0" smtClean="0"/>
              <a:t> Scott Campbell’s lab issues an HL7 OBX segment back to the EHR with the results of the test which are indexed by the ORDERABLE and PERFORMABLE specifications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118773" y="2358348"/>
            <a:ext cx="7282212" cy="4207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lnSpc>
                <a:spcPct val="90000"/>
              </a:lnSpc>
              <a:spcBef>
                <a:spcPct val="20000"/>
              </a:spcBef>
              <a:buFont typeface="Arial"/>
              <a:buChar char="»"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2390" t="14794" r="61686" b="28950"/>
          <a:stretch/>
        </p:blipFill>
        <p:spPr>
          <a:xfrm>
            <a:off x="1309815" y="2201725"/>
            <a:ext cx="5212080" cy="459119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42113" y="2595238"/>
            <a:ext cx="2213939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Defining attributes</a:t>
            </a:r>
          </a:p>
          <a:p>
            <a:r>
              <a:rPr lang="en-US" dirty="0"/>
              <a:t> </a:t>
            </a:r>
            <a:r>
              <a:rPr lang="en-US" dirty="0" smtClean="0"/>
              <a:t>  commonly required</a:t>
            </a:r>
          </a:p>
          <a:p>
            <a:r>
              <a:rPr lang="en-US" dirty="0"/>
              <a:t> </a:t>
            </a:r>
            <a:r>
              <a:rPr lang="en-US" dirty="0" smtClean="0"/>
              <a:t>  for QUALITY results:</a:t>
            </a:r>
          </a:p>
          <a:p>
            <a:r>
              <a:rPr lang="en-US" dirty="0" smtClean="0"/>
              <a:t>Inheres in</a:t>
            </a:r>
          </a:p>
          <a:p>
            <a:r>
              <a:rPr lang="en-US" dirty="0" smtClean="0"/>
              <a:t>Inherent location</a:t>
            </a:r>
          </a:p>
          <a:p>
            <a:r>
              <a:rPr lang="en-US" dirty="0" smtClean="0"/>
              <a:t>Direct site</a:t>
            </a:r>
          </a:p>
          <a:p>
            <a:r>
              <a:rPr lang="en-US" dirty="0" smtClean="0"/>
              <a:t>Relative to</a:t>
            </a:r>
          </a:p>
          <a:p>
            <a:r>
              <a:rPr lang="en-US" dirty="0" smtClean="0"/>
              <a:t>Component</a:t>
            </a:r>
          </a:p>
          <a:p>
            <a:r>
              <a:rPr lang="en-US" dirty="0" smtClean="0"/>
              <a:t>Property</a:t>
            </a:r>
          </a:p>
          <a:p>
            <a:r>
              <a:rPr lang="en-US" dirty="0" smtClean="0"/>
              <a:t>Scale type</a:t>
            </a:r>
          </a:p>
          <a:p>
            <a:r>
              <a:rPr lang="en-US" dirty="0" smtClean="0"/>
              <a:t>Time aspect</a:t>
            </a:r>
          </a:p>
          <a:p>
            <a:r>
              <a:rPr lang="en-US" dirty="0" smtClean="0"/>
              <a:t>Precondition</a:t>
            </a:r>
          </a:p>
          <a:p>
            <a:r>
              <a:rPr lang="en-US" dirty="0" smtClean="0"/>
              <a:t>Technique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7526" t="12309" r="26664" b="32035"/>
          <a:stretch/>
        </p:blipFill>
        <p:spPr>
          <a:xfrm>
            <a:off x="1086282" y="2213911"/>
            <a:ext cx="5212080" cy="4556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01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Lab-EHR Information Management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07150" y="1754984"/>
            <a:ext cx="752840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point of this discussion is that one testing procedure </a:t>
            </a:r>
            <a:r>
              <a:rPr lang="en-US" sz="2400" dirty="0" smtClean="0"/>
              <a:t>or machine (PERFORMABLE) might </a:t>
            </a:r>
            <a:r>
              <a:rPr lang="en-US" sz="2400" dirty="0"/>
              <a:t>be used by the lab to develop </a:t>
            </a:r>
            <a:r>
              <a:rPr lang="en-US" sz="2400" dirty="0" smtClean="0"/>
              <a:t>observation results </a:t>
            </a:r>
            <a:r>
              <a:rPr lang="en-US" sz="2400" dirty="0"/>
              <a:t>for MANY different </a:t>
            </a:r>
            <a:r>
              <a:rPr lang="en-US" sz="2400" dirty="0" smtClean="0"/>
              <a:t>observable ORDERABLEs (HL7:OBR-3) depending </a:t>
            </a:r>
            <a:r>
              <a:rPr lang="en-US" sz="2400" dirty="0"/>
              <a:t>upon the patient preparation, the specimen and the sampling protocol employed.  Details of the specimen processed, the specimen preparation and patient preparation must be married from the ORDERABLE </a:t>
            </a:r>
            <a:r>
              <a:rPr lang="en-US" sz="2400" dirty="0" smtClean="0"/>
              <a:t> to the PERFORMABLE in </a:t>
            </a:r>
            <a:r>
              <a:rPr lang="en-US" sz="2400" dirty="0"/>
              <a:t>generating </a:t>
            </a:r>
            <a:r>
              <a:rPr lang="en-US" sz="2400" dirty="0" smtClean="0"/>
              <a:t>an accurately defined </a:t>
            </a:r>
            <a:r>
              <a:rPr lang="en-US" sz="2400" dirty="0"/>
              <a:t>RESULTABLE </a:t>
            </a:r>
            <a:r>
              <a:rPr lang="en-US" sz="2400" dirty="0" smtClean="0"/>
              <a:t>(HL7:OBX-3) from </a:t>
            </a:r>
            <a:r>
              <a:rPr lang="en-US" sz="2400" dirty="0"/>
              <a:t>the LIMS to the </a:t>
            </a:r>
            <a:r>
              <a:rPr lang="en-US" sz="2400" dirty="0" smtClean="0"/>
              <a:t>EHR so that the final lab result database supports semantic interoperation.  FDA Shield project is currently promoting a reference database called LIVD of PERFORMABLES in what they believe will promote uniform coding of the RESULTABLES.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389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State of the art in lab interoperation and </a:t>
            </a:r>
            <a:r>
              <a:rPr lang="en-US" dirty="0" smtClean="0"/>
              <a:t>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6" y="1882620"/>
            <a:ext cx="7767203" cy="395031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Managing a modern clinical lab is complex and reporting the breadth of results as interoperable data is daunting and fraught with error</a:t>
            </a:r>
            <a:endParaRPr lang="en-US" dirty="0"/>
          </a:p>
          <a:p>
            <a:r>
              <a:rPr lang="en-US" dirty="0" smtClean="0"/>
              <a:t>Each IHTSDO member may or may not have deployed national lab results coding schemes</a:t>
            </a:r>
          </a:p>
          <a:p>
            <a:r>
              <a:rPr lang="en-US" dirty="0" smtClean="0"/>
              <a:t>No basis for semantic interoperation other than equivalence mapping on national code level between those shared schemes</a:t>
            </a:r>
          </a:p>
          <a:p>
            <a:r>
              <a:rPr lang="en-US" dirty="0" smtClean="0"/>
              <a:t>No commitment among IHTSDO members for shared concept model for equivalence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44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915485" cy="13591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Barriers </a:t>
            </a:r>
            <a:r>
              <a:rPr lang="en-US" dirty="0"/>
              <a:t>created to semantic interoperation by </a:t>
            </a:r>
            <a:r>
              <a:rPr lang="en-US" dirty="0" smtClean="0"/>
              <a:t>SNOMED 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Newness of the concept model for Observables</a:t>
            </a:r>
          </a:p>
          <a:p>
            <a:r>
              <a:rPr lang="en-US" dirty="0"/>
              <a:t>Ambiguity created by inclusion of BOTH &lt;&lt;386053000|Evaluation procedures| AND </a:t>
            </a:r>
            <a:r>
              <a:rPr lang="en-US" dirty="0" smtClean="0"/>
              <a:t>&lt;&lt;108252007|Laboratoy </a:t>
            </a:r>
            <a:r>
              <a:rPr lang="en-US" dirty="0" err="1" smtClean="0"/>
              <a:t>procdure</a:t>
            </a:r>
            <a:r>
              <a:rPr lang="en-US" dirty="0" smtClean="0"/>
              <a:t>| AND &lt;&lt;</a:t>
            </a:r>
            <a:r>
              <a:rPr lang="en-US" dirty="0"/>
              <a:t>363787002|Observable entity| to populate 363714003|Interprets (attribute)| and therefore to code a RESULTABLE</a:t>
            </a:r>
          </a:p>
          <a:p>
            <a:r>
              <a:rPr lang="en-US" dirty="0" smtClean="0"/>
              <a:t>Procedure testing concept model lacks the specificity of the Observables model for fully defining a REDSULTABLE</a:t>
            </a:r>
          </a:p>
          <a:p>
            <a:r>
              <a:rPr lang="en-US" dirty="0" smtClean="0"/>
              <a:t>Non-alignment of defining attributes for these two hierarchies, specifically METHOD-TECHNIQUE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5209" t="24879" r="4814"/>
          <a:stretch/>
        </p:blipFill>
        <p:spPr>
          <a:xfrm>
            <a:off x="956667" y="3857775"/>
            <a:ext cx="7315200" cy="386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993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NeMed_Presentation">
  <a:themeElements>
    <a:clrScheme name="NebMed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NeMed_Presentation.thmx</Template>
  <TotalTime>7809</TotalTime>
  <Words>1346</Words>
  <Application>Microsoft Office PowerPoint</Application>
  <PresentationFormat>On-screen Show (4:3)</PresentationFormat>
  <Paragraphs>194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Arial-BoldMT</vt:lpstr>
      <vt:lpstr>Calibri</vt:lpstr>
      <vt:lpstr>Wingdings</vt:lpstr>
      <vt:lpstr>NeMed_Presentation</vt:lpstr>
      <vt:lpstr>Semantic Interoperation of Laboratory Results with SNOMED CT </vt:lpstr>
      <vt:lpstr>Agenda</vt:lpstr>
      <vt:lpstr>Lab-EHR Information Management </vt:lpstr>
      <vt:lpstr>Ordering the Lab: ORDERABLE (test portion of Order record)</vt:lpstr>
      <vt:lpstr>Processing the Lab: PERFORMABLES</vt:lpstr>
      <vt:lpstr>Reporting the Lab: RESULTABLES  (=ORDERABLE with possible technical detail from lab)</vt:lpstr>
      <vt:lpstr>Lab-EHR Information Management </vt:lpstr>
      <vt:lpstr>State of the art in lab interoperation and findings</vt:lpstr>
      <vt:lpstr>Barriers created to semantic interoperation by SNOMED CT</vt:lpstr>
      <vt:lpstr>Concept Inventories</vt:lpstr>
      <vt:lpstr>Proposal</vt:lpstr>
      <vt:lpstr>Step 1 Protocol Proposal</vt:lpstr>
      <vt:lpstr>Exemplar 1: 43396009|Hemoglobin A1c Measurement (procedure)|</vt:lpstr>
      <vt:lpstr>43396009|Hemoglobin A1c Measurement (Observable entity)|</vt:lpstr>
      <vt:lpstr>DL Classifier</vt:lpstr>
      <vt:lpstr>250414003|Blood concentration, test strip method (procedure)</vt:lpstr>
      <vt:lpstr>250414003|Blood concentration, test strip method (observable entity)</vt:lpstr>
      <vt:lpstr> 412904008 Serum 2-Aminobutyrate measurement (procedure) </vt:lpstr>
      <vt:lpstr>412904008| 2-aminobutyrate measurement in serum specimen (observable entity)| Stated</vt:lpstr>
      <vt:lpstr> 5457008|Serologic test for Rickettsia conorii (procedure)| </vt:lpstr>
      <vt:lpstr> 47831001000004108|Rickettsia conorii antibody [Presence] in serum (Observable entity)| </vt:lpstr>
      <vt:lpstr>Classification of 5457008</vt:lpstr>
      <vt:lpstr>Nebraska Progress to Laboratory Interoperation</vt:lpstr>
      <vt:lpstr>Laboratory Unified Model Relationships(#)</vt:lpstr>
      <vt:lpstr>Analytics Employing Semantic Interoperation supported by SNOMED CT</vt:lpstr>
      <vt:lpstr>I2b2 metadata Tooling</vt:lpstr>
      <vt:lpstr>PowerPoint Presentation</vt:lpstr>
      <vt:lpstr>PowerPoint Presentation</vt:lpstr>
      <vt:lpstr>https://docs.google.com/presentation/d/1l9qttsqa_MKjFQs5TB-3_iofIraiGzP7hjUPPpltUk4/edit?usp=sharing [docs.google.com]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Jim Campbell</cp:lastModifiedBy>
  <cp:revision>510</cp:revision>
  <dcterms:created xsi:type="dcterms:W3CDTF">2014-09-17T15:14:42Z</dcterms:created>
  <dcterms:modified xsi:type="dcterms:W3CDTF">2020-10-06T00:19:35Z</dcterms:modified>
</cp:coreProperties>
</file>