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9" r:id="rId3"/>
  </p:sldMasterIdLst>
  <p:sldIdLst>
    <p:sldId id="266" r:id="rId4"/>
    <p:sldId id="276" r:id="rId5"/>
    <p:sldId id="278" r:id="rId6"/>
    <p:sldId id="279" r:id="rId7"/>
    <p:sldId id="280" r:id="rId8"/>
    <p:sldId id="281" r:id="rId9"/>
    <p:sldId id="282" r:id="rId10"/>
    <p:sldId id="285" r:id="rId11"/>
    <p:sldId id="283" r:id="rId12"/>
    <p:sldId id="286" r:id="rId13"/>
    <p:sldId id="288" r:id="rId14"/>
    <p:sldId id="287" r:id="rId15"/>
    <p:sldId id="284" r:id="rId16"/>
    <p:sldId id="289" r:id="rId17"/>
    <p:sldId id="290" r:id="rId18"/>
    <p:sldId id="296" r:id="rId19"/>
    <p:sldId id="297" r:id="rId20"/>
    <p:sldId id="271" r:id="rId21"/>
    <p:sldId id="291" r:id="rId22"/>
    <p:sldId id="272" r:id="rId23"/>
    <p:sldId id="292" r:id="rId24"/>
    <p:sldId id="293" r:id="rId25"/>
    <p:sldId id="294" r:id="rId26"/>
    <p:sldId id="298" r:id="rId27"/>
    <p:sldId id="295" r:id="rId28"/>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E46C0A"/>
    <a:srgbClr val="BDEEFF"/>
    <a:srgbClr val="00FFFF"/>
    <a:srgbClr val="9BE5FF"/>
    <a:srgbClr val="E7F9FF"/>
    <a:srgbClr val="FFD5FF"/>
    <a:srgbClr val="89CCFF"/>
    <a:srgbClr val="FF6600"/>
    <a:srgbClr val="FFD2B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336" y="60"/>
      </p:cViewPr>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3AD06D3-0E2B-4DDA-B0A5-8DDF4166C263}" type="datetimeFigureOut">
              <a:rPr lang="fr-BE" smtClean="0"/>
              <a:t>22/09/2020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206CB1FD-D384-4E2E-B57C-06468BE43442}" type="slidenum">
              <a:rPr lang="fr-BE" smtClean="0"/>
              <a:t>‹N°›</a:t>
            </a:fld>
            <a:endParaRPr lang="fr-BE"/>
          </a:p>
        </p:txBody>
      </p:sp>
    </p:spTree>
    <p:extLst>
      <p:ext uri="{BB962C8B-B14F-4D97-AF65-F5344CB8AC3E}">
        <p14:creationId xmlns:p14="http://schemas.microsoft.com/office/powerpoint/2010/main" val="363368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AD06D3-0E2B-4DDA-B0A5-8DDF4166C263}" type="datetimeFigureOut">
              <a:rPr lang="fr-BE" smtClean="0"/>
              <a:t>22/09/2020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206CB1FD-D384-4E2E-B57C-06468BE43442}" type="slidenum">
              <a:rPr lang="fr-BE" smtClean="0"/>
              <a:t>‹N°›</a:t>
            </a:fld>
            <a:endParaRPr lang="fr-BE"/>
          </a:p>
        </p:txBody>
      </p:sp>
    </p:spTree>
    <p:extLst>
      <p:ext uri="{BB962C8B-B14F-4D97-AF65-F5344CB8AC3E}">
        <p14:creationId xmlns:p14="http://schemas.microsoft.com/office/powerpoint/2010/main" val="3859207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AD06D3-0E2B-4DDA-B0A5-8DDF4166C263}" type="datetimeFigureOut">
              <a:rPr lang="fr-BE" smtClean="0"/>
              <a:t>22/09/2020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206CB1FD-D384-4E2E-B57C-06468BE43442}" type="slidenum">
              <a:rPr lang="fr-BE" smtClean="0"/>
              <a:t>‹N°›</a:t>
            </a:fld>
            <a:endParaRPr lang="fr-BE"/>
          </a:p>
        </p:txBody>
      </p:sp>
    </p:spTree>
    <p:extLst>
      <p:ext uri="{BB962C8B-B14F-4D97-AF65-F5344CB8AC3E}">
        <p14:creationId xmlns:p14="http://schemas.microsoft.com/office/powerpoint/2010/main" val="1127928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742950" y="2130426"/>
            <a:ext cx="8420100" cy="1470025"/>
          </a:xfrm>
        </p:spPr>
        <p:txBody>
          <a:bodyPr>
            <a:normAutofit/>
          </a:bodyPr>
          <a:lstStyle>
            <a:lvl1pPr>
              <a:defRPr sz="4000" baseline="0">
                <a:solidFill>
                  <a:schemeClr val="accent6">
                    <a:lumMod val="75000"/>
                  </a:schemeClr>
                </a:solidFill>
              </a:defRPr>
            </a:lvl1pPr>
          </a:lstStyle>
          <a:p>
            <a:r>
              <a:rPr lang="fr-FR" dirty="0"/>
              <a:t>Cliquez pour modifier le style du titre première dia</a:t>
            </a:r>
            <a:endParaRPr lang="fr-BE" dirty="0"/>
          </a:p>
        </p:txBody>
      </p:sp>
      <p:sp>
        <p:nvSpPr>
          <p:cNvPr id="3" name="Sous-titre 2"/>
          <p:cNvSpPr>
            <a:spLocks noGrp="1"/>
          </p:cNvSpPr>
          <p:nvPr>
            <p:ph type="subTitle" idx="1"/>
          </p:nvPr>
        </p:nvSpPr>
        <p:spPr>
          <a:xfrm>
            <a:off x="1485900" y="3886200"/>
            <a:ext cx="6934200" cy="1752600"/>
          </a:xfrm>
        </p:spPr>
        <p:txBody>
          <a:bodyPr>
            <a:normAutofit/>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fr-BE" dirty="0"/>
          </a:p>
        </p:txBody>
      </p:sp>
    </p:spTree>
    <p:extLst>
      <p:ext uri="{BB962C8B-B14F-4D97-AF65-F5344CB8AC3E}">
        <p14:creationId xmlns:p14="http://schemas.microsoft.com/office/powerpoint/2010/main" val="1604499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6">
                    <a:lumMod val="75000"/>
                  </a:schemeClr>
                </a:solidFill>
              </a:defRPr>
            </a:lvl1pPr>
          </a:lstStyle>
          <a:p>
            <a:r>
              <a:rPr lang="fr-FR" dirty="0"/>
              <a:t>Cliquez pour modifier le style du titre</a:t>
            </a:r>
            <a:endParaRPr lang="fr-BE" dirty="0"/>
          </a:p>
        </p:txBody>
      </p:sp>
      <p:sp>
        <p:nvSpPr>
          <p:cNvPr id="3" name="Espace réservé du contenu 2"/>
          <p:cNvSpPr>
            <a:spLocks noGrp="1"/>
          </p:cNvSpPr>
          <p:nvPr>
            <p:ph idx="1" hasCustomPrompt="1"/>
          </p:nvPr>
        </p:nvSpPr>
        <p:spPr>
          <a:xfrm>
            <a:off x="350489" y="1556793"/>
            <a:ext cx="8915400" cy="4525963"/>
          </a:xfrm>
        </p:spPr>
        <p:txBody>
          <a:bodyPr/>
          <a:lstStyle>
            <a:lvl1pPr>
              <a:defRPr>
                <a:solidFill>
                  <a:srgbClr val="003399"/>
                </a:solidFill>
              </a:defRPr>
            </a:lvl1pPr>
            <a:lvl2pPr>
              <a:buClr>
                <a:srgbClr val="0070C0"/>
              </a:buClr>
              <a:buFont typeface="Calibri" pitchFamily="34" charset="0"/>
              <a:buChar char="•"/>
              <a:defRPr>
                <a:solidFill>
                  <a:srgbClr val="0070C0"/>
                </a:solidFill>
              </a:defRPr>
            </a:lvl2pPr>
            <a:lvl3pPr>
              <a:buClr>
                <a:srgbClr val="00A7E1"/>
              </a:buClr>
              <a:buFont typeface="Arial" pitchFamily="34" charset="0"/>
              <a:buChar char="•"/>
              <a:defRPr>
                <a:solidFill>
                  <a:srgbClr val="00A7E1"/>
                </a:solidFill>
              </a:defRPr>
            </a:lvl3pPr>
            <a:lvl4pPr>
              <a:buClr>
                <a:srgbClr val="E8A42A"/>
              </a:buClr>
              <a:buFont typeface="Calibri" pitchFamily="34" charset="0"/>
              <a:buChar char="•"/>
              <a:defRPr>
                <a:solidFill>
                  <a:srgbClr val="003399"/>
                </a:solidFill>
              </a:defRPr>
            </a:lvl4pPr>
            <a:lvl5pPr>
              <a:buClr>
                <a:srgbClr val="92D050"/>
              </a:buClr>
              <a:buFont typeface="Arial" pitchFamily="34" charset="0"/>
              <a:buChar char="•"/>
              <a:defRPr>
                <a:solidFill>
                  <a:srgbClr val="003399"/>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1667550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742950" y="2130426"/>
            <a:ext cx="8420100" cy="1470025"/>
          </a:xfrm>
        </p:spPr>
        <p:txBody>
          <a:bodyPr>
            <a:normAutofit/>
          </a:bodyPr>
          <a:lstStyle>
            <a:lvl1pPr>
              <a:defRPr sz="3600">
                <a:solidFill>
                  <a:schemeClr val="accent6">
                    <a:lumMod val="75000"/>
                  </a:schemeClr>
                </a:solidFill>
              </a:defRPr>
            </a:lvl1pPr>
          </a:lstStyle>
          <a:p>
            <a:r>
              <a:rPr lang="fr-FR" dirty="0"/>
              <a:t>Cliquez pour modifier le style du titre (page de fin)</a:t>
            </a:r>
            <a:endParaRPr lang="fr-BE" dirty="0"/>
          </a:p>
        </p:txBody>
      </p:sp>
      <p:sp>
        <p:nvSpPr>
          <p:cNvPr id="3" name="Sous-titre 2"/>
          <p:cNvSpPr>
            <a:spLocks noGrp="1"/>
          </p:cNvSpPr>
          <p:nvPr>
            <p:ph type="subTitle" idx="1"/>
          </p:nvPr>
        </p:nvSpPr>
        <p:spPr>
          <a:xfrm>
            <a:off x="1485900" y="3886200"/>
            <a:ext cx="6934200" cy="1752600"/>
          </a:xfrm>
        </p:spPr>
        <p:txBody>
          <a:bodyPr>
            <a:normAutofit/>
          </a:bodyPr>
          <a:lstStyle>
            <a:lvl1pPr marL="0" indent="0" algn="ctr">
              <a:buNone/>
              <a:defRPr sz="2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fr-BE" dirty="0"/>
          </a:p>
        </p:txBody>
      </p:sp>
      <p:sp>
        <p:nvSpPr>
          <p:cNvPr id="5" name="Rectangle 4"/>
          <p:cNvSpPr/>
          <p:nvPr userDrawn="1"/>
        </p:nvSpPr>
        <p:spPr>
          <a:xfrm>
            <a:off x="532263" y="6337075"/>
            <a:ext cx="3354000" cy="72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sz="1800">
              <a:solidFill>
                <a:prstClr val="white"/>
              </a:solidFill>
            </a:endParaRPr>
          </a:p>
        </p:txBody>
      </p:sp>
    </p:spTree>
    <p:extLst>
      <p:ext uri="{BB962C8B-B14F-4D97-AF65-F5344CB8AC3E}">
        <p14:creationId xmlns:p14="http://schemas.microsoft.com/office/powerpoint/2010/main" val="1741460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pPr defTabSz="914400"/>
            <a:fld id="{4133DB97-F071-4B50-AD35-1445C427C851}" type="datetimeFigureOut">
              <a:rPr lang="fr-BE" smtClean="0">
                <a:solidFill>
                  <a:prstClr val="black"/>
                </a:solidFill>
              </a:rPr>
              <a:pPr defTabSz="914400"/>
              <a:t>22/09/2020</a:t>
            </a:fld>
            <a:endParaRPr lang="fr-BE">
              <a:solidFill>
                <a:prstClr val="black"/>
              </a:solidFill>
            </a:endParaRPr>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pPr defTabSz="914400"/>
            <a:endParaRPr lang="fr-BE">
              <a:solidFill>
                <a:prstClr val="black"/>
              </a:solidFill>
            </a:endParaRPr>
          </a:p>
        </p:txBody>
      </p:sp>
      <p:sp>
        <p:nvSpPr>
          <p:cNvPr id="6" name="Slide Number Placeholder 5"/>
          <p:cNvSpPr>
            <a:spLocks noGrp="1"/>
          </p:cNvSpPr>
          <p:nvPr>
            <p:ph type="sldNum" sz="quarter" idx="12"/>
          </p:nvPr>
        </p:nvSpPr>
        <p:spPr>
          <a:xfrm>
            <a:off x="6996113" y="6356352"/>
            <a:ext cx="2228850" cy="365125"/>
          </a:xfrm>
          <a:prstGeom prst="rect">
            <a:avLst/>
          </a:prstGeom>
        </p:spPr>
        <p:txBody>
          <a:bodyPr/>
          <a:lstStyle/>
          <a:p>
            <a:pPr defTabSz="914400"/>
            <a:fld id="{5EF169F6-B930-4E69-A52C-2C36340E9BE2}" type="slidenum">
              <a:rPr lang="fr-BE" smtClean="0">
                <a:solidFill>
                  <a:prstClr val="black"/>
                </a:solidFill>
              </a:rPr>
              <a:pPr defTabSz="914400"/>
              <a:t>‹N°›</a:t>
            </a:fld>
            <a:endParaRPr lang="fr-BE">
              <a:solidFill>
                <a:prstClr val="black"/>
              </a:solidFill>
            </a:endParaRPr>
          </a:p>
        </p:txBody>
      </p:sp>
      <p:sp>
        <p:nvSpPr>
          <p:cNvPr id="9" name="Content Placeholder 8"/>
          <p:cNvSpPr>
            <a:spLocks noGrp="1"/>
          </p:cNvSpPr>
          <p:nvPr>
            <p:ph sz="quarter" idx="13"/>
          </p:nvPr>
        </p:nvSpPr>
        <p:spPr>
          <a:xfrm>
            <a:off x="7586002" y="5138738"/>
            <a:ext cx="9906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pic>
        <p:nvPicPr>
          <p:cNvPr id="8" name="Image 9">
            <a:extLst>
              <a:ext uri="{FF2B5EF4-FFF2-40B4-BE49-F238E27FC236}">
                <a16:creationId xmlns:a16="http://schemas.microsoft.com/office/drawing/2014/main" xmlns="" id="{1F4FF4BE-363E-49D8-96C3-3631BFCAD0D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76836" y="6500592"/>
            <a:ext cx="385467" cy="207966"/>
          </a:xfrm>
          <a:prstGeom prst="rect">
            <a:avLst/>
          </a:prstGeom>
        </p:spPr>
      </p:pic>
      <p:pic>
        <p:nvPicPr>
          <p:cNvPr id="10" name="Image 7" descr="logo_chu_umc.gif"/>
          <p:cNvPicPr>
            <a:picLocks noChangeAspect="1"/>
          </p:cNvPicPr>
          <p:nvPr userDrawn="1"/>
        </p:nvPicPr>
        <p:blipFill>
          <a:blip r:embed="rId3" cstate="print"/>
          <a:stretch>
            <a:fillRect/>
          </a:stretch>
        </p:blipFill>
        <p:spPr>
          <a:xfrm>
            <a:off x="115385" y="6432294"/>
            <a:ext cx="775161" cy="274304"/>
          </a:xfrm>
          <a:prstGeom prst="rect">
            <a:avLst/>
          </a:prstGeom>
        </p:spPr>
      </p:pic>
    </p:spTree>
    <p:extLst>
      <p:ext uri="{BB962C8B-B14F-4D97-AF65-F5344CB8AC3E}">
        <p14:creationId xmlns:p14="http://schemas.microsoft.com/office/powerpoint/2010/main" val="6628269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pPr defTabSz="914400"/>
            <a:fld id="{4133DB97-F071-4B50-AD35-1445C427C851}" type="datetimeFigureOut">
              <a:rPr lang="fr-BE" smtClean="0">
                <a:solidFill>
                  <a:prstClr val="black"/>
                </a:solidFill>
              </a:rPr>
              <a:pPr defTabSz="914400"/>
              <a:t>22/09/2020</a:t>
            </a:fld>
            <a:endParaRPr lang="fr-BE">
              <a:solidFill>
                <a:prstClr val="black"/>
              </a:solidFill>
            </a:endParaRPr>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pPr defTabSz="914400"/>
            <a:endParaRPr lang="fr-BE">
              <a:solidFill>
                <a:prstClr val="black"/>
              </a:solidFill>
            </a:endParaRPr>
          </a:p>
        </p:txBody>
      </p:sp>
      <p:sp>
        <p:nvSpPr>
          <p:cNvPr id="6" name="Slide Number Placeholder 5"/>
          <p:cNvSpPr>
            <a:spLocks noGrp="1"/>
          </p:cNvSpPr>
          <p:nvPr>
            <p:ph type="sldNum" sz="quarter" idx="12"/>
          </p:nvPr>
        </p:nvSpPr>
        <p:spPr>
          <a:xfrm>
            <a:off x="6996113" y="6356352"/>
            <a:ext cx="2228850" cy="365125"/>
          </a:xfrm>
          <a:prstGeom prst="rect">
            <a:avLst/>
          </a:prstGeom>
        </p:spPr>
        <p:txBody>
          <a:bodyPr/>
          <a:lstStyle/>
          <a:p>
            <a:pPr defTabSz="914400"/>
            <a:fld id="{5EF169F6-B930-4E69-A52C-2C36340E9BE2}" type="slidenum">
              <a:rPr lang="fr-BE" smtClean="0">
                <a:solidFill>
                  <a:prstClr val="black"/>
                </a:solidFill>
              </a:rPr>
              <a:pPr defTabSz="914400"/>
              <a:t>‹N°›</a:t>
            </a:fld>
            <a:endParaRPr lang="fr-BE">
              <a:solidFill>
                <a:prstClr val="black"/>
              </a:solidFill>
            </a:endParaRPr>
          </a:p>
        </p:txBody>
      </p:sp>
      <p:sp>
        <p:nvSpPr>
          <p:cNvPr id="9" name="Content Placeholder 8"/>
          <p:cNvSpPr>
            <a:spLocks noGrp="1"/>
          </p:cNvSpPr>
          <p:nvPr>
            <p:ph sz="quarter" idx="13"/>
          </p:nvPr>
        </p:nvSpPr>
        <p:spPr>
          <a:xfrm>
            <a:off x="7586002" y="5138738"/>
            <a:ext cx="9906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pic>
        <p:nvPicPr>
          <p:cNvPr id="8" name="Image 9">
            <a:extLst>
              <a:ext uri="{FF2B5EF4-FFF2-40B4-BE49-F238E27FC236}">
                <a16:creationId xmlns:a16="http://schemas.microsoft.com/office/drawing/2014/main" xmlns="" id="{1F4FF4BE-363E-49D8-96C3-3631BFCAD0D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76836" y="6500592"/>
            <a:ext cx="385467" cy="207966"/>
          </a:xfrm>
          <a:prstGeom prst="rect">
            <a:avLst/>
          </a:prstGeom>
        </p:spPr>
      </p:pic>
      <p:pic>
        <p:nvPicPr>
          <p:cNvPr id="10" name="Image 7" descr="logo_chu_umc.gif"/>
          <p:cNvPicPr>
            <a:picLocks noChangeAspect="1"/>
          </p:cNvPicPr>
          <p:nvPr userDrawn="1"/>
        </p:nvPicPr>
        <p:blipFill>
          <a:blip r:embed="rId3" cstate="print"/>
          <a:stretch>
            <a:fillRect/>
          </a:stretch>
        </p:blipFill>
        <p:spPr>
          <a:xfrm>
            <a:off x="115385" y="6432294"/>
            <a:ext cx="775161" cy="274304"/>
          </a:xfrm>
          <a:prstGeom prst="rect">
            <a:avLst/>
          </a:prstGeom>
        </p:spPr>
      </p:pic>
    </p:spTree>
    <p:extLst>
      <p:ext uri="{BB962C8B-B14F-4D97-AF65-F5344CB8AC3E}">
        <p14:creationId xmlns:p14="http://schemas.microsoft.com/office/powerpoint/2010/main" val="2420927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pPr defTabSz="914400"/>
            <a:fld id="{4133DB97-F071-4B50-AD35-1445C427C851}" type="datetimeFigureOut">
              <a:rPr lang="fr-BE" smtClean="0">
                <a:solidFill>
                  <a:prstClr val="black"/>
                </a:solidFill>
              </a:rPr>
              <a:pPr defTabSz="914400"/>
              <a:t>22/09/2020</a:t>
            </a:fld>
            <a:endParaRPr lang="fr-BE">
              <a:solidFill>
                <a:prstClr val="black"/>
              </a:solidFill>
            </a:endParaRPr>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pPr defTabSz="914400"/>
            <a:endParaRPr lang="fr-BE">
              <a:solidFill>
                <a:prstClr val="black"/>
              </a:solidFill>
            </a:endParaRPr>
          </a:p>
        </p:txBody>
      </p:sp>
      <p:sp>
        <p:nvSpPr>
          <p:cNvPr id="6" name="Slide Number Placeholder 5"/>
          <p:cNvSpPr>
            <a:spLocks noGrp="1"/>
          </p:cNvSpPr>
          <p:nvPr>
            <p:ph type="sldNum" sz="quarter" idx="12"/>
          </p:nvPr>
        </p:nvSpPr>
        <p:spPr>
          <a:xfrm>
            <a:off x="6996113" y="6356352"/>
            <a:ext cx="2228850" cy="365125"/>
          </a:xfrm>
          <a:prstGeom prst="rect">
            <a:avLst/>
          </a:prstGeom>
        </p:spPr>
        <p:txBody>
          <a:bodyPr/>
          <a:lstStyle/>
          <a:p>
            <a:pPr defTabSz="914400"/>
            <a:fld id="{5EF169F6-B930-4E69-A52C-2C36340E9BE2}" type="slidenum">
              <a:rPr lang="fr-BE" smtClean="0">
                <a:solidFill>
                  <a:prstClr val="black"/>
                </a:solidFill>
              </a:rPr>
              <a:pPr defTabSz="914400"/>
              <a:t>‹N°›</a:t>
            </a:fld>
            <a:endParaRPr lang="fr-BE">
              <a:solidFill>
                <a:prstClr val="black"/>
              </a:solidFill>
            </a:endParaRPr>
          </a:p>
        </p:txBody>
      </p:sp>
      <p:sp>
        <p:nvSpPr>
          <p:cNvPr id="9" name="Content Placeholder 8"/>
          <p:cNvSpPr>
            <a:spLocks noGrp="1"/>
          </p:cNvSpPr>
          <p:nvPr>
            <p:ph sz="quarter" idx="13"/>
          </p:nvPr>
        </p:nvSpPr>
        <p:spPr>
          <a:xfrm>
            <a:off x="7586002" y="5138738"/>
            <a:ext cx="9906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BE"/>
          </a:p>
        </p:txBody>
      </p:sp>
      <p:pic>
        <p:nvPicPr>
          <p:cNvPr id="8" name="Image 9">
            <a:extLst>
              <a:ext uri="{FF2B5EF4-FFF2-40B4-BE49-F238E27FC236}">
                <a16:creationId xmlns:a16="http://schemas.microsoft.com/office/drawing/2014/main" xmlns="" id="{1F4FF4BE-363E-49D8-96C3-3631BFCAD0D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76836" y="6500592"/>
            <a:ext cx="385467" cy="207966"/>
          </a:xfrm>
          <a:prstGeom prst="rect">
            <a:avLst/>
          </a:prstGeom>
        </p:spPr>
      </p:pic>
      <p:pic>
        <p:nvPicPr>
          <p:cNvPr id="10" name="Image 7" descr="logo_chu_umc.gif"/>
          <p:cNvPicPr>
            <a:picLocks noChangeAspect="1"/>
          </p:cNvPicPr>
          <p:nvPr userDrawn="1"/>
        </p:nvPicPr>
        <p:blipFill>
          <a:blip r:embed="rId3" cstate="print"/>
          <a:stretch>
            <a:fillRect/>
          </a:stretch>
        </p:blipFill>
        <p:spPr>
          <a:xfrm>
            <a:off x="115385" y="6432294"/>
            <a:ext cx="775161" cy="274304"/>
          </a:xfrm>
          <a:prstGeom prst="rect">
            <a:avLst/>
          </a:prstGeom>
        </p:spPr>
      </p:pic>
    </p:spTree>
    <p:extLst>
      <p:ext uri="{BB962C8B-B14F-4D97-AF65-F5344CB8AC3E}">
        <p14:creationId xmlns:p14="http://schemas.microsoft.com/office/powerpoint/2010/main" val="3842965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742950" y="2130426"/>
            <a:ext cx="8420100" cy="1470025"/>
          </a:xfrm>
        </p:spPr>
        <p:txBody>
          <a:bodyPr>
            <a:normAutofit/>
          </a:bodyPr>
          <a:lstStyle>
            <a:lvl1pPr>
              <a:defRPr sz="4000" baseline="0">
                <a:solidFill>
                  <a:schemeClr val="accent6">
                    <a:lumMod val="75000"/>
                  </a:schemeClr>
                </a:solidFill>
              </a:defRPr>
            </a:lvl1pPr>
          </a:lstStyle>
          <a:p>
            <a:r>
              <a:rPr lang="fr-FR" dirty="0"/>
              <a:t>Cliquez pour modifier le style du titre première dia</a:t>
            </a:r>
            <a:endParaRPr lang="fr-BE" dirty="0"/>
          </a:p>
        </p:txBody>
      </p:sp>
      <p:sp>
        <p:nvSpPr>
          <p:cNvPr id="3" name="Sous-titre 2"/>
          <p:cNvSpPr>
            <a:spLocks noGrp="1"/>
          </p:cNvSpPr>
          <p:nvPr>
            <p:ph type="subTitle" idx="1"/>
          </p:nvPr>
        </p:nvSpPr>
        <p:spPr>
          <a:xfrm>
            <a:off x="1485900" y="3886200"/>
            <a:ext cx="6934200" cy="1752600"/>
          </a:xfrm>
        </p:spPr>
        <p:txBody>
          <a:bodyPr>
            <a:normAutofit/>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fr-BE" dirty="0"/>
          </a:p>
        </p:txBody>
      </p:sp>
    </p:spTree>
    <p:extLst>
      <p:ext uri="{BB962C8B-B14F-4D97-AF65-F5344CB8AC3E}">
        <p14:creationId xmlns:p14="http://schemas.microsoft.com/office/powerpoint/2010/main" val="156739052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6">
                    <a:lumMod val="75000"/>
                  </a:schemeClr>
                </a:solidFill>
              </a:defRPr>
            </a:lvl1pPr>
          </a:lstStyle>
          <a:p>
            <a:r>
              <a:rPr lang="fr-FR" dirty="0"/>
              <a:t>Cliquez pour modifier le style du titre</a:t>
            </a:r>
            <a:endParaRPr lang="fr-BE" dirty="0"/>
          </a:p>
        </p:txBody>
      </p:sp>
      <p:sp>
        <p:nvSpPr>
          <p:cNvPr id="3" name="Espace réservé du contenu 2"/>
          <p:cNvSpPr>
            <a:spLocks noGrp="1"/>
          </p:cNvSpPr>
          <p:nvPr>
            <p:ph idx="1" hasCustomPrompt="1"/>
          </p:nvPr>
        </p:nvSpPr>
        <p:spPr>
          <a:xfrm>
            <a:off x="350489" y="1556793"/>
            <a:ext cx="8915400" cy="4525963"/>
          </a:xfrm>
        </p:spPr>
        <p:txBody>
          <a:bodyPr/>
          <a:lstStyle>
            <a:lvl1pPr>
              <a:defRPr>
                <a:solidFill>
                  <a:srgbClr val="003399"/>
                </a:solidFill>
              </a:defRPr>
            </a:lvl1pPr>
            <a:lvl2pPr>
              <a:buClr>
                <a:srgbClr val="0070C0"/>
              </a:buClr>
              <a:buFont typeface="Calibri" pitchFamily="34" charset="0"/>
              <a:buChar char="•"/>
              <a:defRPr>
                <a:solidFill>
                  <a:srgbClr val="0070C0"/>
                </a:solidFill>
              </a:defRPr>
            </a:lvl2pPr>
            <a:lvl3pPr>
              <a:buClr>
                <a:srgbClr val="00A7E1"/>
              </a:buClr>
              <a:buFont typeface="Arial" pitchFamily="34" charset="0"/>
              <a:buChar char="•"/>
              <a:defRPr>
                <a:solidFill>
                  <a:srgbClr val="00A7E1"/>
                </a:solidFill>
              </a:defRPr>
            </a:lvl3pPr>
            <a:lvl4pPr>
              <a:buClr>
                <a:srgbClr val="E8A42A"/>
              </a:buClr>
              <a:buFont typeface="Calibri" pitchFamily="34" charset="0"/>
              <a:buChar char="•"/>
              <a:defRPr>
                <a:solidFill>
                  <a:srgbClr val="003399"/>
                </a:solidFill>
              </a:defRPr>
            </a:lvl4pPr>
            <a:lvl5pPr>
              <a:buClr>
                <a:srgbClr val="92D050"/>
              </a:buClr>
              <a:buFont typeface="Arial" pitchFamily="34" charset="0"/>
              <a:buChar char="•"/>
              <a:defRPr>
                <a:solidFill>
                  <a:srgbClr val="003399"/>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767784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AD06D3-0E2B-4DDA-B0A5-8DDF4166C263}" type="datetimeFigureOut">
              <a:rPr lang="fr-BE" smtClean="0"/>
              <a:t>22/09/2020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206CB1FD-D384-4E2E-B57C-06468BE43442}" type="slidenum">
              <a:rPr lang="fr-BE" smtClean="0"/>
              <a:t>‹N°›</a:t>
            </a:fld>
            <a:endParaRPr lang="fr-BE"/>
          </a:p>
        </p:txBody>
      </p:sp>
    </p:spTree>
    <p:extLst>
      <p:ext uri="{BB962C8B-B14F-4D97-AF65-F5344CB8AC3E}">
        <p14:creationId xmlns:p14="http://schemas.microsoft.com/office/powerpoint/2010/main" val="42685056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742950" y="2130426"/>
            <a:ext cx="8420100" cy="1470025"/>
          </a:xfrm>
        </p:spPr>
        <p:txBody>
          <a:bodyPr>
            <a:normAutofit/>
          </a:bodyPr>
          <a:lstStyle>
            <a:lvl1pPr>
              <a:defRPr sz="3600">
                <a:solidFill>
                  <a:schemeClr val="accent6">
                    <a:lumMod val="75000"/>
                  </a:schemeClr>
                </a:solidFill>
              </a:defRPr>
            </a:lvl1pPr>
          </a:lstStyle>
          <a:p>
            <a:r>
              <a:rPr lang="fr-FR" dirty="0"/>
              <a:t>Cliquez pour modifier le style du titre (page de fin)</a:t>
            </a:r>
            <a:endParaRPr lang="fr-BE" dirty="0"/>
          </a:p>
        </p:txBody>
      </p:sp>
      <p:sp>
        <p:nvSpPr>
          <p:cNvPr id="3" name="Sous-titre 2"/>
          <p:cNvSpPr>
            <a:spLocks noGrp="1"/>
          </p:cNvSpPr>
          <p:nvPr>
            <p:ph type="subTitle" idx="1"/>
          </p:nvPr>
        </p:nvSpPr>
        <p:spPr>
          <a:xfrm>
            <a:off x="1485900" y="3886200"/>
            <a:ext cx="6934200" cy="1752600"/>
          </a:xfrm>
        </p:spPr>
        <p:txBody>
          <a:bodyPr>
            <a:normAutofit/>
          </a:bodyPr>
          <a:lstStyle>
            <a:lvl1pPr marL="0" indent="0" algn="ctr">
              <a:buNone/>
              <a:defRPr sz="2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fr-BE" dirty="0"/>
          </a:p>
        </p:txBody>
      </p:sp>
      <p:sp>
        <p:nvSpPr>
          <p:cNvPr id="5" name="Rectangle 4"/>
          <p:cNvSpPr/>
          <p:nvPr userDrawn="1"/>
        </p:nvSpPr>
        <p:spPr>
          <a:xfrm>
            <a:off x="532263" y="6337075"/>
            <a:ext cx="3354000" cy="72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sz="1800">
              <a:solidFill>
                <a:prstClr val="white"/>
              </a:solidFill>
            </a:endParaRPr>
          </a:p>
        </p:txBody>
      </p:sp>
    </p:spTree>
    <p:extLst>
      <p:ext uri="{BB962C8B-B14F-4D97-AF65-F5344CB8AC3E}">
        <p14:creationId xmlns:p14="http://schemas.microsoft.com/office/powerpoint/2010/main" val="2743566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AD06D3-0E2B-4DDA-B0A5-8DDF4166C263}" type="datetimeFigureOut">
              <a:rPr lang="fr-BE" smtClean="0"/>
              <a:t>22/09/2020</a:t>
            </a:fld>
            <a:endParaRPr lang="fr-BE"/>
          </a:p>
        </p:txBody>
      </p:sp>
      <p:sp>
        <p:nvSpPr>
          <p:cNvPr id="5" name="Footer Placeholder 4"/>
          <p:cNvSpPr>
            <a:spLocks noGrp="1"/>
          </p:cNvSpPr>
          <p:nvPr>
            <p:ph type="ftr" sz="quarter" idx="11"/>
          </p:nvPr>
        </p:nvSpPr>
        <p:spPr/>
        <p:txBody>
          <a:bodyPr/>
          <a:lstStyle/>
          <a:p>
            <a:endParaRPr lang="fr-BE"/>
          </a:p>
        </p:txBody>
      </p:sp>
      <p:sp>
        <p:nvSpPr>
          <p:cNvPr id="6" name="Slide Number Placeholder 5"/>
          <p:cNvSpPr>
            <a:spLocks noGrp="1"/>
          </p:cNvSpPr>
          <p:nvPr>
            <p:ph type="sldNum" sz="quarter" idx="12"/>
          </p:nvPr>
        </p:nvSpPr>
        <p:spPr/>
        <p:txBody>
          <a:bodyPr/>
          <a:lstStyle/>
          <a:p>
            <a:fld id="{206CB1FD-D384-4E2E-B57C-06468BE43442}" type="slidenum">
              <a:rPr lang="fr-BE" smtClean="0"/>
              <a:t>‹N°›</a:t>
            </a:fld>
            <a:endParaRPr lang="fr-BE"/>
          </a:p>
        </p:txBody>
      </p:sp>
    </p:spTree>
    <p:extLst>
      <p:ext uri="{BB962C8B-B14F-4D97-AF65-F5344CB8AC3E}">
        <p14:creationId xmlns:p14="http://schemas.microsoft.com/office/powerpoint/2010/main" val="2126860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3AD06D3-0E2B-4DDA-B0A5-8DDF4166C263}" type="datetimeFigureOut">
              <a:rPr lang="fr-BE" smtClean="0"/>
              <a:t>22/09/2020</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206CB1FD-D384-4E2E-B57C-06468BE43442}" type="slidenum">
              <a:rPr lang="fr-BE" smtClean="0"/>
              <a:t>‹N°›</a:t>
            </a:fld>
            <a:endParaRPr lang="fr-BE"/>
          </a:p>
        </p:txBody>
      </p:sp>
    </p:spTree>
    <p:extLst>
      <p:ext uri="{BB962C8B-B14F-4D97-AF65-F5344CB8AC3E}">
        <p14:creationId xmlns:p14="http://schemas.microsoft.com/office/powerpoint/2010/main" val="3219005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3AD06D3-0E2B-4DDA-B0A5-8DDF4166C263}" type="datetimeFigureOut">
              <a:rPr lang="fr-BE" smtClean="0"/>
              <a:t>22/09/2020</a:t>
            </a:fld>
            <a:endParaRPr lang="fr-BE"/>
          </a:p>
        </p:txBody>
      </p:sp>
      <p:sp>
        <p:nvSpPr>
          <p:cNvPr id="8" name="Footer Placeholder 7"/>
          <p:cNvSpPr>
            <a:spLocks noGrp="1"/>
          </p:cNvSpPr>
          <p:nvPr>
            <p:ph type="ftr" sz="quarter" idx="11"/>
          </p:nvPr>
        </p:nvSpPr>
        <p:spPr/>
        <p:txBody>
          <a:bodyPr/>
          <a:lstStyle/>
          <a:p>
            <a:endParaRPr lang="fr-BE"/>
          </a:p>
        </p:txBody>
      </p:sp>
      <p:sp>
        <p:nvSpPr>
          <p:cNvPr id="9" name="Slide Number Placeholder 8"/>
          <p:cNvSpPr>
            <a:spLocks noGrp="1"/>
          </p:cNvSpPr>
          <p:nvPr>
            <p:ph type="sldNum" sz="quarter" idx="12"/>
          </p:nvPr>
        </p:nvSpPr>
        <p:spPr/>
        <p:txBody>
          <a:bodyPr/>
          <a:lstStyle/>
          <a:p>
            <a:fld id="{206CB1FD-D384-4E2E-B57C-06468BE43442}" type="slidenum">
              <a:rPr lang="fr-BE" smtClean="0"/>
              <a:t>‹N°›</a:t>
            </a:fld>
            <a:endParaRPr lang="fr-BE"/>
          </a:p>
        </p:txBody>
      </p:sp>
    </p:spTree>
    <p:extLst>
      <p:ext uri="{BB962C8B-B14F-4D97-AF65-F5344CB8AC3E}">
        <p14:creationId xmlns:p14="http://schemas.microsoft.com/office/powerpoint/2010/main" val="1064500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AD06D3-0E2B-4DDA-B0A5-8DDF4166C263}" type="datetimeFigureOut">
              <a:rPr lang="fr-BE" smtClean="0"/>
              <a:t>22/09/2020</a:t>
            </a:fld>
            <a:endParaRPr lang="fr-BE"/>
          </a:p>
        </p:txBody>
      </p:sp>
      <p:sp>
        <p:nvSpPr>
          <p:cNvPr id="4" name="Footer Placeholder 3"/>
          <p:cNvSpPr>
            <a:spLocks noGrp="1"/>
          </p:cNvSpPr>
          <p:nvPr>
            <p:ph type="ftr" sz="quarter" idx="11"/>
          </p:nvPr>
        </p:nvSpPr>
        <p:spPr/>
        <p:txBody>
          <a:bodyPr/>
          <a:lstStyle/>
          <a:p>
            <a:endParaRPr lang="fr-BE"/>
          </a:p>
        </p:txBody>
      </p:sp>
      <p:sp>
        <p:nvSpPr>
          <p:cNvPr id="5" name="Slide Number Placeholder 4"/>
          <p:cNvSpPr>
            <a:spLocks noGrp="1"/>
          </p:cNvSpPr>
          <p:nvPr>
            <p:ph type="sldNum" sz="quarter" idx="12"/>
          </p:nvPr>
        </p:nvSpPr>
        <p:spPr/>
        <p:txBody>
          <a:bodyPr/>
          <a:lstStyle/>
          <a:p>
            <a:fld id="{206CB1FD-D384-4E2E-B57C-06468BE43442}" type="slidenum">
              <a:rPr lang="fr-BE" smtClean="0"/>
              <a:t>‹N°›</a:t>
            </a:fld>
            <a:endParaRPr lang="fr-BE"/>
          </a:p>
        </p:txBody>
      </p:sp>
    </p:spTree>
    <p:extLst>
      <p:ext uri="{BB962C8B-B14F-4D97-AF65-F5344CB8AC3E}">
        <p14:creationId xmlns:p14="http://schemas.microsoft.com/office/powerpoint/2010/main" val="3416406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D06D3-0E2B-4DDA-B0A5-8DDF4166C263}" type="datetimeFigureOut">
              <a:rPr lang="fr-BE" smtClean="0"/>
              <a:t>22/09/2020</a:t>
            </a:fld>
            <a:endParaRPr lang="fr-BE"/>
          </a:p>
        </p:txBody>
      </p:sp>
      <p:sp>
        <p:nvSpPr>
          <p:cNvPr id="3" name="Footer Placeholder 2"/>
          <p:cNvSpPr>
            <a:spLocks noGrp="1"/>
          </p:cNvSpPr>
          <p:nvPr>
            <p:ph type="ftr" sz="quarter" idx="11"/>
          </p:nvPr>
        </p:nvSpPr>
        <p:spPr/>
        <p:txBody>
          <a:bodyPr/>
          <a:lstStyle/>
          <a:p>
            <a:endParaRPr lang="fr-BE"/>
          </a:p>
        </p:txBody>
      </p:sp>
      <p:sp>
        <p:nvSpPr>
          <p:cNvPr id="4" name="Slide Number Placeholder 3"/>
          <p:cNvSpPr>
            <a:spLocks noGrp="1"/>
          </p:cNvSpPr>
          <p:nvPr>
            <p:ph type="sldNum" sz="quarter" idx="12"/>
          </p:nvPr>
        </p:nvSpPr>
        <p:spPr/>
        <p:txBody>
          <a:bodyPr/>
          <a:lstStyle/>
          <a:p>
            <a:fld id="{206CB1FD-D384-4E2E-B57C-06468BE43442}" type="slidenum">
              <a:rPr lang="fr-BE" smtClean="0"/>
              <a:t>‹N°›</a:t>
            </a:fld>
            <a:endParaRPr lang="fr-BE"/>
          </a:p>
        </p:txBody>
      </p:sp>
    </p:spTree>
    <p:extLst>
      <p:ext uri="{BB962C8B-B14F-4D97-AF65-F5344CB8AC3E}">
        <p14:creationId xmlns:p14="http://schemas.microsoft.com/office/powerpoint/2010/main" val="809914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AD06D3-0E2B-4DDA-B0A5-8DDF4166C263}" type="datetimeFigureOut">
              <a:rPr lang="fr-BE" smtClean="0"/>
              <a:t>22/09/2020</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206CB1FD-D384-4E2E-B57C-06468BE43442}" type="slidenum">
              <a:rPr lang="fr-BE" smtClean="0"/>
              <a:t>‹N°›</a:t>
            </a:fld>
            <a:endParaRPr lang="fr-BE"/>
          </a:p>
        </p:txBody>
      </p:sp>
    </p:spTree>
    <p:extLst>
      <p:ext uri="{BB962C8B-B14F-4D97-AF65-F5344CB8AC3E}">
        <p14:creationId xmlns:p14="http://schemas.microsoft.com/office/powerpoint/2010/main" val="4269651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AD06D3-0E2B-4DDA-B0A5-8DDF4166C263}" type="datetimeFigureOut">
              <a:rPr lang="fr-BE" smtClean="0"/>
              <a:t>22/09/2020</a:t>
            </a:fld>
            <a:endParaRPr lang="fr-BE"/>
          </a:p>
        </p:txBody>
      </p:sp>
      <p:sp>
        <p:nvSpPr>
          <p:cNvPr id="6" name="Footer Placeholder 5"/>
          <p:cNvSpPr>
            <a:spLocks noGrp="1"/>
          </p:cNvSpPr>
          <p:nvPr>
            <p:ph type="ftr" sz="quarter" idx="11"/>
          </p:nvPr>
        </p:nvSpPr>
        <p:spPr/>
        <p:txBody>
          <a:bodyPr/>
          <a:lstStyle/>
          <a:p>
            <a:endParaRPr lang="fr-BE"/>
          </a:p>
        </p:txBody>
      </p:sp>
      <p:sp>
        <p:nvSpPr>
          <p:cNvPr id="7" name="Slide Number Placeholder 6"/>
          <p:cNvSpPr>
            <a:spLocks noGrp="1"/>
          </p:cNvSpPr>
          <p:nvPr>
            <p:ph type="sldNum" sz="quarter" idx="12"/>
          </p:nvPr>
        </p:nvSpPr>
        <p:spPr/>
        <p:txBody>
          <a:bodyPr/>
          <a:lstStyle/>
          <a:p>
            <a:fld id="{206CB1FD-D384-4E2E-B57C-06468BE43442}" type="slidenum">
              <a:rPr lang="fr-BE" smtClean="0"/>
              <a:t>‹N°›</a:t>
            </a:fld>
            <a:endParaRPr lang="fr-BE"/>
          </a:p>
        </p:txBody>
      </p:sp>
    </p:spTree>
    <p:extLst>
      <p:ext uri="{BB962C8B-B14F-4D97-AF65-F5344CB8AC3E}">
        <p14:creationId xmlns:p14="http://schemas.microsoft.com/office/powerpoint/2010/main" val="4238734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D06D3-0E2B-4DDA-B0A5-8DDF4166C263}" type="datetimeFigureOut">
              <a:rPr lang="fr-BE" smtClean="0"/>
              <a:t>22/09/2020</a:t>
            </a:fld>
            <a:endParaRPr lang="fr-BE"/>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CB1FD-D384-4E2E-B57C-06468BE43442}" type="slidenum">
              <a:rPr lang="fr-BE" smtClean="0"/>
              <a:t>‹N°›</a:t>
            </a:fld>
            <a:endParaRPr lang="fr-BE"/>
          </a:p>
        </p:txBody>
      </p:sp>
    </p:spTree>
    <p:extLst>
      <p:ext uri="{BB962C8B-B14F-4D97-AF65-F5344CB8AC3E}">
        <p14:creationId xmlns:p14="http://schemas.microsoft.com/office/powerpoint/2010/main" val="12617560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fr-FR" dirty="0"/>
              <a:t>Cliquez pour modifier le style du titre</a:t>
            </a:r>
            <a:endParaRPr lang="fr-BE" dirty="0"/>
          </a:p>
        </p:txBody>
      </p:sp>
      <p:sp>
        <p:nvSpPr>
          <p:cNvPr id="3" name="Espace réservé du texte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Tree>
    <p:extLst>
      <p:ext uri="{BB962C8B-B14F-4D97-AF65-F5344CB8AC3E}">
        <p14:creationId xmlns:p14="http://schemas.microsoft.com/office/powerpoint/2010/main" val="3089404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lvl1pPr algn="ctr" defTabSz="914400" rtl="0" eaLnBrk="1" latinLnBrk="0" hangingPunct="1">
        <a:spcBef>
          <a:spcPct val="0"/>
        </a:spcBef>
        <a:buNone/>
        <a:defRPr sz="4400" kern="1200">
          <a:solidFill>
            <a:schemeClr val="accent6">
              <a:lumMod val="75000"/>
            </a:schemeClr>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00339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00A7E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fr-FR" dirty="0"/>
              <a:t>Cliquez pour modifier le style du titre</a:t>
            </a:r>
            <a:endParaRPr lang="fr-BE" dirty="0"/>
          </a:p>
        </p:txBody>
      </p:sp>
      <p:sp>
        <p:nvSpPr>
          <p:cNvPr id="3" name="Espace réservé du texte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p:txBody>
      </p:sp>
    </p:spTree>
    <p:extLst>
      <p:ext uri="{BB962C8B-B14F-4D97-AF65-F5344CB8AC3E}">
        <p14:creationId xmlns:p14="http://schemas.microsoft.com/office/powerpoint/2010/main" val="1300741588"/>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Lst>
  <p:txStyles>
    <p:titleStyle>
      <a:lvl1pPr algn="ctr" defTabSz="914400" rtl="0" eaLnBrk="1" latinLnBrk="0" hangingPunct="1">
        <a:spcBef>
          <a:spcPct val="0"/>
        </a:spcBef>
        <a:buNone/>
        <a:defRPr sz="4400" kern="1200">
          <a:solidFill>
            <a:schemeClr val="accent6">
              <a:lumMod val="75000"/>
            </a:schemeClr>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00339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00A7E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18.xml"/><Relationship Id="rId5" Type="http://schemas.microsoft.com/office/2007/relationships/hdphoto" Target="../media/hdphoto2.wdp"/><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gif"/><Relationship Id="rId7"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txBox="1">
            <a:spLocks/>
          </p:cNvSpPr>
          <p:nvPr/>
        </p:nvSpPr>
        <p:spPr>
          <a:xfrm>
            <a:off x="1123498" y="1752732"/>
            <a:ext cx="7442278" cy="19121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kern="1200" baseline="0">
                <a:solidFill>
                  <a:schemeClr val="accent6">
                    <a:lumMod val="75000"/>
                  </a:schemeClr>
                </a:solidFill>
                <a:latin typeface="Arial" pitchFamily="34" charset="0"/>
                <a:ea typeface="+mj-ea"/>
                <a:cs typeface="Arial" pitchFamily="34" charset="0"/>
              </a:defRPr>
            </a:lvl1pPr>
          </a:lstStyle>
          <a:p>
            <a:pPr lvl="0">
              <a:spcBef>
                <a:spcPts val="1800"/>
              </a:spcBef>
              <a:spcAft>
                <a:spcPts val="1800"/>
              </a:spcAft>
              <a:defRPr/>
            </a:pPr>
            <a:r>
              <a:rPr lang="en-US" sz="3200" dirty="0" smtClean="0">
                <a:solidFill>
                  <a:srgbClr val="F79646">
                    <a:lumMod val="75000"/>
                  </a:srgbClr>
                </a:solidFill>
              </a:rPr>
              <a:t>Why you should adopt nested concepts and expression templates as the new way to translate SNOMED CT</a:t>
            </a:r>
            <a:endParaRPr kumimoji="0" lang="en-US" sz="3200" b="0" i="0" u="none" strike="noStrike" kern="1200" cap="none" spc="0" normalizeH="0" baseline="0" noProof="0" dirty="0">
              <a:ln>
                <a:noFill/>
              </a:ln>
              <a:solidFill>
                <a:srgbClr val="F79646">
                  <a:lumMod val="75000"/>
                </a:srgbClr>
              </a:solidFill>
              <a:effectLst/>
              <a:uLnTx/>
              <a:uFillTx/>
              <a:latin typeface="Arial" pitchFamily="34" charset="0"/>
              <a:ea typeface="+mj-ea"/>
              <a:cs typeface="Arial" pitchFamily="34" charset="0"/>
            </a:endParaRPr>
          </a:p>
        </p:txBody>
      </p:sp>
      <p:pic>
        <p:nvPicPr>
          <p:cNvPr id="9" name="Image 8" descr="logo_chu_umc.gif"/>
          <p:cNvPicPr>
            <a:picLocks noChangeAspect="1"/>
          </p:cNvPicPr>
          <p:nvPr/>
        </p:nvPicPr>
        <p:blipFill>
          <a:blip r:embed="rId2" cstate="print"/>
          <a:stretch>
            <a:fillRect/>
          </a:stretch>
        </p:blipFill>
        <p:spPr>
          <a:xfrm>
            <a:off x="121377" y="158203"/>
            <a:ext cx="1440160" cy="552094"/>
          </a:xfrm>
          <a:prstGeom prst="rect">
            <a:avLst/>
          </a:prstGeom>
        </p:spPr>
      </p:pic>
      <p:sp>
        <p:nvSpPr>
          <p:cNvPr id="10" name="Rectangle 9">
            <a:extLst>
              <a:ext uri="{FF2B5EF4-FFF2-40B4-BE49-F238E27FC236}">
                <a16:creationId xmlns:a16="http://schemas.microsoft.com/office/drawing/2014/main" xmlns="" id="{C0B84E1A-3C5A-4ADD-88AA-0A85ABC19467}"/>
              </a:ext>
            </a:extLst>
          </p:cNvPr>
          <p:cNvSpPr/>
          <p:nvPr/>
        </p:nvSpPr>
        <p:spPr>
          <a:xfrm>
            <a:off x="491320" y="6337075"/>
            <a:ext cx="3096000" cy="72000"/>
          </a:xfrm>
          <a:prstGeom prst="rect">
            <a:avLst/>
          </a:prstGeom>
          <a:gradFill flip="none" rotWithShape="1">
            <a:gsLst>
              <a:gs pos="0">
                <a:sysClr val="window" lastClr="FFFFFF"/>
              </a:gs>
              <a:gs pos="100000">
                <a:srgbClr val="17AEE4"/>
              </a:gs>
              <a:gs pos="100000">
                <a:srgbClr val="1DCFFF"/>
              </a:gs>
            </a:gsLst>
            <a:lin ang="10800000" scaled="1"/>
            <a:tileRect/>
          </a:gradFill>
          <a:ln w="254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BE"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11" name="Sous-titre 2"/>
          <p:cNvSpPr txBox="1">
            <a:spLocks/>
          </p:cNvSpPr>
          <p:nvPr/>
        </p:nvSpPr>
        <p:spPr>
          <a:xfrm>
            <a:off x="427261" y="5522387"/>
            <a:ext cx="6400800" cy="87324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300" b="0" i="0" u="none" strike="noStrike" kern="1200" cap="none" spc="0" normalizeH="0" baseline="0" noProof="0" dirty="0" smtClean="0">
                <a:ln>
                  <a:noFill/>
                </a:ln>
                <a:solidFill>
                  <a:sysClr val="windowText" lastClr="000000">
                    <a:tint val="75000"/>
                  </a:sysClr>
                </a:solidFill>
                <a:effectLst/>
                <a:uLnTx/>
                <a:uFillTx/>
                <a:latin typeface="Calibri"/>
                <a:ea typeface="+mn-ea"/>
                <a:cs typeface="+mn-cs"/>
              </a:rPr>
              <a:t>Marie-Alexandra Lambot, MD</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300" b="0" i="0" u="none" strike="noStrike" kern="1200" cap="none" spc="0" normalizeH="0" baseline="0" noProof="0" dirty="0" smtClean="0">
                <a:ln>
                  <a:noFill/>
                </a:ln>
                <a:solidFill>
                  <a:sysClr val="windowText" lastClr="000000">
                    <a:tint val="75000"/>
                  </a:sysClr>
                </a:solidFill>
                <a:effectLst/>
                <a:uLnTx/>
                <a:uFillTx/>
                <a:latin typeface="Calibri"/>
                <a:ea typeface="+mn-ea"/>
                <a:cs typeface="+mn-cs"/>
              </a:rPr>
              <a:t>Adjunct to the Medical Direction, CHU St Pierre, Brussels, </a:t>
            </a:r>
            <a:r>
              <a:rPr lang="en-US" sz="1300" dirty="0" err="1" smtClean="0">
                <a:solidFill>
                  <a:sysClr val="windowText" lastClr="000000">
                    <a:tint val="75000"/>
                  </a:sysClr>
                </a:solidFill>
                <a:latin typeface="Calibri"/>
              </a:rPr>
              <a:t>Belgiu</a:t>
            </a:r>
            <a:r>
              <a:rPr kumimoji="0" lang="en-US" sz="1300" b="0" i="0" u="none" strike="noStrike" kern="1200" cap="none" spc="0" normalizeH="0" baseline="0" noProof="0" dirty="0" smtClean="0">
                <a:ln>
                  <a:noFill/>
                </a:ln>
                <a:solidFill>
                  <a:sysClr val="windowText" lastClr="000000">
                    <a:tint val="75000"/>
                  </a:sysClr>
                </a:solidFill>
                <a:effectLst/>
                <a:uLnTx/>
                <a:uFillTx/>
                <a:latin typeface="Calibri"/>
                <a:ea typeface="+mn-ea"/>
                <a:cs typeface="+mn-cs"/>
              </a:rPr>
              <a:t>m</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300" b="0" i="0" u="none" strike="noStrike" kern="1200" cap="none" spc="0" normalizeH="0" baseline="0" noProof="0" dirty="0" smtClean="0">
                <a:ln>
                  <a:noFill/>
                </a:ln>
                <a:solidFill>
                  <a:sysClr val="windowText" lastClr="000000">
                    <a:tint val="75000"/>
                  </a:sysClr>
                </a:solidFill>
                <a:effectLst/>
                <a:uLnTx/>
                <a:uFillTx/>
                <a:latin typeface="Calibri"/>
                <a:ea typeface="+mn-ea"/>
                <a:cs typeface="+mn-cs"/>
              </a:rPr>
              <a:t>Coordinator of the Consortium for Support on Clinical Terminologies (CSCT)</a:t>
            </a:r>
            <a:endParaRPr kumimoji="0" lang="en-US" sz="1300" b="0" i="0" u="none" strike="noStrike" kern="1200" cap="none" spc="0" normalizeH="0" baseline="0" noProof="0" dirty="0">
              <a:ln>
                <a:noFill/>
              </a:ln>
              <a:solidFill>
                <a:sysClr val="windowText" lastClr="000000">
                  <a:tint val="75000"/>
                </a:sysClr>
              </a:solidFill>
              <a:effectLst/>
              <a:uLnTx/>
              <a:uFillTx/>
              <a:latin typeface="Calibri"/>
              <a:ea typeface="+mn-ea"/>
              <a:cs typeface="+mn-cs"/>
            </a:endParaRPr>
          </a:p>
        </p:txBody>
      </p:sp>
      <p:pic>
        <p:nvPicPr>
          <p:cNvPr id="12" name="Image 9">
            <a:extLst>
              <a:ext uri="{FF2B5EF4-FFF2-40B4-BE49-F238E27FC236}">
                <a16:creationId xmlns:a16="http://schemas.microsoft.com/office/drawing/2014/main" xmlns="" id="{1F4FF4BE-363E-49D8-96C3-3631BFCAD0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9206" y="158203"/>
            <a:ext cx="772815" cy="451691"/>
          </a:xfrm>
          <a:prstGeom prst="rect">
            <a:avLst/>
          </a:prstGeom>
        </p:spPr>
      </p:pic>
      <p:sp>
        <p:nvSpPr>
          <p:cNvPr id="20" name="Sous-titre 2"/>
          <p:cNvSpPr txBox="1">
            <a:spLocks/>
          </p:cNvSpPr>
          <p:nvPr/>
        </p:nvSpPr>
        <p:spPr>
          <a:xfrm>
            <a:off x="151614" y="3852841"/>
            <a:ext cx="9144000" cy="87324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0"/>
              </a:spcBef>
            </a:pPr>
            <a:r>
              <a:rPr lang="en-US" sz="1400" b="1" dirty="0" smtClean="0">
                <a:solidFill>
                  <a:srgbClr val="0070C0"/>
                </a:solidFill>
              </a:rPr>
              <a:t>SNOMED international Translation User Group</a:t>
            </a:r>
          </a:p>
          <a:p>
            <a:pPr>
              <a:spcBef>
                <a:spcPts val="0"/>
              </a:spcBef>
            </a:pPr>
            <a:r>
              <a:rPr lang="en-US" sz="1400" b="1" dirty="0" smtClean="0">
                <a:solidFill>
                  <a:srgbClr val="0070C0"/>
                </a:solidFill>
              </a:rPr>
              <a:t>22th of September 2020</a:t>
            </a:r>
            <a:endParaRPr lang="en-US" sz="1400" b="1" dirty="0">
              <a:solidFill>
                <a:srgbClr val="0070C0"/>
              </a:solidFill>
            </a:endParaRPr>
          </a:p>
        </p:txBody>
      </p:sp>
    </p:spTree>
    <p:extLst>
      <p:ext uri="{BB962C8B-B14F-4D97-AF65-F5344CB8AC3E}">
        <p14:creationId xmlns:p14="http://schemas.microsoft.com/office/powerpoint/2010/main" val="4167324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99710" y="184990"/>
            <a:ext cx="8436831" cy="461665"/>
          </a:xfrm>
          <a:prstGeom prst="rect">
            <a:avLst/>
          </a:prstGeom>
          <a:noFill/>
        </p:spPr>
        <p:txBody>
          <a:bodyPr wrap="square" rtlCol="0">
            <a:spAutoFit/>
          </a:bodyPr>
          <a:lstStyle/>
          <a:p>
            <a:pPr defTabSz="914400"/>
            <a:r>
              <a:rPr lang="fr-BE" sz="2400" dirty="0" smtClean="0">
                <a:solidFill>
                  <a:srgbClr val="F79646">
                    <a:lumMod val="75000"/>
                  </a:srgbClr>
                </a:solidFill>
                <a:latin typeface="Arial" panose="020B0604020202020204" pitchFamily="34" charset="0"/>
                <a:cs typeface="Arial" panose="020B0604020202020204" pitchFamily="34" charset="0"/>
              </a:rPr>
              <a:t>Top down translation </a:t>
            </a:r>
            <a:r>
              <a:rPr lang="fr-BE" sz="2400" dirty="0" err="1" smtClean="0">
                <a:solidFill>
                  <a:srgbClr val="F79646">
                    <a:lumMod val="75000"/>
                  </a:srgbClr>
                </a:solidFill>
                <a:latin typeface="Arial" panose="020B0604020202020204" pitchFamily="34" charset="0"/>
                <a:cs typeface="Arial" panose="020B0604020202020204" pitchFamily="34" charset="0"/>
              </a:rPr>
              <a:t>template</a:t>
            </a:r>
            <a:r>
              <a:rPr lang="fr-BE" sz="2400" dirty="0" smtClean="0">
                <a:solidFill>
                  <a:srgbClr val="F79646">
                    <a:lumMod val="75000"/>
                  </a:srgbClr>
                </a:solidFill>
                <a:latin typeface="Arial" panose="020B0604020202020204" pitchFamily="34" charset="0"/>
                <a:cs typeface="Arial" panose="020B0604020202020204" pitchFamily="34" charset="0"/>
              </a:rPr>
              <a:t> </a:t>
            </a:r>
            <a:r>
              <a:rPr lang="fr-BE" sz="2400" dirty="0" err="1" smtClean="0">
                <a:solidFill>
                  <a:srgbClr val="F79646">
                    <a:lumMod val="75000"/>
                  </a:srgbClr>
                </a:solidFill>
                <a:latin typeface="Arial" panose="020B0604020202020204" pitchFamily="34" charset="0"/>
                <a:cs typeface="Arial" panose="020B0604020202020204" pitchFamily="34" charset="0"/>
              </a:rPr>
              <a:t>example</a:t>
            </a:r>
            <a:r>
              <a:rPr lang="fr-BE" sz="2400" dirty="0" smtClean="0">
                <a:solidFill>
                  <a:srgbClr val="F79646">
                    <a:lumMod val="75000"/>
                  </a:srgbClr>
                </a:solidFill>
                <a:latin typeface="Arial" panose="020B0604020202020204" pitchFamily="34" charset="0"/>
                <a:cs typeface="Arial" panose="020B0604020202020204" pitchFamily="34" charset="0"/>
              </a:rPr>
              <a:t> (1)</a:t>
            </a:r>
            <a:endParaRPr lang="fr-BE" sz="24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57329" y="788110"/>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46" name="ZoneTexte 45"/>
          <p:cNvSpPr txBox="1"/>
          <p:nvPr/>
        </p:nvSpPr>
        <p:spPr>
          <a:xfrm>
            <a:off x="1218167" y="4026361"/>
            <a:ext cx="265515" cy="400110"/>
          </a:xfrm>
          <a:prstGeom prst="rect">
            <a:avLst/>
          </a:prstGeom>
          <a:noFill/>
        </p:spPr>
        <p:txBody>
          <a:bodyPr wrap="square" rtlCol="0">
            <a:spAutoFit/>
          </a:bodyPr>
          <a:lstStyle/>
          <a:p>
            <a:r>
              <a:rPr lang="fr-BE" sz="2000" dirty="0" smtClean="0"/>
              <a:t> </a:t>
            </a:r>
            <a:endParaRPr lang="fr-BE" sz="2000" dirty="0"/>
          </a:p>
        </p:txBody>
      </p:sp>
      <p:sp>
        <p:nvSpPr>
          <p:cNvPr id="62" name="Rectangle 61"/>
          <p:cNvSpPr/>
          <p:nvPr/>
        </p:nvSpPr>
        <p:spPr>
          <a:xfrm>
            <a:off x="766272" y="1170864"/>
            <a:ext cx="8444964" cy="5032147"/>
          </a:xfrm>
          <a:prstGeom prst="rect">
            <a:avLst/>
          </a:prstGeom>
        </p:spPr>
        <p:txBody>
          <a:bodyPr wrap="square">
            <a:spAutoFit/>
          </a:bodyPr>
          <a:lstStyle/>
          <a:p>
            <a:pPr lvl="0" defTabSz="914400">
              <a:spcAft>
                <a:spcPts val="600"/>
              </a:spcAft>
              <a:tabLst>
                <a:tab pos="1968500" algn="l"/>
                <a:tab pos="5284788" algn="l"/>
              </a:tabLst>
            </a:pPr>
            <a:r>
              <a:rPr lang="en-US" sz="1600" b="1" dirty="0">
                <a:solidFill>
                  <a:prstClr val="black"/>
                </a:solidFill>
                <a:cs typeface="Arial" panose="020B0604020202020204" pitchFamily="34" charset="0"/>
              </a:rPr>
              <a:t>Root concept translation:</a:t>
            </a:r>
            <a:r>
              <a:rPr lang="en-US" sz="1600" dirty="0">
                <a:solidFill>
                  <a:prstClr val="black"/>
                </a:solidFill>
                <a:cs typeface="Arial" panose="020B0604020202020204" pitchFamily="34" charset="0"/>
              </a:rPr>
              <a:t> </a:t>
            </a:r>
            <a:endParaRPr lang="en-US" sz="1600" dirty="0" smtClean="0">
              <a:solidFill>
                <a:prstClr val="black"/>
              </a:solidFill>
              <a:cs typeface="Arial" panose="020B0604020202020204" pitchFamily="34" charset="0"/>
            </a:endParaRPr>
          </a:p>
          <a:p>
            <a:pPr marL="1250950" lvl="0" defTabSz="914400">
              <a:spcAft>
                <a:spcPts val="600"/>
              </a:spcAft>
              <a:tabLst>
                <a:tab pos="1968500" algn="l"/>
                <a:tab pos="5284788" algn="l"/>
              </a:tabLst>
            </a:pPr>
            <a:r>
              <a:rPr lang="en-US" sz="1600" dirty="0" smtClean="0">
                <a:solidFill>
                  <a:srgbClr val="003399"/>
                </a:solidFill>
                <a:cs typeface="Arial" panose="020B0604020202020204" pitchFamily="34" charset="0"/>
              </a:rPr>
              <a:t>39607008 </a:t>
            </a:r>
            <a:r>
              <a:rPr lang="en-US" sz="1600" dirty="0">
                <a:solidFill>
                  <a:srgbClr val="003399"/>
                </a:solidFill>
                <a:cs typeface="Arial" panose="020B0604020202020204" pitchFamily="34" charset="0"/>
              </a:rPr>
              <a:t>|Lung structure (body structure</a:t>
            </a:r>
            <a:r>
              <a:rPr lang="en-US" sz="1600" dirty="0" smtClean="0">
                <a:solidFill>
                  <a:srgbClr val="003399"/>
                </a:solidFill>
                <a:cs typeface="Arial" panose="020B0604020202020204" pitchFamily="34" charset="0"/>
              </a:rPr>
              <a:t>)| 	</a:t>
            </a:r>
            <a:r>
              <a:rPr lang="en-US" sz="1600" dirty="0" smtClean="0">
                <a:cs typeface="Arial" panose="020B0604020202020204" pitchFamily="34" charset="0"/>
              </a:rPr>
              <a:t>=&gt;</a:t>
            </a:r>
            <a:r>
              <a:rPr lang="en-US" sz="1600" dirty="0" smtClean="0">
                <a:solidFill>
                  <a:schemeClr val="accent6">
                    <a:lumMod val="75000"/>
                  </a:schemeClr>
                </a:solidFill>
                <a:cs typeface="Arial" panose="020B0604020202020204" pitchFamily="34" charset="0"/>
              </a:rPr>
              <a:t> </a:t>
            </a:r>
            <a:r>
              <a:rPr lang="en-US" sz="1600" dirty="0" err="1" smtClean="0">
                <a:solidFill>
                  <a:schemeClr val="accent6">
                    <a:lumMod val="75000"/>
                  </a:schemeClr>
                </a:solidFill>
                <a:cs typeface="Arial" panose="020B0604020202020204" pitchFamily="34" charset="0"/>
              </a:rPr>
              <a:t>poumon</a:t>
            </a:r>
            <a:r>
              <a:rPr lang="en-US" sz="1600" dirty="0" smtClean="0">
                <a:solidFill>
                  <a:schemeClr val="accent6">
                    <a:lumMod val="75000"/>
                  </a:schemeClr>
                </a:solidFill>
                <a:cs typeface="Arial" panose="020B0604020202020204" pitchFamily="34" charset="0"/>
              </a:rPr>
              <a:t>, </a:t>
            </a:r>
            <a:r>
              <a:rPr lang="en-US" sz="1600" dirty="0" smtClean="0">
                <a:cs typeface="Arial" panose="020B0604020202020204" pitchFamily="34" charset="0"/>
              </a:rPr>
              <a:t>structure</a:t>
            </a:r>
            <a:r>
              <a:rPr lang="en-US" sz="1600" dirty="0" smtClean="0">
                <a:solidFill>
                  <a:schemeClr val="accent6">
                    <a:lumMod val="75000"/>
                  </a:schemeClr>
                </a:solidFill>
                <a:cs typeface="Arial" panose="020B0604020202020204" pitchFamily="34" charset="0"/>
              </a:rPr>
              <a:t> </a:t>
            </a:r>
            <a:r>
              <a:rPr lang="en-US" sz="1600" dirty="0" err="1" smtClean="0">
                <a:solidFill>
                  <a:schemeClr val="accent6">
                    <a:lumMod val="75000"/>
                  </a:schemeClr>
                </a:solidFill>
                <a:cs typeface="Arial" panose="020B0604020202020204" pitchFamily="34" charset="0"/>
              </a:rPr>
              <a:t>pulmonaire</a:t>
            </a:r>
            <a:endParaRPr lang="en-US" sz="1600" dirty="0">
              <a:solidFill>
                <a:schemeClr val="accent6">
                  <a:lumMod val="75000"/>
                </a:schemeClr>
              </a:solidFill>
              <a:cs typeface="Arial" panose="020B0604020202020204" pitchFamily="34" charset="0"/>
            </a:endParaRPr>
          </a:p>
          <a:p>
            <a:pPr marL="1250950" defTabSz="914400">
              <a:tabLst>
                <a:tab pos="1968500" algn="l"/>
                <a:tab pos="5284788" algn="l"/>
              </a:tabLst>
            </a:pPr>
            <a:r>
              <a:rPr lang="en-US" sz="1600" dirty="0">
                <a:solidFill>
                  <a:srgbClr val="003399"/>
                </a:solidFill>
                <a:cs typeface="Arial" panose="020B0604020202020204" pitchFamily="34" charset="0"/>
              </a:rPr>
              <a:t>7771000 |Left (qualifier value</a:t>
            </a:r>
            <a:r>
              <a:rPr lang="en-US" sz="1600" dirty="0" smtClean="0">
                <a:solidFill>
                  <a:srgbClr val="003399"/>
                </a:solidFill>
                <a:cs typeface="Arial" panose="020B0604020202020204" pitchFamily="34" charset="0"/>
              </a:rPr>
              <a:t>)|	</a:t>
            </a:r>
            <a:r>
              <a:rPr lang="en-US" sz="1600" dirty="0" smtClean="0">
                <a:cs typeface="Arial" panose="020B0604020202020204" pitchFamily="34" charset="0"/>
              </a:rPr>
              <a:t>=&gt;</a:t>
            </a:r>
            <a:r>
              <a:rPr lang="en-US" sz="1600" dirty="0" smtClean="0">
                <a:solidFill>
                  <a:schemeClr val="accent6">
                    <a:lumMod val="75000"/>
                  </a:schemeClr>
                </a:solidFill>
                <a:cs typeface="Arial" panose="020B0604020202020204" pitchFamily="34" charset="0"/>
              </a:rPr>
              <a:t> droit</a:t>
            </a:r>
            <a:endParaRPr lang="en-US" sz="1600" dirty="0">
              <a:solidFill>
                <a:schemeClr val="accent6">
                  <a:lumMod val="75000"/>
                </a:schemeClr>
              </a:solidFill>
              <a:cs typeface="Arial" panose="020B0604020202020204" pitchFamily="34" charset="0"/>
            </a:endParaRPr>
          </a:p>
          <a:p>
            <a:pPr marL="1250950" defTabSz="914400">
              <a:tabLst>
                <a:tab pos="1968500" algn="l"/>
                <a:tab pos="5284788" algn="l"/>
              </a:tabLst>
            </a:pPr>
            <a:r>
              <a:rPr lang="fr-BE" sz="1600" dirty="0">
                <a:solidFill>
                  <a:srgbClr val="003399"/>
                </a:solidFill>
              </a:rPr>
              <a:t>24028007 |Right (qualifier value</a:t>
            </a:r>
            <a:r>
              <a:rPr lang="fr-BE" sz="1600" dirty="0" smtClean="0">
                <a:solidFill>
                  <a:srgbClr val="003399"/>
                </a:solidFill>
              </a:rPr>
              <a:t>)| 	</a:t>
            </a:r>
            <a:r>
              <a:rPr lang="fr-BE" sz="1600" dirty="0" smtClean="0"/>
              <a:t>=&gt;</a:t>
            </a:r>
            <a:r>
              <a:rPr lang="fr-BE" sz="1600" dirty="0" smtClean="0">
                <a:solidFill>
                  <a:schemeClr val="accent6">
                    <a:lumMod val="75000"/>
                  </a:schemeClr>
                </a:solidFill>
              </a:rPr>
              <a:t> gauche</a:t>
            </a:r>
            <a:endParaRPr lang="en-US" sz="1600" dirty="0" smtClean="0">
              <a:solidFill>
                <a:schemeClr val="accent6">
                  <a:lumMod val="75000"/>
                </a:schemeClr>
              </a:solidFill>
              <a:cs typeface="Arial" panose="020B0604020202020204" pitchFamily="34" charset="0"/>
            </a:endParaRPr>
          </a:p>
          <a:p>
            <a:pPr defTabSz="914400"/>
            <a:endParaRPr lang="en-US" sz="1600" dirty="0">
              <a:solidFill>
                <a:srgbClr val="003399"/>
              </a:solidFill>
              <a:cs typeface="Arial" panose="020B0604020202020204" pitchFamily="34" charset="0"/>
            </a:endParaRPr>
          </a:p>
          <a:p>
            <a:pPr defTabSz="914400">
              <a:tabLst>
                <a:tab pos="363538" algn="l"/>
              </a:tabLst>
            </a:pPr>
            <a:r>
              <a:rPr lang="en-US" sz="1600" dirty="0" smtClean="0">
                <a:solidFill>
                  <a:srgbClr val="003399"/>
                </a:solidFill>
                <a:cs typeface="Arial" panose="020B0604020202020204" pitchFamily="34" charset="0"/>
              </a:rPr>
              <a:t>=&gt; 	44029006 </a:t>
            </a:r>
            <a:r>
              <a:rPr lang="en-US" sz="1600" dirty="0">
                <a:solidFill>
                  <a:srgbClr val="003399"/>
                </a:solidFill>
                <a:cs typeface="Arial" panose="020B0604020202020204" pitchFamily="34" charset="0"/>
              </a:rPr>
              <a:t>|Left lung structure (body structure</a:t>
            </a:r>
            <a:r>
              <a:rPr lang="en-US" sz="1600" dirty="0" smtClean="0">
                <a:solidFill>
                  <a:srgbClr val="003399"/>
                </a:solidFill>
                <a:cs typeface="Arial" panose="020B0604020202020204" pitchFamily="34" charset="0"/>
              </a:rPr>
              <a:t>)|</a:t>
            </a:r>
          </a:p>
          <a:p>
            <a:pPr marL="363538" defTabSz="914400"/>
            <a:r>
              <a:rPr lang="en-US" sz="1600" dirty="0" smtClean="0">
                <a:solidFill>
                  <a:srgbClr val="003399"/>
                </a:solidFill>
                <a:cs typeface="Arial" panose="020B0604020202020204" pitchFamily="34" charset="0"/>
              </a:rPr>
              <a:t>3341006 </a:t>
            </a:r>
            <a:r>
              <a:rPr lang="en-US" sz="1600" dirty="0">
                <a:solidFill>
                  <a:srgbClr val="003399"/>
                </a:solidFill>
                <a:cs typeface="Arial" panose="020B0604020202020204" pitchFamily="34" charset="0"/>
              </a:rPr>
              <a:t>|Right lung structure (body structure</a:t>
            </a:r>
            <a:r>
              <a:rPr lang="en-US" sz="1600" dirty="0" smtClean="0">
                <a:solidFill>
                  <a:srgbClr val="003399"/>
                </a:solidFill>
                <a:cs typeface="Arial" panose="020B0604020202020204" pitchFamily="34" charset="0"/>
              </a:rPr>
              <a:t>)|</a:t>
            </a:r>
          </a:p>
          <a:p>
            <a:pPr marL="363538" defTabSz="914400"/>
            <a:endParaRPr lang="en-US" sz="2400" dirty="0">
              <a:solidFill>
                <a:srgbClr val="003399"/>
              </a:solidFill>
              <a:cs typeface="Arial" panose="020B0604020202020204" pitchFamily="34" charset="0"/>
            </a:endParaRPr>
          </a:p>
          <a:p>
            <a:pPr defTabSz="914400">
              <a:spcAft>
                <a:spcPts val="600"/>
              </a:spcAft>
            </a:pPr>
            <a:r>
              <a:rPr lang="fr-BE" sz="1600" b="1" dirty="0"/>
              <a:t>Template BS-0001:</a:t>
            </a:r>
            <a:r>
              <a:rPr lang="fr-BE" sz="1600" dirty="0"/>
              <a:t> " structure of </a:t>
            </a:r>
            <a:r>
              <a:rPr lang="fr-BE" sz="1600" dirty="0" smtClean="0">
                <a:solidFill>
                  <a:srgbClr val="00B0F0"/>
                </a:solidFill>
              </a:rPr>
              <a:t>[</a:t>
            </a:r>
            <a:r>
              <a:rPr lang="fr-BE" sz="1600" dirty="0" err="1" smtClean="0">
                <a:solidFill>
                  <a:srgbClr val="00B0F0"/>
                </a:solidFill>
              </a:rPr>
              <a:t>localization</a:t>
            </a:r>
            <a:r>
              <a:rPr lang="fr-BE" sz="1600" dirty="0" smtClean="0">
                <a:solidFill>
                  <a:srgbClr val="00B0F0"/>
                </a:solidFill>
              </a:rPr>
              <a:t>]</a:t>
            </a:r>
            <a:r>
              <a:rPr lang="fr-BE" sz="1600" dirty="0" smtClean="0"/>
              <a:t> </a:t>
            </a:r>
            <a:r>
              <a:rPr lang="fr-BE" sz="1600" dirty="0"/>
              <a:t>lobe of </a:t>
            </a:r>
            <a:r>
              <a:rPr lang="fr-BE" sz="1600" dirty="0">
                <a:solidFill>
                  <a:srgbClr val="00B0F0"/>
                </a:solidFill>
              </a:rPr>
              <a:t>[</a:t>
            </a:r>
            <a:r>
              <a:rPr lang="fr-BE" sz="1600" dirty="0" err="1">
                <a:solidFill>
                  <a:srgbClr val="00B0F0"/>
                </a:solidFill>
              </a:rPr>
              <a:t>laterality</a:t>
            </a:r>
            <a:r>
              <a:rPr lang="fr-BE" sz="1600" dirty="0">
                <a:solidFill>
                  <a:srgbClr val="00B0F0"/>
                </a:solidFill>
              </a:rPr>
              <a:t>]</a:t>
            </a:r>
            <a:r>
              <a:rPr lang="fr-BE" sz="1600" dirty="0"/>
              <a:t> </a:t>
            </a:r>
            <a:r>
              <a:rPr lang="fr-BE" sz="1600" dirty="0" err="1"/>
              <a:t>lung</a:t>
            </a:r>
            <a:r>
              <a:rPr lang="fr-BE" sz="1600" dirty="0"/>
              <a:t> </a:t>
            </a:r>
            <a:r>
              <a:rPr lang="fr-BE" sz="1600" dirty="0" smtClean="0"/>
              <a:t>"</a:t>
            </a:r>
          </a:p>
          <a:p>
            <a:pPr marL="268288">
              <a:spcAft>
                <a:spcPts val="600"/>
              </a:spcAft>
            </a:pPr>
            <a:r>
              <a:rPr lang="en-US" sz="1600" dirty="0">
                <a:solidFill>
                  <a:srgbClr val="00B0F0"/>
                </a:solidFill>
                <a:latin typeface="Calibri" panose="020F0502020204030204" pitchFamily="34" charset="0"/>
                <a:ea typeface="Calibri" panose="020F0502020204030204" pitchFamily="34" charset="0"/>
                <a:cs typeface="Times New Roman" panose="02020603050405020304" pitchFamily="18" charset="0"/>
              </a:rPr>
              <a:t>[localization]</a:t>
            </a:r>
            <a:r>
              <a:rPr lang="en-US" sz="1600" dirty="0">
                <a:latin typeface="Calibri" panose="020F0502020204030204" pitchFamily="34" charset="0"/>
                <a:ea typeface="Calibri" panose="020F0502020204030204" pitchFamily="34" charset="0"/>
                <a:cs typeface="Times New Roman" panose="02020603050405020304" pitchFamily="18" charset="0"/>
              </a:rPr>
              <a:t> values</a:t>
            </a:r>
            <a:r>
              <a:rPr lang="en-US" sz="1600" dirty="0">
                <a:solidFill>
                  <a:srgbClr val="7030A0"/>
                </a:solidFill>
                <a:latin typeface="Calibri" panose="020F0502020204030204" pitchFamily="34" charset="0"/>
                <a:ea typeface="Calibri" panose="020F0502020204030204" pitchFamily="34" charset="0"/>
                <a:cs typeface="Times New Roman" panose="02020603050405020304" pitchFamily="18" charset="0"/>
              </a:rPr>
              <a:t>= </a:t>
            </a:r>
            <a:r>
              <a:rPr lang="en-US" sz="1600" dirty="0">
                <a:latin typeface="Calibri" panose="020F0502020204030204" pitchFamily="34" charset="0"/>
                <a:ea typeface="Calibri" panose="020F0502020204030204" pitchFamily="34" charset="0"/>
                <a:cs typeface="Times New Roman" panose="02020603050405020304" pitchFamily="18" charset="0"/>
              </a:rPr>
              <a:t>(empty),</a:t>
            </a:r>
            <a:r>
              <a:rPr lang="en-US" sz="1600" dirty="0">
                <a:solidFill>
                  <a:srgbClr val="7030A0"/>
                </a:solidFill>
                <a:latin typeface="Calibri" panose="020F0502020204030204" pitchFamily="34" charset="0"/>
                <a:ea typeface="Calibri" panose="020F0502020204030204" pitchFamily="34" charset="0"/>
                <a:cs typeface="Times New Roman" panose="02020603050405020304" pitchFamily="18" charset="0"/>
              </a:rPr>
              <a:t> </a:t>
            </a:r>
            <a:r>
              <a:rPr lang="en-US" sz="1600" dirty="0">
                <a:latin typeface="Calibri" panose="020F0502020204030204" pitchFamily="34" charset="0"/>
                <a:ea typeface="Calibri" panose="020F0502020204030204" pitchFamily="34" charset="0"/>
                <a:cs typeface="Times New Roman" panose="02020603050405020304" pitchFamily="18" charset="0"/>
              </a:rPr>
              <a:t>upper, middle, </a:t>
            </a:r>
            <a:r>
              <a:rPr lang="en-US" sz="1600" dirty="0" smtClean="0">
                <a:latin typeface="Calibri" panose="020F0502020204030204" pitchFamily="34" charset="0"/>
                <a:ea typeface="Calibri" panose="020F0502020204030204" pitchFamily="34" charset="0"/>
                <a:cs typeface="Times New Roman" panose="02020603050405020304" pitchFamily="18" charset="0"/>
              </a:rPr>
              <a:t>lower</a:t>
            </a:r>
          </a:p>
          <a:p>
            <a:pPr marL="631825">
              <a:tabLst>
                <a:tab pos="3940175" algn="l"/>
              </a:tabLst>
            </a:pPr>
            <a:r>
              <a:rPr lang="fr-BE" sz="1600" dirty="0">
                <a:solidFill>
                  <a:srgbClr val="003399"/>
                </a:solidFill>
              </a:rPr>
              <a:t>264217000 |Superior (qualifier value</a:t>
            </a:r>
            <a:r>
              <a:rPr lang="fr-BE" sz="1600" dirty="0" smtClean="0">
                <a:solidFill>
                  <a:srgbClr val="003399"/>
                </a:solidFill>
              </a:rPr>
              <a:t>)| 	=&gt; supérieur</a:t>
            </a:r>
          </a:p>
          <a:p>
            <a:pPr marL="631825">
              <a:tabLst>
                <a:tab pos="3940175" algn="l"/>
              </a:tabLst>
            </a:pPr>
            <a:r>
              <a:rPr lang="fr-BE" sz="1600" dirty="0" smtClean="0">
                <a:solidFill>
                  <a:srgbClr val="003399"/>
                </a:solidFill>
              </a:rPr>
              <a:t>260528009 |</a:t>
            </a:r>
            <a:r>
              <a:rPr lang="fr-BE" sz="1600" dirty="0" err="1" smtClean="0">
                <a:solidFill>
                  <a:srgbClr val="003399"/>
                </a:solidFill>
              </a:rPr>
              <a:t>Median</a:t>
            </a:r>
            <a:r>
              <a:rPr lang="fr-BE" sz="1600" dirty="0" smtClean="0">
                <a:solidFill>
                  <a:srgbClr val="003399"/>
                </a:solidFill>
              </a:rPr>
              <a:t> </a:t>
            </a:r>
            <a:r>
              <a:rPr lang="fr-BE" sz="1600" dirty="0">
                <a:solidFill>
                  <a:srgbClr val="003399"/>
                </a:solidFill>
              </a:rPr>
              <a:t>(qualifier value) </a:t>
            </a:r>
            <a:r>
              <a:rPr lang="fr-BE" sz="1600" dirty="0" smtClean="0">
                <a:solidFill>
                  <a:srgbClr val="003399"/>
                </a:solidFill>
              </a:rPr>
              <a:t>|	=&gt; moyen</a:t>
            </a:r>
          </a:p>
          <a:p>
            <a:pPr marL="631825">
              <a:tabLst>
                <a:tab pos="3940175" algn="l"/>
              </a:tabLst>
            </a:pPr>
            <a:r>
              <a:rPr lang="fr-BE" sz="1600" dirty="0">
                <a:solidFill>
                  <a:srgbClr val="003399"/>
                </a:solidFill>
              </a:rPr>
              <a:t>261089000 |</a:t>
            </a:r>
            <a:r>
              <a:rPr lang="fr-BE" sz="1600" dirty="0" err="1">
                <a:solidFill>
                  <a:srgbClr val="003399"/>
                </a:solidFill>
              </a:rPr>
              <a:t>Inferior</a:t>
            </a:r>
            <a:r>
              <a:rPr lang="fr-BE" sz="1600" dirty="0">
                <a:solidFill>
                  <a:srgbClr val="003399"/>
                </a:solidFill>
              </a:rPr>
              <a:t> (qualifier value</a:t>
            </a:r>
            <a:r>
              <a:rPr lang="fr-BE" sz="1600" dirty="0" smtClean="0">
                <a:solidFill>
                  <a:srgbClr val="003399"/>
                </a:solidFill>
              </a:rPr>
              <a:t>)|	=&gt; inférieur</a:t>
            </a:r>
            <a:endParaRPr lang="fr-BE" sz="1600" dirty="0">
              <a:solidFill>
                <a:srgbClr val="003399"/>
              </a:solidFill>
            </a:endParaRPr>
          </a:p>
          <a:p>
            <a:pPr marL="268288">
              <a:spcAft>
                <a:spcPts val="600"/>
              </a:spcAft>
            </a:pPr>
            <a:endParaRPr lang="en-US" sz="1600" dirty="0" smtClean="0">
              <a:latin typeface="Calibri" panose="020F0502020204030204" pitchFamily="34" charset="0"/>
              <a:ea typeface="Calibri" panose="020F0502020204030204" pitchFamily="34" charset="0"/>
              <a:cs typeface="Times New Roman" panose="02020603050405020304" pitchFamily="18" charset="0"/>
            </a:endParaRPr>
          </a:p>
          <a:p>
            <a:pPr marL="268288"/>
            <a:r>
              <a:rPr lang="fr-BE" sz="1600" b="1" dirty="0" smtClean="0">
                <a:solidFill>
                  <a:srgbClr val="0070C0"/>
                </a:solidFill>
              </a:rPr>
              <a:t>PT</a:t>
            </a:r>
            <a:r>
              <a:rPr lang="fr-BE" sz="1600" b="1" dirty="0">
                <a:solidFill>
                  <a:srgbClr val="0070C0"/>
                </a:solidFill>
              </a:rPr>
              <a:t>:</a:t>
            </a:r>
            <a:r>
              <a:rPr lang="fr-BE" sz="1600" b="1" dirty="0"/>
              <a:t> 	</a:t>
            </a:r>
            <a:r>
              <a:rPr lang="fr-BE" sz="1600" dirty="0"/>
              <a:t>" lobe </a:t>
            </a:r>
            <a:r>
              <a:rPr lang="fr-BE" sz="1600" dirty="0">
                <a:solidFill>
                  <a:srgbClr val="0070C0"/>
                </a:solidFill>
              </a:rPr>
              <a:t>[position]</a:t>
            </a:r>
            <a:r>
              <a:rPr lang="fr-BE" sz="1600" dirty="0"/>
              <a:t> du </a:t>
            </a:r>
            <a:r>
              <a:rPr lang="fr-BE" sz="1600" b="1" dirty="0">
                <a:solidFill>
                  <a:schemeClr val="accent6">
                    <a:lumMod val="75000"/>
                  </a:schemeClr>
                </a:solidFill>
              </a:rPr>
              <a:t>poumon</a:t>
            </a:r>
            <a:r>
              <a:rPr lang="fr-BE" sz="1600" dirty="0"/>
              <a:t> </a:t>
            </a:r>
            <a:r>
              <a:rPr lang="fr-BE" sz="1600" dirty="0">
                <a:solidFill>
                  <a:srgbClr val="2E74B5"/>
                </a:solidFill>
              </a:rPr>
              <a:t>[latéralité]</a:t>
            </a:r>
            <a:r>
              <a:rPr lang="fr-BE" sz="1600" dirty="0"/>
              <a:t> "</a:t>
            </a:r>
          </a:p>
          <a:p>
            <a:pPr marL="268288">
              <a:tabLst>
                <a:tab pos="901700" algn="l"/>
              </a:tabLst>
            </a:pPr>
            <a:r>
              <a:rPr lang="fr-BE" sz="1600" b="1" dirty="0">
                <a:solidFill>
                  <a:srgbClr val="0070C0"/>
                </a:solidFill>
              </a:rPr>
              <a:t>Ps-FSN:</a:t>
            </a:r>
            <a:r>
              <a:rPr lang="fr-BE" sz="1600" dirty="0"/>
              <a:t> </a:t>
            </a:r>
            <a:r>
              <a:rPr lang="fr-BE" sz="1600" dirty="0" smtClean="0"/>
              <a:t>" </a:t>
            </a:r>
            <a:r>
              <a:rPr lang="fr-BE" sz="1600" dirty="0"/>
              <a:t>structure du lobe </a:t>
            </a:r>
            <a:r>
              <a:rPr lang="fr-BE" sz="1600" dirty="0">
                <a:solidFill>
                  <a:srgbClr val="0070C0"/>
                </a:solidFill>
              </a:rPr>
              <a:t>[position]</a:t>
            </a:r>
            <a:r>
              <a:rPr lang="fr-BE" sz="1600" dirty="0"/>
              <a:t> du </a:t>
            </a:r>
            <a:r>
              <a:rPr lang="fr-BE" sz="1600" b="1" dirty="0">
                <a:solidFill>
                  <a:schemeClr val="accent6">
                    <a:lumMod val="75000"/>
                  </a:schemeClr>
                </a:solidFill>
              </a:rPr>
              <a:t>poumon</a:t>
            </a:r>
            <a:r>
              <a:rPr lang="fr-BE" sz="1600" dirty="0"/>
              <a:t> </a:t>
            </a:r>
            <a:r>
              <a:rPr lang="fr-BE" sz="1600" dirty="0">
                <a:solidFill>
                  <a:srgbClr val="2E74B5"/>
                </a:solidFill>
              </a:rPr>
              <a:t>[latéralité] </a:t>
            </a:r>
            <a:r>
              <a:rPr lang="fr-BE" sz="1600" dirty="0"/>
              <a:t>"</a:t>
            </a:r>
          </a:p>
          <a:p>
            <a:pPr marL="268288"/>
            <a:r>
              <a:rPr lang="fr-BE" sz="1600" b="1" dirty="0" err="1">
                <a:solidFill>
                  <a:srgbClr val="0070C0"/>
                </a:solidFill>
                <a:ea typeface="Calibri" panose="020F0502020204030204" pitchFamily="34" charset="0"/>
                <a:cs typeface="Times New Roman" panose="02020603050405020304" pitchFamily="18" charset="0"/>
              </a:rPr>
              <a:t>Syn</a:t>
            </a:r>
            <a:r>
              <a:rPr lang="fr-BE" sz="1600" b="1" dirty="0">
                <a:solidFill>
                  <a:srgbClr val="0070C0"/>
                </a:solidFill>
                <a:ea typeface="Calibri" panose="020F0502020204030204" pitchFamily="34" charset="0"/>
                <a:cs typeface="Times New Roman" panose="02020603050405020304" pitchFamily="18" charset="0"/>
              </a:rPr>
              <a:t> 2:</a:t>
            </a:r>
            <a:r>
              <a:rPr lang="fr-BE" sz="1600" dirty="0">
                <a:ea typeface="Calibri" panose="020F0502020204030204" pitchFamily="34" charset="0"/>
                <a:cs typeface="Times New Roman" panose="02020603050405020304" pitchFamily="18" charset="0"/>
              </a:rPr>
              <a:t> 	" lobe </a:t>
            </a:r>
            <a:r>
              <a:rPr lang="fr-BE" sz="1600" b="1" dirty="0">
                <a:solidFill>
                  <a:schemeClr val="accent6">
                    <a:lumMod val="75000"/>
                  </a:schemeClr>
                </a:solidFill>
                <a:ea typeface="Calibri" panose="020F0502020204030204" pitchFamily="34" charset="0"/>
                <a:cs typeface="Times New Roman" panose="02020603050405020304" pitchFamily="18" charset="0"/>
              </a:rPr>
              <a:t>pulmonaire</a:t>
            </a:r>
            <a:r>
              <a:rPr lang="fr-BE" sz="1600" dirty="0">
                <a:ea typeface="Calibri" panose="020F0502020204030204" pitchFamily="34" charset="0"/>
                <a:cs typeface="Times New Roman" panose="02020603050405020304" pitchFamily="18" charset="0"/>
              </a:rPr>
              <a:t> </a:t>
            </a:r>
            <a:r>
              <a:rPr lang="fr-BE" sz="1600" dirty="0">
                <a:solidFill>
                  <a:srgbClr val="0070C0"/>
                </a:solidFill>
                <a:ea typeface="Calibri" panose="020F0502020204030204" pitchFamily="34" charset="0"/>
                <a:cs typeface="Times New Roman" panose="02020603050405020304" pitchFamily="18" charset="0"/>
              </a:rPr>
              <a:t>[position]</a:t>
            </a:r>
            <a:r>
              <a:rPr lang="fr-BE" sz="1600" dirty="0">
                <a:ea typeface="Calibri" panose="020F0502020204030204" pitchFamily="34" charset="0"/>
                <a:cs typeface="Times New Roman" panose="02020603050405020304" pitchFamily="18" charset="0"/>
              </a:rPr>
              <a:t> </a:t>
            </a:r>
            <a:r>
              <a:rPr lang="fr-BE" sz="1600" dirty="0">
                <a:solidFill>
                  <a:srgbClr val="2E74B5"/>
                </a:solidFill>
                <a:ea typeface="Calibri" panose="020F0502020204030204" pitchFamily="34" charset="0"/>
                <a:cs typeface="Times New Roman" panose="02020603050405020304" pitchFamily="18" charset="0"/>
              </a:rPr>
              <a:t>[latéralité]</a:t>
            </a:r>
            <a:r>
              <a:rPr lang="fr-BE" sz="1600" dirty="0">
                <a:ea typeface="Calibri" panose="020F0502020204030204" pitchFamily="34" charset="0"/>
                <a:cs typeface="Times New Roman" panose="02020603050405020304" pitchFamily="18" charset="0"/>
              </a:rPr>
              <a:t> "</a:t>
            </a:r>
            <a:endParaRPr lang="fr-BE" sz="1600" dirty="0"/>
          </a:p>
          <a:p>
            <a:pPr defTabSz="914400"/>
            <a:endParaRPr lang="fr-BE" sz="1600" dirty="0"/>
          </a:p>
        </p:txBody>
      </p:sp>
      <p:sp>
        <p:nvSpPr>
          <p:cNvPr id="64" name="Parenthèse fermante 63"/>
          <p:cNvSpPr/>
          <p:nvPr/>
        </p:nvSpPr>
        <p:spPr>
          <a:xfrm>
            <a:off x="7072991" y="1864369"/>
            <a:ext cx="72000" cy="36307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sz="2000"/>
          </a:p>
        </p:txBody>
      </p:sp>
      <p:sp>
        <p:nvSpPr>
          <p:cNvPr id="65" name="Rectangle 64"/>
          <p:cNvSpPr/>
          <p:nvPr/>
        </p:nvSpPr>
        <p:spPr>
          <a:xfrm>
            <a:off x="7108991" y="1882870"/>
            <a:ext cx="1095877" cy="338554"/>
          </a:xfrm>
          <a:prstGeom prst="rect">
            <a:avLst/>
          </a:prstGeom>
        </p:spPr>
        <p:txBody>
          <a:bodyPr wrap="none">
            <a:spAutoFit/>
          </a:bodyPr>
          <a:lstStyle/>
          <a:p>
            <a:r>
              <a:rPr lang="fr-BE" sz="1600" dirty="0"/>
              <a:t> </a:t>
            </a:r>
            <a:r>
              <a:rPr lang="fr-BE" sz="1600" dirty="0">
                <a:solidFill>
                  <a:srgbClr val="2E74B5"/>
                </a:solidFill>
              </a:rPr>
              <a:t>[latéralité]</a:t>
            </a:r>
            <a:endParaRPr lang="fr-BE" sz="1600" dirty="0"/>
          </a:p>
        </p:txBody>
      </p:sp>
      <p:sp>
        <p:nvSpPr>
          <p:cNvPr id="66" name="Rectangle 65"/>
          <p:cNvSpPr/>
          <p:nvPr/>
        </p:nvSpPr>
        <p:spPr>
          <a:xfrm>
            <a:off x="860400" y="1882870"/>
            <a:ext cx="1088439" cy="338554"/>
          </a:xfrm>
          <a:prstGeom prst="rect">
            <a:avLst/>
          </a:prstGeom>
        </p:spPr>
        <p:txBody>
          <a:bodyPr wrap="none">
            <a:spAutoFit/>
          </a:bodyPr>
          <a:lstStyle/>
          <a:p>
            <a:r>
              <a:rPr lang="fr-BE" sz="1600" dirty="0"/>
              <a:t> </a:t>
            </a:r>
            <a:r>
              <a:rPr lang="fr-BE" sz="1600" dirty="0">
                <a:solidFill>
                  <a:srgbClr val="00B0F0"/>
                </a:solidFill>
              </a:rPr>
              <a:t>[</a:t>
            </a:r>
            <a:r>
              <a:rPr lang="fr-BE" sz="1600" dirty="0" err="1">
                <a:solidFill>
                  <a:srgbClr val="00B0F0"/>
                </a:solidFill>
              </a:rPr>
              <a:t>laterality</a:t>
            </a:r>
            <a:r>
              <a:rPr lang="fr-BE" sz="1600" dirty="0">
                <a:solidFill>
                  <a:srgbClr val="00B0F0"/>
                </a:solidFill>
              </a:rPr>
              <a:t>]</a:t>
            </a:r>
            <a:endParaRPr lang="fr-BE" sz="1600" dirty="0"/>
          </a:p>
        </p:txBody>
      </p:sp>
      <p:sp>
        <p:nvSpPr>
          <p:cNvPr id="67" name="Parenthèse ouvrante 66"/>
          <p:cNvSpPr/>
          <p:nvPr/>
        </p:nvSpPr>
        <p:spPr>
          <a:xfrm>
            <a:off x="1912839" y="1913386"/>
            <a:ext cx="72000" cy="3960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sz="2000"/>
          </a:p>
        </p:txBody>
      </p:sp>
      <p:sp>
        <p:nvSpPr>
          <p:cNvPr id="68" name="Parenthèse fermante 67"/>
          <p:cNvSpPr/>
          <p:nvPr/>
        </p:nvSpPr>
        <p:spPr>
          <a:xfrm>
            <a:off x="5905913" y="4098799"/>
            <a:ext cx="72000" cy="61200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sz="2000"/>
          </a:p>
        </p:txBody>
      </p:sp>
      <p:sp>
        <p:nvSpPr>
          <p:cNvPr id="70" name="Rectangle 69"/>
          <p:cNvSpPr/>
          <p:nvPr/>
        </p:nvSpPr>
        <p:spPr>
          <a:xfrm>
            <a:off x="6072042" y="4226416"/>
            <a:ext cx="984565" cy="338554"/>
          </a:xfrm>
          <a:prstGeom prst="rect">
            <a:avLst/>
          </a:prstGeom>
        </p:spPr>
        <p:txBody>
          <a:bodyPr wrap="none">
            <a:spAutoFit/>
          </a:bodyPr>
          <a:lstStyle/>
          <a:p>
            <a:r>
              <a:rPr lang="fr-BE" sz="1600" dirty="0">
                <a:solidFill>
                  <a:srgbClr val="0070C0"/>
                </a:solidFill>
              </a:rPr>
              <a:t>[position]</a:t>
            </a:r>
            <a:endParaRPr lang="fr-BE" sz="1600" dirty="0"/>
          </a:p>
        </p:txBody>
      </p:sp>
    </p:spTree>
    <p:extLst>
      <p:ext uri="{BB962C8B-B14F-4D97-AF65-F5344CB8AC3E}">
        <p14:creationId xmlns:p14="http://schemas.microsoft.com/office/powerpoint/2010/main" val="4050191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8170" y="1186939"/>
            <a:ext cx="9060265" cy="4068358"/>
          </a:xfrm>
          <a:prstGeom prst="rect">
            <a:avLst/>
          </a:prstGeom>
        </p:spPr>
        <p:txBody>
          <a:bodyPr wrap="square">
            <a:spAutoFit/>
          </a:bodyPr>
          <a:lstStyle/>
          <a:p>
            <a:pPr defTabSz="914400">
              <a:spcAft>
                <a:spcPts val="600"/>
              </a:spcAft>
            </a:pPr>
            <a:r>
              <a:rPr lang="fr-BE" sz="1600" b="1" dirty="0" smtClean="0"/>
              <a:t>Template </a:t>
            </a:r>
            <a:r>
              <a:rPr lang="fr-BE" sz="1600" b="1" dirty="0"/>
              <a:t>BS-0004:</a:t>
            </a:r>
            <a:r>
              <a:rPr lang="fr-BE" sz="1600" dirty="0"/>
              <a:t> " structure of </a:t>
            </a:r>
            <a:r>
              <a:rPr lang="fr-BE" sz="1600" dirty="0">
                <a:solidFill>
                  <a:srgbClr val="00B0F0"/>
                </a:solidFill>
              </a:rPr>
              <a:t>[</a:t>
            </a:r>
            <a:r>
              <a:rPr lang="fr-BE" sz="1600" dirty="0" smtClean="0">
                <a:solidFill>
                  <a:srgbClr val="00B0F0"/>
                </a:solidFill>
              </a:rPr>
              <a:t>localization2]</a:t>
            </a:r>
            <a:r>
              <a:rPr lang="fr-BE" sz="1600" dirty="0" smtClean="0"/>
              <a:t> </a:t>
            </a:r>
            <a:r>
              <a:rPr lang="fr-BE" sz="1600" dirty="0"/>
              <a:t>segment of</a:t>
            </a:r>
            <a:r>
              <a:rPr lang="fr-BE" sz="1600" b="1" dirty="0">
                <a:solidFill>
                  <a:srgbClr val="92D050"/>
                </a:solidFill>
              </a:rPr>
              <a:t> [</a:t>
            </a:r>
            <a:r>
              <a:rPr lang="fr-BE" sz="1600" b="1" dirty="0" err="1" smtClean="0">
                <a:solidFill>
                  <a:srgbClr val="92D050"/>
                </a:solidFill>
              </a:rPr>
              <a:t>localization</a:t>
            </a:r>
            <a:r>
              <a:rPr lang="fr-BE" sz="1600" b="1" dirty="0" smtClean="0">
                <a:solidFill>
                  <a:srgbClr val="92D050"/>
                </a:solidFill>
              </a:rPr>
              <a:t>] </a:t>
            </a:r>
            <a:r>
              <a:rPr lang="fr-BE" sz="1600" b="1" dirty="0">
                <a:solidFill>
                  <a:srgbClr val="92D050"/>
                </a:solidFill>
              </a:rPr>
              <a:t>lobe of [</a:t>
            </a:r>
            <a:r>
              <a:rPr lang="fr-BE" sz="1600" b="1" dirty="0" err="1">
                <a:solidFill>
                  <a:srgbClr val="92D050"/>
                </a:solidFill>
              </a:rPr>
              <a:t>laterality</a:t>
            </a:r>
            <a:r>
              <a:rPr lang="fr-BE" sz="1600" b="1" dirty="0">
                <a:solidFill>
                  <a:srgbClr val="92D050"/>
                </a:solidFill>
              </a:rPr>
              <a:t>] </a:t>
            </a:r>
            <a:r>
              <a:rPr lang="fr-BE" sz="1600" b="1" dirty="0" err="1">
                <a:solidFill>
                  <a:srgbClr val="92D050"/>
                </a:solidFill>
              </a:rPr>
              <a:t>lung</a:t>
            </a:r>
            <a:r>
              <a:rPr lang="fr-BE" sz="1600" dirty="0"/>
              <a:t> </a:t>
            </a:r>
            <a:r>
              <a:rPr lang="fr-BE" sz="1600" dirty="0" smtClean="0"/>
              <a:t>"</a:t>
            </a:r>
          </a:p>
          <a:p>
            <a:pPr defTabSz="914400">
              <a:spcAft>
                <a:spcPts val="600"/>
              </a:spcAft>
            </a:pPr>
            <a:endParaRPr lang="fr-BE" sz="1600" dirty="0" smtClean="0"/>
          </a:p>
          <a:p>
            <a:pPr>
              <a:spcAft>
                <a:spcPts val="600"/>
              </a:spcAft>
            </a:pPr>
            <a:r>
              <a:rPr lang="en-US" sz="1600" dirty="0">
                <a:solidFill>
                  <a:srgbClr val="92D050"/>
                </a:solidFill>
              </a:rPr>
              <a:t>[laterality] values = (empty), </a:t>
            </a:r>
            <a:r>
              <a:rPr lang="en-US" sz="1600" b="1" dirty="0">
                <a:solidFill>
                  <a:srgbClr val="92D050"/>
                </a:solidFill>
              </a:rPr>
              <a:t>right</a:t>
            </a:r>
            <a:r>
              <a:rPr lang="en-US" sz="1600" dirty="0">
                <a:solidFill>
                  <a:srgbClr val="92D050"/>
                </a:solidFill>
              </a:rPr>
              <a:t>, </a:t>
            </a:r>
            <a:r>
              <a:rPr lang="en-US" sz="1600" b="1" dirty="0">
                <a:solidFill>
                  <a:srgbClr val="92D050"/>
                </a:solidFill>
              </a:rPr>
              <a:t>left</a:t>
            </a:r>
            <a:r>
              <a:rPr lang="en-US" sz="1600" dirty="0">
                <a:solidFill>
                  <a:srgbClr val="92D050"/>
                </a:solidFill>
              </a:rPr>
              <a:t> </a:t>
            </a:r>
            <a:endParaRPr lang="fr-BE" sz="1600" dirty="0">
              <a:solidFill>
                <a:srgbClr val="92D050"/>
              </a:solidFill>
            </a:endParaRPr>
          </a:p>
          <a:p>
            <a:pPr>
              <a:spcAft>
                <a:spcPts val="600"/>
              </a:spcAft>
            </a:pPr>
            <a:r>
              <a:rPr lang="en-US" sz="1600" dirty="0">
                <a:solidFill>
                  <a:srgbClr val="92D050"/>
                </a:solidFill>
                <a:latin typeface="Calibri" panose="020F0502020204030204" pitchFamily="34" charset="0"/>
                <a:ea typeface="Calibri" panose="020F0502020204030204" pitchFamily="34" charset="0"/>
                <a:cs typeface="Times New Roman" panose="02020603050405020304" pitchFamily="18" charset="0"/>
              </a:rPr>
              <a:t>[localization] values= (empty), lower, </a:t>
            </a:r>
            <a:r>
              <a:rPr lang="en-US" sz="1600" dirty="0" err="1">
                <a:solidFill>
                  <a:srgbClr val="92D050"/>
                </a:solidFill>
                <a:latin typeface="Calibri" panose="020F0502020204030204" pitchFamily="34" charset="0"/>
                <a:ea typeface="Calibri" panose="020F0502020204030204" pitchFamily="34" charset="0"/>
                <a:cs typeface="Times New Roman" panose="02020603050405020304" pitchFamily="18" charset="0"/>
              </a:rPr>
              <a:t>middel</a:t>
            </a:r>
            <a:r>
              <a:rPr lang="en-US" sz="1600" dirty="0">
                <a:solidFill>
                  <a:srgbClr val="92D050"/>
                </a:solidFill>
                <a:latin typeface="Calibri" panose="020F0502020204030204" pitchFamily="34" charset="0"/>
                <a:ea typeface="Calibri" panose="020F0502020204030204" pitchFamily="34" charset="0"/>
                <a:cs typeface="Times New Roman" panose="02020603050405020304" pitchFamily="18" charset="0"/>
              </a:rPr>
              <a:t>, upper</a:t>
            </a:r>
          </a:p>
          <a:p>
            <a:r>
              <a:rPr lang="en-US" sz="1600" dirty="0">
                <a:solidFill>
                  <a:srgbClr val="7030A0"/>
                </a:solidFill>
              </a:rPr>
              <a:t>[localization2] values= </a:t>
            </a:r>
            <a:r>
              <a:rPr lang="en-US" sz="1600" dirty="0"/>
              <a:t>(empty), apical, subapical, lateral, ….</a:t>
            </a:r>
            <a:endParaRPr lang="fr-BE" sz="1600" dirty="0"/>
          </a:p>
          <a:p>
            <a:pPr>
              <a:lnSpc>
                <a:spcPct val="107000"/>
              </a:lnSpc>
              <a:spcAft>
                <a:spcPts val="0"/>
              </a:spcAft>
            </a:pPr>
            <a:endParaRPr lang="fr-BE" sz="1600" b="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PT: 	</a:t>
            </a:r>
            <a:r>
              <a:rPr lang="fr-BE" sz="1500" dirty="0">
                <a:latin typeface="Calibri" panose="020F0502020204030204" pitchFamily="34" charset="0"/>
                <a:ea typeface="Calibri" panose="020F0502020204030204" pitchFamily="34" charset="0"/>
                <a:cs typeface="Times New Roman" panose="02020603050405020304" pitchFamily="18" charset="0"/>
              </a:rPr>
              <a:t>" segment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[localisation Nouvelle </a:t>
            </a:r>
            <a:r>
              <a:rPr lang="fr-BE" sz="15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Nomenlclature</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a:t>
            </a:r>
            <a:r>
              <a:rPr lang="fr-BE" sz="1500" dirty="0">
                <a:latin typeface="Calibri" panose="020F0502020204030204" pitchFamily="34" charset="0"/>
                <a:ea typeface="Calibri" panose="020F0502020204030204" pitchFamily="34" charset="0"/>
                <a:cs typeface="Times New Roman" panose="02020603050405020304" pitchFamily="18" charset="0"/>
              </a:rPr>
              <a:t> du lobe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[position]</a:t>
            </a:r>
            <a:r>
              <a:rPr lang="fr-BE" sz="1500" dirty="0">
                <a:latin typeface="Calibri" panose="020F0502020204030204" pitchFamily="34" charset="0"/>
                <a:ea typeface="Calibri" panose="020F0502020204030204" pitchFamily="34" charset="0"/>
                <a:cs typeface="Times New Roman" panose="02020603050405020304" pitchFamily="18" charset="0"/>
              </a:rPr>
              <a:t> du poumon </a:t>
            </a:r>
            <a:r>
              <a:rPr lang="fr-BE" sz="1500" dirty="0">
                <a:solidFill>
                  <a:srgbClr val="2E74B5"/>
                </a:solidFill>
                <a:latin typeface="Calibri" panose="020F0502020204030204" pitchFamily="34" charset="0"/>
                <a:ea typeface="Calibri" panose="020F0502020204030204" pitchFamily="34" charset="0"/>
                <a:cs typeface="Times New Roman" panose="02020603050405020304" pitchFamily="18" charset="0"/>
              </a:rPr>
              <a:t>[latéralité]</a:t>
            </a:r>
            <a:r>
              <a:rPr lang="fr-BE" sz="1500" dirty="0">
                <a:latin typeface="Calibri" panose="020F0502020204030204" pitchFamily="34" charset="0"/>
                <a:ea typeface="Calibri" panose="020F0502020204030204" pitchFamily="34" charset="0"/>
                <a:cs typeface="Times New Roman" panose="02020603050405020304" pitchFamily="18" charset="0"/>
              </a:rPr>
              <a:t> " </a:t>
            </a:r>
            <a:r>
              <a:rPr lang="fr-BE" sz="1500" dirty="0" smtClean="0">
                <a:latin typeface="Calibri" panose="020F0502020204030204" pitchFamily="34" charset="0"/>
                <a:ea typeface="Calibri" panose="020F0502020204030204" pitchFamily="34" charset="0"/>
                <a:cs typeface="Times New Roman" panose="02020603050405020304" pitchFamily="18" charset="0"/>
              </a:rPr>
              <a:t>(Med </a:t>
            </a:r>
            <a:r>
              <a:rPr lang="fr-BE" sz="1500" dirty="0" err="1" smtClean="0">
                <a:latin typeface="Calibri" panose="020F0502020204030204" pitchFamily="34" charset="0"/>
                <a:ea typeface="Calibri" panose="020F0502020204030204" pitchFamily="34" charset="0"/>
                <a:cs typeface="Times New Roman" panose="02020603050405020304" pitchFamily="18" charset="0"/>
              </a:rPr>
              <a:t>acad</a:t>
            </a:r>
            <a:r>
              <a:rPr lang="fr-BE" sz="1500" dirty="0" smtClean="0">
                <a:latin typeface="Calibri" panose="020F0502020204030204" pitchFamily="34" charset="0"/>
                <a:ea typeface="Calibri" panose="020F0502020204030204" pitchFamily="34" charset="0"/>
                <a:cs typeface="Times New Roman" panose="02020603050405020304" pitchFamily="18" charset="0"/>
              </a:rPr>
              <a:t>)</a:t>
            </a:r>
            <a:endParaRPr lang="fr-BE" sz="15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Ps-FSN: </a:t>
            </a:r>
            <a:r>
              <a:rPr lang="fr-BE" sz="1500" dirty="0">
                <a:latin typeface="Calibri" panose="020F0502020204030204" pitchFamily="34" charset="0"/>
                <a:ea typeface="Calibri" panose="020F0502020204030204" pitchFamily="34" charset="0"/>
                <a:cs typeface="Times New Roman" panose="02020603050405020304" pitchFamily="18" charset="0"/>
              </a:rPr>
              <a:t>" structure du segment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[localisation Nouvelle </a:t>
            </a:r>
            <a:r>
              <a:rPr lang="fr-BE" sz="15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Nomenlclature</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a:t>
            </a:r>
            <a:r>
              <a:rPr lang="fr-BE" sz="1500" dirty="0">
                <a:latin typeface="Calibri" panose="020F0502020204030204" pitchFamily="34" charset="0"/>
                <a:ea typeface="Calibri" panose="020F0502020204030204" pitchFamily="34" charset="0"/>
                <a:cs typeface="Times New Roman" panose="02020603050405020304" pitchFamily="18" charset="0"/>
              </a:rPr>
              <a:t> du lobe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[position]</a:t>
            </a:r>
            <a:r>
              <a:rPr lang="fr-BE" sz="1500" dirty="0">
                <a:latin typeface="Calibri" panose="020F0502020204030204" pitchFamily="34" charset="0"/>
                <a:ea typeface="Calibri" panose="020F0502020204030204" pitchFamily="34" charset="0"/>
                <a:cs typeface="Times New Roman" panose="02020603050405020304" pitchFamily="18" charset="0"/>
              </a:rPr>
              <a:t> du poumon </a:t>
            </a:r>
            <a:r>
              <a:rPr lang="fr-BE" sz="1500" dirty="0">
                <a:solidFill>
                  <a:srgbClr val="2E74B5"/>
                </a:solidFill>
                <a:latin typeface="Calibri" panose="020F0502020204030204" pitchFamily="34" charset="0"/>
                <a:ea typeface="Calibri" panose="020F0502020204030204" pitchFamily="34" charset="0"/>
                <a:cs typeface="Times New Roman" panose="02020603050405020304" pitchFamily="18" charset="0"/>
              </a:rPr>
              <a:t>[latéralité] </a:t>
            </a:r>
            <a:r>
              <a:rPr lang="fr-BE" sz="1500" dirty="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600"/>
              </a:spcAft>
            </a:pPr>
            <a:r>
              <a:rPr lang="fr-BE" sz="1500" b="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Syn</a:t>
            </a: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2:</a:t>
            </a:r>
            <a:r>
              <a:rPr lang="fr-BE" sz="1500" dirty="0">
                <a:latin typeface="Calibri" panose="020F0502020204030204" pitchFamily="34" charset="0"/>
                <a:ea typeface="Calibri" panose="020F0502020204030204" pitchFamily="34" charset="0"/>
                <a:cs typeface="Times New Roman" panose="02020603050405020304" pitchFamily="18" charset="0"/>
              </a:rPr>
              <a:t> 	" segment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[localisation ancienne nomenclature]</a:t>
            </a:r>
            <a:r>
              <a:rPr lang="fr-BE" sz="1500" dirty="0">
                <a:latin typeface="Calibri" panose="020F0502020204030204" pitchFamily="34" charset="0"/>
                <a:ea typeface="Calibri" panose="020F0502020204030204" pitchFamily="34" charset="0"/>
                <a:cs typeface="Times New Roman" panose="02020603050405020304" pitchFamily="18" charset="0"/>
              </a:rPr>
              <a:t> du lobe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[position] </a:t>
            </a:r>
            <a:r>
              <a:rPr lang="fr-BE" sz="1500" dirty="0">
                <a:latin typeface="Calibri" panose="020F0502020204030204" pitchFamily="34" charset="0"/>
                <a:ea typeface="Calibri" panose="020F0502020204030204" pitchFamily="34" charset="0"/>
                <a:cs typeface="Times New Roman" panose="02020603050405020304" pitchFamily="18" charset="0"/>
              </a:rPr>
              <a:t>du poumon </a:t>
            </a:r>
            <a:r>
              <a:rPr lang="fr-BE" sz="1500" dirty="0">
                <a:solidFill>
                  <a:srgbClr val="2E74B5"/>
                </a:solidFill>
                <a:latin typeface="Calibri" panose="020F0502020204030204" pitchFamily="34" charset="0"/>
                <a:ea typeface="Calibri" panose="020F0502020204030204" pitchFamily="34" charset="0"/>
                <a:cs typeface="Times New Roman" panose="02020603050405020304" pitchFamily="18" charset="0"/>
              </a:rPr>
              <a:t>[latéralité]</a:t>
            </a:r>
            <a:r>
              <a:rPr lang="fr-BE" sz="1500" dirty="0">
                <a:latin typeface="Calibri" panose="020F0502020204030204" pitchFamily="34" charset="0"/>
                <a:ea typeface="Calibri" panose="020F0502020204030204" pitchFamily="34" charset="0"/>
                <a:cs typeface="Times New Roman" panose="02020603050405020304" pitchFamily="18" charset="0"/>
              </a:rPr>
              <a:t> " (Med </a:t>
            </a:r>
            <a:r>
              <a:rPr lang="fr-BE" sz="1500" dirty="0" err="1">
                <a:latin typeface="Calibri" panose="020F0502020204030204" pitchFamily="34" charset="0"/>
                <a:ea typeface="Calibri" panose="020F0502020204030204" pitchFamily="34" charset="0"/>
                <a:cs typeface="Times New Roman" panose="02020603050405020304" pitchFamily="18" charset="0"/>
              </a:rPr>
              <a:t>acad</a:t>
            </a:r>
            <a:r>
              <a:rPr lang="fr-BE" sz="1500" dirty="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600"/>
              </a:spcAft>
            </a:pPr>
            <a:r>
              <a:rPr lang="fr-BE" sz="1500" b="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Syn</a:t>
            </a: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3: 	</a:t>
            </a:r>
            <a:r>
              <a:rPr lang="fr-BE" sz="1500" dirty="0">
                <a:latin typeface="Calibri" panose="020F0502020204030204" pitchFamily="34" charset="0"/>
                <a:ea typeface="Calibri" panose="020F0502020204030204" pitchFamily="34" charset="0"/>
                <a:cs typeface="Times New Roman" panose="02020603050405020304" pitchFamily="18" charset="0"/>
              </a:rPr>
              <a:t>" segment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[numéro en chiffre romains]</a:t>
            </a:r>
            <a:r>
              <a:rPr lang="fr-BE" sz="1500" dirty="0">
                <a:latin typeface="Calibri" panose="020F0502020204030204" pitchFamily="34" charset="0"/>
                <a:ea typeface="Calibri" panose="020F0502020204030204" pitchFamily="34" charset="0"/>
                <a:cs typeface="Times New Roman" panose="02020603050405020304" pitchFamily="18" charset="0"/>
              </a:rPr>
              <a:t> du poumon </a:t>
            </a:r>
            <a:r>
              <a:rPr lang="fr-BE" sz="1500" dirty="0">
                <a:solidFill>
                  <a:srgbClr val="2E74B5"/>
                </a:solidFill>
                <a:latin typeface="Calibri" panose="020F0502020204030204" pitchFamily="34" charset="0"/>
                <a:ea typeface="Calibri" panose="020F0502020204030204" pitchFamily="34" charset="0"/>
                <a:cs typeface="Times New Roman" panose="02020603050405020304" pitchFamily="18" charset="0"/>
              </a:rPr>
              <a:t>[latéralité]</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fr-BE" sz="1500" dirty="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600"/>
              </a:spcAft>
            </a:pPr>
            <a:r>
              <a:rPr lang="fr-BE" sz="1500" b="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Syn</a:t>
            </a: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4:</a:t>
            </a:r>
            <a:r>
              <a:rPr lang="fr-BE" sz="1500" dirty="0">
                <a:latin typeface="Calibri" panose="020F0502020204030204" pitchFamily="34" charset="0"/>
                <a:ea typeface="Calibri" panose="020F0502020204030204" pitchFamily="34" charset="0"/>
                <a:cs typeface="Times New Roman" panose="02020603050405020304" pitchFamily="18" charset="0"/>
              </a:rPr>
              <a:t> 	" terme latin venant de la </a:t>
            </a:r>
            <a:r>
              <a:rPr lang="fr-BE" sz="1500" dirty="0" err="1">
                <a:latin typeface="Calibri" panose="020F0502020204030204" pitchFamily="34" charset="0"/>
                <a:ea typeface="Calibri" panose="020F0502020204030204" pitchFamily="34" charset="0"/>
                <a:cs typeface="Times New Roman" panose="02020603050405020304" pitchFamily="18" charset="0"/>
              </a:rPr>
              <a:t>Terminologia</a:t>
            </a:r>
            <a:r>
              <a:rPr lang="fr-BE" sz="1500" dirty="0">
                <a:latin typeface="Calibri" panose="020F0502020204030204" pitchFamily="34" charset="0"/>
                <a:ea typeface="Calibri" panose="020F0502020204030204" pitchFamily="34" charset="0"/>
                <a:cs typeface="Times New Roman" panose="02020603050405020304" pitchFamily="18" charset="0"/>
              </a:rPr>
              <a:t> </a:t>
            </a:r>
            <a:r>
              <a:rPr lang="fr-BE" sz="1500" dirty="0" err="1">
                <a:latin typeface="Calibri" panose="020F0502020204030204" pitchFamily="34" charset="0"/>
                <a:ea typeface="Calibri" panose="020F0502020204030204" pitchFamily="34" charset="0"/>
                <a:cs typeface="Times New Roman" panose="02020603050405020304" pitchFamily="18" charset="0"/>
              </a:rPr>
              <a:t>Anatomica</a:t>
            </a:r>
            <a:r>
              <a:rPr lang="fr-BE" sz="1500" dirty="0">
                <a:latin typeface="Calibri" panose="020F0502020204030204" pitchFamily="34" charset="0"/>
                <a:ea typeface="Calibri" panose="020F0502020204030204" pitchFamily="34" charset="0"/>
                <a:cs typeface="Times New Roman" panose="02020603050405020304" pitchFamily="18" charset="0"/>
              </a:rPr>
              <a:t> " </a:t>
            </a: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en remarque</a:t>
            </a:r>
            <a:r>
              <a:rPr lang="fr-BE" sz="1500" dirty="0">
                <a:latin typeface="Calibri" panose="020F0502020204030204" pitchFamily="34" charset="0"/>
                <a:ea typeface="Calibri" panose="020F0502020204030204" pitchFamily="34" charset="0"/>
                <a:cs typeface="Times New Roman" panose="02020603050405020304" pitchFamily="18" charset="0"/>
              </a:rPr>
              <a:t>: "latin TA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[nr de TA] </a:t>
            </a:r>
            <a:r>
              <a:rPr lang="fr-BE" sz="1500" dirty="0">
                <a:latin typeface="Calibri" panose="020F0502020204030204" pitchFamily="34" charset="0"/>
                <a:ea typeface="Calibri" panose="020F0502020204030204" pitchFamily="34" charset="0"/>
                <a:cs typeface="Times New Roman" panose="02020603050405020304" pitchFamily="18" charset="0"/>
              </a:rPr>
              <a:t>"</a:t>
            </a:r>
          </a:p>
          <a:p>
            <a:pPr>
              <a:spcAft>
                <a:spcPts val="600"/>
              </a:spcAft>
            </a:pPr>
            <a:r>
              <a:rPr lang="fr-BE" sz="1500" b="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Syn</a:t>
            </a: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5:</a:t>
            </a:r>
            <a:r>
              <a:rPr lang="fr-BE" sz="1500" dirty="0">
                <a:latin typeface="Calibri" panose="020F0502020204030204" pitchFamily="34" charset="0"/>
                <a:ea typeface="Calibri" panose="020F0502020204030204" pitchFamily="34" charset="0"/>
                <a:cs typeface="Times New Roman" panose="02020603050405020304" pitchFamily="18" charset="0"/>
              </a:rPr>
              <a:t> 	" segment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[localisation]</a:t>
            </a:r>
            <a:r>
              <a:rPr lang="fr-BE" sz="1500" dirty="0">
                <a:latin typeface="Calibri" panose="020F0502020204030204" pitchFamily="34" charset="0"/>
                <a:ea typeface="Calibri" panose="020F0502020204030204" pitchFamily="34" charset="0"/>
                <a:cs typeface="Times New Roman" panose="02020603050405020304" pitchFamily="18" charset="0"/>
              </a:rPr>
              <a:t> du lobe (pulmonaire)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[position] </a:t>
            </a:r>
            <a:r>
              <a:rPr lang="fr-BE" sz="1500" dirty="0">
                <a:solidFill>
                  <a:srgbClr val="2E74B5"/>
                </a:solidFill>
                <a:latin typeface="Calibri" panose="020F0502020204030204" pitchFamily="34" charset="0"/>
                <a:ea typeface="Calibri" panose="020F0502020204030204" pitchFamily="34" charset="0"/>
                <a:cs typeface="Times New Roman" panose="02020603050405020304" pitchFamily="18" charset="0"/>
              </a:rPr>
              <a:t>[latéralité]</a:t>
            </a:r>
            <a:r>
              <a:rPr lang="fr-BE" sz="1500" dirty="0">
                <a:latin typeface="Calibri" panose="020F0502020204030204" pitchFamily="34" charset="0"/>
                <a:ea typeface="Calibri" panose="020F0502020204030204" pitchFamily="34" charset="0"/>
                <a:cs typeface="Times New Roman" panose="02020603050405020304" pitchFamily="18" charset="0"/>
              </a:rPr>
              <a:t> "</a:t>
            </a:r>
            <a:endParaRPr lang="fr-BE" sz="1500" dirty="0"/>
          </a:p>
          <a:p>
            <a:pPr defTabSz="914400"/>
            <a:endParaRPr lang="en-US" sz="1600" b="1" dirty="0">
              <a:cs typeface="Arial" panose="020B0604020202020204" pitchFamily="34" charset="0"/>
            </a:endParaRPr>
          </a:p>
        </p:txBody>
      </p:sp>
      <p:sp>
        <p:nvSpPr>
          <p:cNvPr id="2" name="ZoneTexte 1"/>
          <p:cNvSpPr txBox="1"/>
          <p:nvPr/>
        </p:nvSpPr>
        <p:spPr>
          <a:xfrm>
            <a:off x="608170" y="184516"/>
            <a:ext cx="8436831" cy="461665"/>
          </a:xfrm>
          <a:prstGeom prst="rect">
            <a:avLst/>
          </a:prstGeom>
          <a:noFill/>
        </p:spPr>
        <p:txBody>
          <a:bodyPr wrap="square" rtlCol="0">
            <a:spAutoFit/>
          </a:bodyPr>
          <a:lstStyle/>
          <a:p>
            <a:pPr defTabSz="914400"/>
            <a:r>
              <a:rPr lang="fr-BE" sz="2400" dirty="0">
                <a:solidFill>
                  <a:srgbClr val="F79646">
                    <a:lumMod val="75000"/>
                  </a:srgbClr>
                </a:solidFill>
                <a:latin typeface="Arial" panose="020B0604020202020204" pitchFamily="34" charset="0"/>
                <a:cs typeface="Arial" panose="020B0604020202020204" pitchFamily="34" charset="0"/>
              </a:rPr>
              <a:t>Top down translation </a:t>
            </a:r>
            <a:r>
              <a:rPr lang="fr-BE" sz="2400" dirty="0" err="1">
                <a:solidFill>
                  <a:srgbClr val="F79646">
                    <a:lumMod val="75000"/>
                  </a:srgbClr>
                </a:solidFill>
                <a:latin typeface="Arial" panose="020B0604020202020204" pitchFamily="34" charset="0"/>
                <a:cs typeface="Arial" panose="020B0604020202020204" pitchFamily="34" charset="0"/>
              </a:rPr>
              <a:t>template</a:t>
            </a:r>
            <a:r>
              <a:rPr lang="fr-BE" sz="2400" dirty="0">
                <a:solidFill>
                  <a:srgbClr val="F79646">
                    <a:lumMod val="75000"/>
                  </a:srgbClr>
                </a:solidFill>
                <a:latin typeface="Arial" panose="020B0604020202020204" pitchFamily="34" charset="0"/>
                <a:cs typeface="Arial" panose="020B0604020202020204" pitchFamily="34" charset="0"/>
              </a:rPr>
              <a:t> </a:t>
            </a:r>
            <a:r>
              <a:rPr lang="fr-BE" sz="2400" dirty="0" err="1" smtClean="0">
                <a:solidFill>
                  <a:srgbClr val="F79646">
                    <a:lumMod val="75000"/>
                  </a:srgbClr>
                </a:solidFill>
                <a:latin typeface="Arial" panose="020B0604020202020204" pitchFamily="34" charset="0"/>
                <a:cs typeface="Arial" panose="020B0604020202020204" pitchFamily="34" charset="0"/>
              </a:rPr>
              <a:t>example</a:t>
            </a:r>
            <a:r>
              <a:rPr lang="fr-BE" sz="2400" dirty="0" smtClean="0">
                <a:solidFill>
                  <a:srgbClr val="F79646">
                    <a:lumMod val="75000"/>
                  </a:srgbClr>
                </a:solidFill>
                <a:latin typeface="Arial" panose="020B0604020202020204" pitchFamily="34" charset="0"/>
                <a:cs typeface="Arial" panose="020B0604020202020204" pitchFamily="34" charset="0"/>
              </a:rPr>
              <a:t> (2)</a:t>
            </a:r>
            <a:endParaRPr lang="fr-BE" sz="24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32757" y="760406"/>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46" name="ZoneTexte 45"/>
          <p:cNvSpPr txBox="1"/>
          <p:nvPr/>
        </p:nvSpPr>
        <p:spPr>
          <a:xfrm>
            <a:off x="1124038" y="3864997"/>
            <a:ext cx="265515" cy="369332"/>
          </a:xfrm>
          <a:prstGeom prst="rect">
            <a:avLst/>
          </a:prstGeom>
          <a:noFill/>
        </p:spPr>
        <p:txBody>
          <a:bodyPr wrap="square" rtlCol="0">
            <a:spAutoFit/>
          </a:bodyPr>
          <a:lstStyle/>
          <a:p>
            <a:r>
              <a:rPr lang="fr-BE" dirty="0" smtClean="0"/>
              <a:t> </a:t>
            </a:r>
            <a:endParaRPr lang="fr-BE" dirty="0"/>
          </a:p>
        </p:txBody>
      </p:sp>
      <p:sp>
        <p:nvSpPr>
          <p:cNvPr id="6" name="Parenthèse ouvrante 5"/>
          <p:cNvSpPr/>
          <p:nvPr/>
        </p:nvSpPr>
        <p:spPr>
          <a:xfrm rot="16200000">
            <a:off x="7176065" y="-201189"/>
            <a:ext cx="101498" cy="3211886"/>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7" name="Rectangle 6"/>
          <p:cNvSpPr/>
          <p:nvPr/>
        </p:nvSpPr>
        <p:spPr>
          <a:xfrm>
            <a:off x="6764988" y="1511718"/>
            <a:ext cx="923651" cy="338554"/>
          </a:xfrm>
          <a:prstGeom prst="rect">
            <a:avLst/>
          </a:prstGeom>
        </p:spPr>
        <p:txBody>
          <a:bodyPr wrap="none">
            <a:spAutoFit/>
          </a:bodyPr>
          <a:lstStyle/>
          <a:p>
            <a:r>
              <a:rPr lang="fr-BE" sz="1600" b="1" dirty="0">
                <a:solidFill>
                  <a:srgbClr val="92D050"/>
                </a:solidFill>
              </a:rPr>
              <a:t> BS-0001</a:t>
            </a:r>
            <a:endParaRPr lang="fr-BE" sz="1600" dirty="0">
              <a:solidFill>
                <a:srgbClr val="92D050"/>
              </a:solidFill>
            </a:endParaRPr>
          </a:p>
        </p:txBody>
      </p:sp>
    </p:spTree>
    <p:extLst>
      <p:ext uri="{BB962C8B-B14F-4D97-AF65-F5344CB8AC3E}">
        <p14:creationId xmlns:p14="http://schemas.microsoft.com/office/powerpoint/2010/main" val="42393457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08170" y="130728"/>
            <a:ext cx="8436831" cy="461665"/>
          </a:xfrm>
          <a:prstGeom prst="rect">
            <a:avLst/>
          </a:prstGeom>
          <a:noFill/>
        </p:spPr>
        <p:txBody>
          <a:bodyPr wrap="square" rtlCol="0">
            <a:spAutoFit/>
          </a:bodyPr>
          <a:lstStyle/>
          <a:p>
            <a:pPr defTabSz="914400"/>
            <a:r>
              <a:rPr lang="fr-BE" sz="2400" dirty="0">
                <a:solidFill>
                  <a:srgbClr val="F79646">
                    <a:lumMod val="75000"/>
                  </a:srgbClr>
                </a:solidFill>
                <a:latin typeface="Arial" panose="020B0604020202020204" pitchFamily="34" charset="0"/>
                <a:cs typeface="Arial" panose="020B0604020202020204" pitchFamily="34" charset="0"/>
              </a:rPr>
              <a:t>Top down </a:t>
            </a:r>
            <a:r>
              <a:rPr lang="fr-BE" sz="2400" dirty="0" smtClean="0">
                <a:solidFill>
                  <a:srgbClr val="F79646">
                    <a:lumMod val="75000"/>
                  </a:srgbClr>
                </a:solidFill>
                <a:latin typeface="Arial" panose="020B0604020202020204" pitchFamily="34" charset="0"/>
                <a:cs typeface="Arial" panose="020B0604020202020204" pitchFamily="34" charset="0"/>
              </a:rPr>
              <a:t>translation </a:t>
            </a:r>
            <a:r>
              <a:rPr lang="fr-BE" sz="2400" dirty="0" err="1">
                <a:solidFill>
                  <a:srgbClr val="F79646">
                    <a:lumMod val="75000"/>
                  </a:srgbClr>
                </a:solidFill>
                <a:latin typeface="Arial" panose="020B0604020202020204" pitchFamily="34" charset="0"/>
                <a:cs typeface="Arial" panose="020B0604020202020204" pitchFamily="34" charset="0"/>
              </a:rPr>
              <a:t>template</a:t>
            </a:r>
            <a:r>
              <a:rPr lang="fr-BE" sz="2400" dirty="0">
                <a:solidFill>
                  <a:srgbClr val="F79646">
                    <a:lumMod val="75000"/>
                  </a:srgbClr>
                </a:solidFill>
                <a:latin typeface="Arial" panose="020B0604020202020204" pitchFamily="34" charset="0"/>
                <a:cs typeface="Arial" panose="020B0604020202020204" pitchFamily="34" charset="0"/>
              </a:rPr>
              <a:t> </a:t>
            </a:r>
            <a:r>
              <a:rPr lang="fr-BE" sz="2400" dirty="0" err="1" smtClean="0">
                <a:solidFill>
                  <a:srgbClr val="F79646">
                    <a:lumMod val="75000"/>
                  </a:srgbClr>
                </a:solidFill>
                <a:latin typeface="Arial" panose="020B0604020202020204" pitchFamily="34" charset="0"/>
                <a:cs typeface="Arial" panose="020B0604020202020204" pitchFamily="34" charset="0"/>
              </a:rPr>
              <a:t>example</a:t>
            </a:r>
            <a:r>
              <a:rPr lang="fr-BE" sz="2400" dirty="0">
                <a:solidFill>
                  <a:srgbClr val="F79646">
                    <a:lumMod val="75000"/>
                  </a:srgbClr>
                </a:solidFill>
                <a:latin typeface="Arial" panose="020B0604020202020204" pitchFamily="34" charset="0"/>
                <a:cs typeface="Arial" panose="020B0604020202020204" pitchFamily="34" charset="0"/>
              </a:rPr>
              <a:t> </a:t>
            </a:r>
            <a:r>
              <a:rPr lang="fr-BE" sz="2400" dirty="0" smtClean="0">
                <a:solidFill>
                  <a:srgbClr val="F79646">
                    <a:lumMod val="75000"/>
                  </a:srgbClr>
                </a:solidFill>
                <a:latin typeface="Arial" panose="020B0604020202020204" pitchFamily="34" charset="0"/>
                <a:cs typeface="Arial" panose="020B0604020202020204" pitchFamily="34" charset="0"/>
              </a:rPr>
              <a:t>(3)</a:t>
            </a:r>
            <a:endParaRPr lang="fr-BE" sz="24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66271" y="692877"/>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10" name="ZoneTexte 9"/>
          <p:cNvSpPr txBox="1"/>
          <p:nvPr/>
        </p:nvSpPr>
        <p:spPr>
          <a:xfrm>
            <a:off x="510988" y="968564"/>
            <a:ext cx="9117106" cy="5177571"/>
          </a:xfrm>
          <a:prstGeom prst="rect">
            <a:avLst/>
          </a:prstGeom>
          <a:noFill/>
          <a:ln>
            <a:noFill/>
          </a:ln>
        </p:spPr>
        <p:txBody>
          <a:bodyPr wrap="square" rtlCol="0">
            <a:spAutoFit/>
          </a:bodyPr>
          <a:lstStyle/>
          <a:p>
            <a:pPr defTabSz="914400">
              <a:spcAft>
                <a:spcPts val="1200"/>
              </a:spcAft>
            </a:pPr>
            <a:r>
              <a:rPr lang="en-US" sz="1600" dirty="0">
                <a:solidFill>
                  <a:srgbClr val="003399"/>
                </a:solidFill>
                <a:latin typeface="Arial" panose="020B0604020202020204" pitchFamily="34" charset="0"/>
                <a:cs typeface="Arial" panose="020B0604020202020204" pitchFamily="34" charset="0"/>
              </a:rPr>
              <a:t>20218002 | Structure of middle lobe lateral segmental bronchus of right lung (body structure) </a:t>
            </a:r>
            <a:r>
              <a:rPr lang="en-US" sz="1600" dirty="0" smtClean="0">
                <a:solidFill>
                  <a:srgbClr val="003399"/>
                </a:solidFill>
                <a:latin typeface="Arial" panose="020B0604020202020204" pitchFamily="34" charset="0"/>
                <a:cs typeface="Arial" panose="020B0604020202020204" pitchFamily="34" charset="0"/>
              </a:rPr>
              <a:t>|</a:t>
            </a:r>
          </a:p>
          <a:p>
            <a:pPr defTabSz="914400">
              <a:spcAft>
                <a:spcPts val="1200"/>
              </a:spcAft>
            </a:pPr>
            <a:r>
              <a:rPr lang="fr-BE" sz="1600" b="1" dirty="0">
                <a:latin typeface="Calibri" panose="020F0502020204030204" pitchFamily="34" charset="0"/>
                <a:ea typeface="Calibri" panose="020F0502020204030204" pitchFamily="34" charset="0"/>
                <a:cs typeface="Times New Roman" panose="02020603050405020304" pitchFamily="18" charset="0"/>
              </a:rPr>
              <a:t>Template BS-0008</a:t>
            </a:r>
            <a:r>
              <a:rPr lang="fr-BE" sz="1600" dirty="0">
                <a:latin typeface="Calibri" panose="020F0502020204030204" pitchFamily="34" charset="0"/>
                <a:ea typeface="Calibri" panose="020F0502020204030204" pitchFamily="34" charset="0"/>
                <a:cs typeface="Times New Roman" panose="02020603050405020304" pitchFamily="18" charset="0"/>
              </a:rPr>
              <a:t>:  " structure of </a:t>
            </a:r>
            <a:r>
              <a:rPr lang="fr-BE" sz="1600" dirty="0">
                <a:solidFill>
                  <a:srgbClr val="92D050"/>
                </a:solidFill>
                <a:latin typeface="Calibri" panose="020F0502020204030204" pitchFamily="34" charset="0"/>
                <a:ea typeface="Calibri" panose="020F0502020204030204" pitchFamily="34" charset="0"/>
                <a:cs typeface="Times New Roman" panose="02020603050405020304" pitchFamily="18" charset="0"/>
              </a:rPr>
              <a:t>[</a:t>
            </a:r>
            <a:r>
              <a:rPr lang="fr-BE" sz="1600" dirty="0" err="1">
                <a:solidFill>
                  <a:srgbClr val="92D050"/>
                </a:solidFill>
                <a:latin typeface="Calibri" panose="020F0502020204030204" pitchFamily="34" charset="0"/>
                <a:ea typeface="Calibri" panose="020F0502020204030204" pitchFamily="34" charset="0"/>
                <a:cs typeface="Times New Roman" panose="02020603050405020304" pitchFamily="18" charset="0"/>
              </a:rPr>
              <a:t>localization</a:t>
            </a:r>
            <a:r>
              <a:rPr lang="fr-BE" sz="1600" dirty="0">
                <a:solidFill>
                  <a:srgbClr val="92D050"/>
                </a:solidFill>
                <a:latin typeface="Calibri" panose="020F0502020204030204" pitchFamily="34" charset="0"/>
                <a:ea typeface="Calibri" panose="020F0502020204030204" pitchFamily="34" charset="0"/>
                <a:cs typeface="Times New Roman" panose="02020603050405020304" pitchFamily="18" charset="0"/>
              </a:rPr>
              <a:t>] lobe</a:t>
            </a:r>
            <a:r>
              <a:rPr lang="fr-BE" sz="1600" dirty="0">
                <a:latin typeface="Calibri" panose="020F0502020204030204" pitchFamily="34" charset="0"/>
                <a:ea typeface="Calibri" panose="020F0502020204030204" pitchFamily="34" charset="0"/>
                <a:cs typeface="Times New Roman" panose="02020603050405020304" pitchFamily="18" charset="0"/>
              </a:rPr>
              <a:t> </a:t>
            </a:r>
            <a:r>
              <a:rPr lang="fr-BE" sz="1600" b="1" dirty="0">
                <a:solidFill>
                  <a:srgbClr val="FFC000"/>
                </a:solidFill>
                <a:latin typeface="Calibri" panose="020F0502020204030204" pitchFamily="34" charset="0"/>
                <a:ea typeface="Calibri" panose="020F0502020204030204" pitchFamily="34" charset="0"/>
                <a:cs typeface="Times New Roman" panose="02020603050405020304" pitchFamily="18" charset="0"/>
              </a:rPr>
              <a:t>[localization2] segmental</a:t>
            </a:r>
            <a:r>
              <a:rPr lang="fr-BE" sz="1600" dirty="0">
                <a:latin typeface="Calibri" panose="020F0502020204030204" pitchFamily="34" charset="0"/>
                <a:ea typeface="Calibri" panose="020F0502020204030204" pitchFamily="34" charset="0"/>
                <a:cs typeface="Times New Roman" panose="02020603050405020304" pitchFamily="18" charset="0"/>
              </a:rPr>
              <a:t> </a:t>
            </a:r>
            <a:r>
              <a:rPr lang="fr-BE" sz="1600" b="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bronchus</a:t>
            </a:r>
            <a:r>
              <a:rPr lang="fr-BE" sz="1600" dirty="0">
                <a:latin typeface="Calibri" panose="020F0502020204030204" pitchFamily="34" charset="0"/>
                <a:ea typeface="Calibri" panose="020F0502020204030204" pitchFamily="34" charset="0"/>
                <a:cs typeface="Times New Roman" panose="02020603050405020304" pitchFamily="18" charset="0"/>
              </a:rPr>
              <a:t> of </a:t>
            </a:r>
            <a:r>
              <a:rPr lang="fr-BE" sz="1600" dirty="0">
                <a:solidFill>
                  <a:srgbClr val="92D050"/>
                </a:solidFill>
                <a:latin typeface="Calibri" panose="020F0502020204030204" pitchFamily="34" charset="0"/>
                <a:ea typeface="Calibri" panose="020F0502020204030204" pitchFamily="34" charset="0"/>
                <a:cs typeface="Times New Roman" panose="02020603050405020304" pitchFamily="18" charset="0"/>
              </a:rPr>
              <a:t>[</a:t>
            </a:r>
            <a:r>
              <a:rPr lang="fr-BE" sz="1600" dirty="0" err="1">
                <a:solidFill>
                  <a:srgbClr val="92D050"/>
                </a:solidFill>
                <a:latin typeface="Calibri" panose="020F0502020204030204" pitchFamily="34" charset="0"/>
                <a:ea typeface="Calibri" panose="020F0502020204030204" pitchFamily="34" charset="0"/>
                <a:cs typeface="Times New Roman" panose="02020603050405020304" pitchFamily="18" charset="0"/>
              </a:rPr>
              <a:t>laterality</a:t>
            </a:r>
            <a:r>
              <a:rPr lang="fr-BE" sz="1600" dirty="0">
                <a:solidFill>
                  <a:srgbClr val="92D050"/>
                </a:solidFill>
                <a:latin typeface="Calibri" panose="020F0502020204030204" pitchFamily="34" charset="0"/>
                <a:ea typeface="Calibri" panose="020F0502020204030204" pitchFamily="34" charset="0"/>
                <a:cs typeface="Times New Roman" panose="02020603050405020304" pitchFamily="18" charset="0"/>
              </a:rPr>
              <a:t>] </a:t>
            </a:r>
            <a:r>
              <a:rPr lang="fr-BE" sz="1600" dirty="0" err="1">
                <a:solidFill>
                  <a:srgbClr val="92D050"/>
                </a:solidFill>
                <a:latin typeface="Calibri" panose="020F0502020204030204" pitchFamily="34" charset="0"/>
                <a:ea typeface="Calibri" panose="020F0502020204030204" pitchFamily="34" charset="0"/>
                <a:cs typeface="Times New Roman" panose="02020603050405020304" pitchFamily="18" charset="0"/>
              </a:rPr>
              <a:t>lung</a:t>
            </a:r>
            <a:r>
              <a:rPr lang="fr-BE" sz="1600" dirty="0">
                <a:latin typeface="Calibri" panose="020F0502020204030204" pitchFamily="34" charset="0"/>
                <a:ea typeface="Calibri" panose="020F0502020204030204" pitchFamily="34" charset="0"/>
                <a:cs typeface="Times New Roman" panose="02020603050405020304" pitchFamily="18" charset="0"/>
              </a:rPr>
              <a:t> </a:t>
            </a:r>
            <a:r>
              <a:rPr lang="fr-BE" sz="1600" dirty="0" smtClean="0">
                <a:latin typeface="Calibri" panose="020F0502020204030204" pitchFamily="34" charset="0"/>
                <a:ea typeface="Calibri" panose="020F0502020204030204" pitchFamily="34" charset="0"/>
                <a:cs typeface="Times New Roman" panose="02020603050405020304" pitchFamily="18" charset="0"/>
              </a:rPr>
              <a:t>"</a:t>
            </a:r>
          </a:p>
          <a:p>
            <a:pPr defTabSz="914400">
              <a:spcAft>
                <a:spcPts val="1200"/>
              </a:spcAft>
            </a:pPr>
            <a:endParaRPr lang="en-US" b="1" dirty="0" smtClean="0">
              <a:solidFill>
                <a:prstClr val="black"/>
              </a:solidFill>
              <a:cs typeface="Arial" panose="020B0604020202020204" pitchFamily="34" charset="0"/>
            </a:endParaRPr>
          </a:p>
          <a:p>
            <a:pPr defTabSz="914400">
              <a:spcAft>
                <a:spcPts val="1200"/>
              </a:spcAft>
            </a:pPr>
            <a:r>
              <a:rPr lang="en-US" sz="1600" b="1" dirty="0" smtClean="0">
                <a:solidFill>
                  <a:prstClr val="black"/>
                </a:solidFill>
                <a:cs typeface="Arial" panose="020B0604020202020204" pitchFamily="34" charset="0"/>
              </a:rPr>
              <a:t>Root </a:t>
            </a:r>
            <a:r>
              <a:rPr lang="en-US" sz="1600" b="1" dirty="0">
                <a:solidFill>
                  <a:prstClr val="black"/>
                </a:solidFill>
                <a:cs typeface="Arial" panose="020B0604020202020204" pitchFamily="34" charset="0"/>
              </a:rPr>
              <a:t>concept translation: </a:t>
            </a:r>
            <a:r>
              <a:rPr lang="en-US" sz="1600" dirty="0" smtClean="0">
                <a:solidFill>
                  <a:srgbClr val="003399"/>
                </a:solidFill>
                <a:cs typeface="Arial" panose="020B0604020202020204" pitchFamily="34" charset="0"/>
              </a:rPr>
              <a:t>955009 </a:t>
            </a:r>
            <a:r>
              <a:rPr lang="en-US" sz="1600" dirty="0">
                <a:solidFill>
                  <a:srgbClr val="003399"/>
                </a:solidFill>
                <a:cs typeface="Arial" panose="020B0604020202020204" pitchFamily="34" charset="0"/>
              </a:rPr>
              <a:t>|Bronchial structure (body structure</a:t>
            </a:r>
            <a:r>
              <a:rPr lang="en-US" sz="1600" dirty="0" smtClean="0">
                <a:solidFill>
                  <a:srgbClr val="003399"/>
                </a:solidFill>
                <a:cs typeface="Arial" panose="020B0604020202020204" pitchFamily="34" charset="0"/>
              </a:rPr>
              <a:t>)|</a:t>
            </a:r>
          </a:p>
          <a:p>
            <a:pPr defTabSz="914400"/>
            <a:endParaRPr lang="en-US" sz="2000" dirty="0" smtClean="0">
              <a:solidFill>
                <a:srgbClr val="003399"/>
              </a:solidFill>
              <a:latin typeface="Arial" panose="020B0604020202020204" pitchFamily="34" charset="0"/>
              <a:cs typeface="Arial" panose="020B0604020202020204" pitchFamily="34" charset="0"/>
            </a:endParaRPr>
          </a:p>
          <a:p>
            <a:pPr defTabSz="914400">
              <a:spcAft>
                <a:spcPts val="1200"/>
              </a:spcAft>
            </a:pPr>
            <a:endParaRPr lang="en-US" sz="1600" dirty="0" smtClean="0">
              <a:solidFill>
                <a:srgbClr val="003399"/>
              </a:solidFill>
              <a:latin typeface="Arial" panose="020B0604020202020204" pitchFamily="34" charset="0"/>
              <a:cs typeface="Arial" panose="020B0604020202020204" pitchFamily="34" charset="0"/>
            </a:endParaRPr>
          </a:p>
          <a:p>
            <a:pPr marL="631825" indent="-631825">
              <a:lnSpc>
                <a:spcPct val="107000"/>
              </a:lnSpc>
              <a:spcAft>
                <a:spcPts val="0"/>
              </a:spcAft>
            </a:pP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PT: 	</a:t>
            </a:r>
            <a:r>
              <a:rPr lang="fr-BE" sz="1500" dirty="0">
                <a:latin typeface="Calibri" panose="020F0502020204030204" pitchFamily="34" charset="0"/>
                <a:ea typeface="Calibri" panose="020F0502020204030204" pitchFamily="34" charset="0"/>
                <a:cs typeface="Times New Roman" panose="02020603050405020304" pitchFamily="18" charset="0"/>
              </a:rPr>
              <a:t>" bronche segmentaire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[localisation Nouvelle </a:t>
            </a:r>
            <a:r>
              <a:rPr lang="fr-BE" sz="15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Nomenlclature</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fr-BE" sz="1500" dirty="0">
                <a:latin typeface="Calibri" panose="020F0502020204030204" pitchFamily="34" charset="0"/>
                <a:ea typeface="Calibri" panose="020F0502020204030204" pitchFamily="34" charset="0"/>
                <a:cs typeface="Times New Roman" panose="02020603050405020304" pitchFamily="18" charset="0"/>
              </a:rPr>
              <a:t>de la bronche lobaire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[position][latéralité] </a:t>
            </a:r>
            <a:r>
              <a:rPr lang="fr-BE" sz="1500" dirty="0">
                <a:latin typeface="Calibri" panose="020F0502020204030204" pitchFamily="34" charset="0"/>
                <a:ea typeface="Calibri" panose="020F0502020204030204" pitchFamily="34" charset="0"/>
                <a:cs typeface="Times New Roman" panose="02020603050405020304" pitchFamily="18" charset="0"/>
              </a:rPr>
              <a:t>" (académie de médecine)</a:t>
            </a:r>
          </a:p>
          <a:p>
            <a:pPr marL="631825" indent="-631825">
              <a:lnSpc>
                <a:spcPct val="107000"/>
              </a:lnSpc>
              <a:spcAft>
                <a:spcPts val="0"/>
              </a:spcAft>
            </a:pP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Ps-FSN:</a:t>
            </a:r>
            <a:r>
              <a:rPr lang="fr-BE" sz="1500" dirty="0">
                <a:latin typeface="Calibri" panose="020F0502020204030204" pitchFamily="34" charset="0"/>
                <a:ea typeface="Calibri" panose="020F0502020204030204" pitchFamily="34" charset="0"/>
                <a:cs typeface="Times New Roman" panose="02020603050405020304" pitchFamily="18" charset="0"/>
              </a:rPr>
              <a:t> 	" structure de la bronche segmentaire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[localisation Nouvelle </a:t>
            </a:r>
            <a:r>
              <a:rPr lang="fr-BE" sz="15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Nomenlclature</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fr-BE" sz="1500" dirty="0">
                <a:latin typeface="Calibri" panose="020F0502020204030204" pitchFamily="34" charset="0"/>
                <a:ea typeface="Calibri" panose="020F0502020204030204" pitchFamily="34" charset="0"/>
                <a:cs typeface="Times New Roman" panose="02020603050405020304" pitchFamily="18" charset="0"/>
              </a:rPr>
              <a:t>de la bronche lobaire</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[localisation Nouvelle </a:t>
            </a:r>
            <a:r>
              <a:rPr lang="fr-BE" sz="15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Nomenlclature</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a:t>
            </a:r>
            <a:r>
              <a:rPr lang="fr-BE" sz="1500" dirty="0">
                <a:latin typeface="Calibri" panose="020F0502020204030204" pitchFamily="34" charset="0"/>
                <a:ea typeface="Calibri" panose="020F0502020204030204" pitchFamily="34" charset="0"/>
                <a:cs typeface="Times New Roman" panose="02020603050405020304" pitchFamily="18" charset="0"/>
              </a:rPr>
              <a:t> "</a:t>
            </a:r>
          </a:p>
          <a:p>
            <a:pPr marL="631825" indent="-631825">
              <a:lnSpc>
                <a:spcPct val="107000"/>
              </a:lnSpc>
              <a:spcAft>
                <a:spcPts val="0"/>
              </a:spcAft>
            </a:pPr>
            <a:r>
              <a:rPr lang="fr-BE" sz="1500" b="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Syn</a:t>
            </a: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2:</a:t>
            </a:r>
            <a:r>
              <a:rPr lang="fr-BE" sz="1500" dirty="0">
                <a:latin typeface="Calibri" panose="020F0502020204030204" pitchFamily="34" charset="0"/>
                <a:ea typeface="Calibri" panose="020F0502020204030204" pitchFamily="34" charset="0"/>
                <a:cs typeface="Times New Roman" panose="02020603050405020304" pitchFamily="18" charset="0"/>
              </a:rPr>
              <a:t> 	" bronche segmentaire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[localisation ancienne nomenclature]</a:t>
            </a:r>
            <a:r>
              <a:rPr lang="fr-BE" sz="1500" dirty="0">
                <a:latin typeface="Calibri" panose="020F0502020204030204" pitchFamily="34" charset="0"/>
                <a:ea typeface="Calibri" panose="020F0502020204030204" pitchFamily="34" charset="0"/>
                <a:cs typeface="Times New Roman" panose="02020603050405020304" pitchFamily="18" charset="0"/>
              </a:rPr>
              <a:t> de la bronche lobaire</a:t>
            </a:r>
            <a:r>
              <a:rPr lang="fr-BE" sz="1500" b="1" dirty="0">
                <a:latin typeface="Calibri" panose="020F0502020204030204" pitchFamily="34" charset="0"/>
                <a:ea typeface="Calibri" panose="020F0502020204030204" pitchFamily="34" charset="0"/>
                <a:cs typeface="Times New Roman" panose="02020603050405020304" pitchFamily="18" charset="0"/>
              </a:rPr>
              <a:t>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[position][latéralité]</a:t>
            </a:r>
            <a:r>
              <a:rPr lang="fr-BE" sz="1500" dirty="0">
                <a:latin typeface="Calibri" panose="020F0502020204030204" pitchFamily="34" charset="0"/>
                <a:ea typeface="Calibri" panose="020F0502020204030204" pitchFamily="34" charset="0"/>
                <a:cs typeface="Times New Roman" panose="02020603050405020304" pitchFamily="18" charset="0"/>
              </a:rPr>
              <a:t> " (académie de médecine)</a:t>
            </a:r>
          </a:p>
          <a:p>
            <a:pPr marL="631825" indent="-631825">
              <a:lnSpc>
                <a:spcPct val="107000"/>
              </a:lnSpc>
              <a:spcAft>
                <a:spcPts val="0"/>
              </a:spcAft>
            </a:pPr>
            <a:r>
              <a:rPr lang="fr-BE" sz="1500" b="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Syn</a:t>
            </a: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3:</a:t>
            </a:r>
            <a:r>
              <a:rPr lang="fr-BE" sz="1500" dirty="0">
                <a:latin typeface="Calibri" panose="020F0502020204030204" pitchFamily="34" charset="0"/>
                <a:ea typeface="Calibri" panose="020F0502020204030204" pitchFamily="34" charset="0"/>
                <a:cs typeface="Times New Roman" panose="02020603050405020304" pitchFamily="18" charset="0"/>
              </a:rPr>
              <a:t> 	" bronche segmentaire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[localisation] </a:t>
            </a:r>
            <a:r>
              <a:rPr lang="fr-BE" sz="1500" dirty="0">
                <a:latin typeface="Calibri" panose="020F0502020204030204" pitchFamily="34" charset="0"/>
                <a:ea typeface="Calibri" panose="020F0502020204030204" pitchFamily="34" charset="0"/>
                <a:cs typeface="Times New Roman" panose="02020603050405020304" pitchFamily="18" charset="0"/>
              </a:rPr>
              <a:t>du lobe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[position][latéralité]</a:t>
            </a:r>
            <a:r>
              <a:rPr lang="fr-BE" sz="1500" dirty="0">
                <a:latin typeface="Calibri" panose="020F0502020204030204" pitchFamily="34" charset="0"/>
                <a:ea typeface="Calibri" panose="020F0502020204030204" pitchFamily="34" charset="0"/>
                <a:cs typeface="Times New Roman" panose="02020603050405020304" pitchFamily="18" charset="0"/>
              </a:rPr>
              <a:t> "</a:t>
            </a:r>
          </a:p>
          <a:p>
            <a:pPr marL="631825" indent="-631825">
              <a:lnSpc>
                <a:spcPct val="107000"/>
              </a:lnSpc>
              <a:spcAft>
                <a:spcPts val="0"/>
              </a:spcAft>
            </a:pPr>
            <a:r>
              <a:rPr lang="fr-BE" sz="1500" b="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Syn</a:t>
            </a: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4:	</a:t>
            </a:r>
            <a:r>
              <a:rPr lang="fr-BE" sz="1500" dirty="0">
                <a:latin typeface="Calibri" panose="020F0502020204030204" pitchFamily="34" charset="0"/>
                <a:ea typeface="Calibri" panose="020F0502020204030204" pitchFamily="34" charset="0"/>
                <a:cs typeface="Times New Roman" panose="02020603050405020304" pitchFamily="18" charset="0"/>
              </a:rPr>
              <a:t> " bronche du segment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[numéro en chiffre romains]</a:t>
            </a:r>
            <a:r>
              <a:rPr lang="fr-BE" sz="1500" dirty="0">
                <a:latin typeface="Calibri" panose="020F0502020204030204" pitchFamily="34" charset="0"/>
                <a:ea typeface="Calibri" panose="020F0502020204030204" pitchFamily="34" charset="0"/>
                <a:cs typeface="Times New Roman" panose="02020603050405020304" pitchFamily="18" charset="0"/>
              </a:rPr>
              <a:t> du poumon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[latéralité]</a:t>
            </a:r>
            <a:r>
              <a:rPr lang="fr-BE" sz="1500" dirty="0">
                <a:latin typeface="Calibri" panose="020F0502020204030204" pitchFamily="34" charset="0"/>
                <a:ea typeface="Calibri" panose="020F0502020204030204" pitchFamily="34" charset="0"/>
                <a:cs typeface="Times New Roman" panose="02020603050405020304" pitchFamily="18" charset="0"/>
              </a:rPr>
              <a:t> "</a:t>
            </a:r>
          </a:p>
          <a:p>
            <a:pPr marL="631825" indent="-631825">
              <a:lnSpc>
                <a:spcPct val="107000"/>
              </a:lnSpc>
              <a:spcAft>
                <a:spcPts val="0"/>
              </a:spcAft>
            </a:pPr>
            <a:r>
              <a:rPr lang="fr-BE" sz="1500" b="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Syn</a:t>
            </a: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5:</a:t>
            </a:r>
            <a:r>
              <a:rPr lang="fr-BE" sz="1500" dirty="0">
                <a:latin typeface="Calibri" panose="020F0502020204030204" pitchFamily="34" charset="0"/>
                <a:ea typeface="Calibri" panose="020F0502020204030204" pitchFamily="34" charset="0"/>
                <a:cs typeface="Times New Roman" panose="02020603050405020304" pitchFamily="18" charset="0"/>
              </a:rPr>
              <a:t> 	" terme latin venant de la </a:t>
            </a:r>
            <a:r>
              <a:rPr lang="fr-BE" sz="1500" dirty="0" err="1">
                <a:latin typeface="Calibri" panose="020F0502020204030204" pitchFamily="34" charset="0"/>
                <a:ea typeface="Calibri" panose="020F0502020204030204" pitchFamily="34" charset="0"/>
                <a:cs typeface="Times New Roman" panose="02020603050405020304" pitchFamily="18" charset="0"/>
              </a:rPr>
              <a:t>Terminologia</a:t>
            </a:r>
            <a:r>
              <a:rPr lang="fr-BE" sz="1500" dirty="0">
                <a:latin typeface="Calibri" panose="020F0502020204030204" pitchFamily="34" charset="0"/>
                <a:ea typeface="Calibri" panose="020F0502020204030204" pitchFamily="34" charset="0"/>
                <a:cs typeface="Times New Roman" panose="02020603050405020304" pitchFamily="18" charset="0"/>
              </a:rPr>
              <a:t> </a:t>
            </a:r>
            <a:r>
              <a:rPr lang="fr-BE" sz="1500" dirty="0" err="1">
                <a:latin typeface="Calibri" panose="020F0502020204030204" pitchFamily="34" charset="0"/>
                <a:ea typeface="Calibri" panose="020F0502020204030204" pitchFamily="34" charset="0"/>
                <a:cs typeface="Times New Roman" panose="02020603050405020304" pitchFamily="18" charset="0"/>
              </a:rPr>
              <a:t>Anatomica</a:t>
            </a:r>
            <a:r>
              <a:rPr lang="fr-BE" sz="1500" dirty="0">
                <a:latin typeface="Calibri" panose="020F0502020204030204" pitchFamily="34" charset="0"/>
                <a:ea typeface="Calibri" panose="020F0502020204030204" pitchFamily="34" charset="0"/>
                <a:cs typeface="Times New Roman" panose="02020603050405020304" pitchFamily="18" charset="0"/>
              </a:rPr>
              <a:t>" + en remarque "latin TA </a:t>
            </a:r>
            <a:r>
              <a:rPr lang="fr-BE" sz="1500" dirty="0">
                <a:solidFill>
                  <a:srgbClr val="0070C0"/>
                </a:solidFill>
                <a:latin typeface="Calibri" panose="020F0502020204030204" pitchFamily="34" charset="0"/>
                <a:ea typeface="Calibri" panose="020F0502020204030204" pitchFamily="34" charset="0"/>
                <a:cs typeface="Times New Roman" panose="02020603050405020304" pitchFamily="18" charset="0"/>
              </a:rPr>
              <a:t>[nr de TA] </a:t>
            </a:r>
            <a:r>
              <a:rPr lang="fr-BE" sz="1500" dirty="0">
                <a:latin typeface="Calibri" panose="020F0502020204030204" pitchFamily="34" charset="0"/>
                <a:ea typeface="Calibri" panose="020F0502020204030204" pitchFamily="34" charset="0"/>
                <a:cs typeface="Times New Roman" panose="02020603050405020304" pitchFamily="18" charset="0"/>
              </a:rPr>
              <a:t>"</a:t>
            </a:r>
          </a:p>
          <a:p>
            <a:pPr marL="631825" indent="-631825"/>
            <a:r>
              <a:rPr lang="fr-BE" sz="1500" b="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Syn</a:t>
            </a:r>
            <a:r>
              <a:rPr lang="fr-BE" sz="15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6:</a:t>
            </a:r>
            <a:r>
              <a:rPr lang="fr-BE" sz="1500" dirty="0">
                <a:latin typeface="Calibri" panose="020F0502020204030204" pitchFamily="34" charset="0"/>
                <a:ea typeface="Calibri" panose="020F0502020204030204" pitchFamily="34" charset="0"/>
                <a:cs typeface="Times New Roman" panose="02020603050405020304" pitchFamily="18" charset="0"/>
              </a:rPr>
              <a:t> 	optionnel, pour un autre synonyme ancien sur le modèle du </a:t>
            </a:r>
            <a:r>
              <a:rPr lang="fr-BE" sz="1500" dirty="0" err="1">
                <a:latin typeface="Calibri" panose="020F0502020204030204" pitchFamily="34" charset="0"/>
                <a:ea typeface="Calibri" panose="020F0502020204030204" pitchFamily="34" charset="0"/>
                <a:cs typeface="Times New Roman" panose="02020603050405020304" pitchFamily="18" charset="0"/>
              </a:rPr>
              <a:t>Syn</a:t>
            </a:r>
            <a:r>
              <a:rPr lang="fr-BE" sz="1500" dirty="0">
                <a:latin typeface="Calibri" panose="020F0502020204030204" pitchFamily="34" charset="0"/>
                <a:ea typeface="Calibri" panose="020F0502020204030204" pitchFamily="34" charset="0"/>
                <a:cs typeface="Times New Roman" panose="02020603050405020304" pitchFamily="18" charset="0"/>
              </a:rPr>
              <a:t> 2 ou s'il existe une dénomination utilisant un éponyme (ex: bronche de Nelson du lobe inférieur gauche</a:t>
            </a:r>
            <a:r>
              <a:rPr lang="fr-BE" sz="1500" dirty="0" smtClean="0">
                <a:latin typeface="Calibri" panose="020F0502020204030204" pitchFamily="34" charset="0"/>
                <a:ea typeface="Calibri" panose="020F0502020204030204" pitchFamily="34" charset="0"/>
                <a:cs typeface="Times New Roman" panose="02020603050405020304" pitchFamily="18" charset="0"/>
              </a:rPr>
              <a:t>)</a:t>
            </a:r>
            <a:endParaRPr lang="fr-BE" sz="1500" dirty="0"/>
          </a:p>
        </p:txBody>
      </p:sp>
      <p:grpSp>
        <p:nvGrpSpPr>
          <p:cNvPr id="27" name="Groupe 26"/>
          <p:cNvGrpSpPr/>
          <p:nvPr/>
        </p:nvGrpSpPr>
        <p:grpSpPr>
          <a:xfrm>
            <a:off x="7010324" y="1912647"/>
            <a:ext cx="1931526" cy="1016153"/>
            <a:chOff x="6489924" y="5943294"/>
            <a:chExt cx="1931526" cy="1025034"/>
          </a:xfrm>
        </p:grpSpPr>
        <p:pic>
          <p:nvPicPr>
            <p:cNvPr id="9" name="Image 8"/>
            <p:cNvPicPr>
              <a:picLocks noChangeAspect="1"/>
            </p:cNvPicPr>
            <p:nvPr/>
          </p:nvPicPr>
          <p:blipFill>
            <a:blip r:embed="rId4"/>
            <a:stretch>
              <a:fillRect/>
            </a:stretch>
          </p:blipFill>
          <p:spPr>
            <a:xfrm>
              <a:off x="6489924" y="5943294"/>
              <a:ext cx="1931526" cy="1025034"/>
            </a:xfrm>
            <a:prstGeom prst="rect">
              <a:avLst/>
            </a:prstGeom>
          </p:spPr>
        </p:pic>
        <p:sp>
          <p:nvSpPr>
            <p:cNvPr id="22" name="Rectangle 21"/>
            <p:cNvSpPr/>
            <p:nvPr/>
          </p:nvSpPr>
          <p:spPr>
            <a:xfrm>
              <a:off x="6702162" y="6795172"/>
              <a:ext cx="396000" cy="108000"/>
            </a:xfrm>
            <a:prstGeom prst="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grpSp>
      <p:sp>
        <p:nvSpPr>
          <p:cNvPr id="33" name="Parenthèse ouvrante 32"/>
          <p:cNvSpPr/>
          <p:nvPr/>
        </p:nvSpPr>
        <p:spPr>
          <a:xfrm rot="16200000">
            <a:off x="5915575" y="656589"/>
            <a:ext cx="101498" cy="208800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34" name="Rectangle 33"/>
          <p:cNvSpPr/>
          <p:nvPr/>
        </p:nvSpPr>
        <p:spPr>
          <a:xfrm>
            <a:off x="5459392" y="1751338"/>
            <a:ext cx="923651" cy="338554"/>
          </a:xfrm>
          <a:prstGeom prst="rect">
            <a:avLst/>
          </a:prstGeom>
        </p:spPr>
        <p:txBody>
          <a:bodyPr wrap="none">
            <a:spAutoFit/>
          </a:bodyPr>
          <a:lstStyle/>
          <a:p>
            <a:r>
              <a:rPr lang="fr-BE" sz="1600" b="1" dirty="0">
                <a:solidFill>
                  <a:srgbClr val="FFC000"/>
                </a:solidFill>
              </a:rPr>
              <a:t> </a:t>
            </a:r>
            <a:r>
              <a:rPr lang="fr-BE" sz="1600" b="1" dirty="0" smtClean="0">
                <a:solidFill>
                  <a:srgbClr val="FFC000"/>
                </a:solidFill>
              </a:rPr>
              <a:t>BS-0004</a:t>
            </a:r>
            <a:endParaRPr lang="fr-BE" sz="1600" dirty="0">
              <a:solidFill>
                <a:srgbClr val="FFC000"/>
              </a:solidFill>
            </a:endParaRPr>
          </a:p>
        </p:txBody>
      </p:sp>
    </p:spTree>
    <p:extLst>
      <p:ext uri="{BB962C8B-B14F-4D97-AF65-F5344CB8AC3E}">
        <p14:creationId xmlns:p14="http://schemas.microsoft.com/office/powerpoint/2010/main" val="24961420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80074" y="244771"/>
            <a:ext cx="8436831" cy="461665"/>
          </a:xfrm>
          <a:prstGeom prst="rect">
            <a:avLst/>
          </a:prstGeom>
          <a:noFill/>
        </p:spPr>
        <p:txBody>
          <a:bodyPr wrap="square" rtlCol="0">
            <a:spAutoFit/>
          </a:bodyPr>
          <a:lstStyle/>
          <a:p>
            <a:pPr defTabSz="914400"/>
            <a:r>
              <a:rPr lang="fr-BE" sz="2400" dirty="0" err="1" smtClean="0">
                <a:solidFill>
                  <a:srgbClr val="F79646">
                    <a:lumMod val="75000"/>
                  </a:srgbClr>
                </a:solidFill>
                <a:latin typeface="Arial" panose="020B0604020202020204" pitchFamily="34" charset="0"/>
                <a:cs typeface="Arial" panose="020B0604020202020204" pitchFamily="34" charset="0"/>
              </a:rPr>
              <a:t>Organizing</a:t>
            </a:r>
            <a:r>
              <a:rPr lang="fr-BE" sz="2400" dirty="0" smtClean="0">
                <a:solidFill>
                  <a:srgbClr val="F79646">
                    <a:lumMod val="75000"/>
                  </a:srgbClr>
                </a:solidFill>
                <a:latin typeface="Arial" panose="020B0604020202020204" pitchFamily="34" charset="0"/>
                <a:cs typeface="Arial" panose="020B0604020202020204" pitchFamily="34" charset="0"/>
              </a:rPr>
              <a:t> </a:t>
            </a:r>
            <a:r>
              <a:rPr lang="fr-BE" sz="2400" dirty="0" err="1" smtClean="0">
                <a:solidFill>
                  <a:srgbClr val="F79646">
                    <a:lumMod val="75000"/>
                  </a:srgbClr>
                </a:solidFill>
                <a:latin typeface="Arial" panose="020B0604020202020204" pitchFamily="34" charset="0"/>
                <a:cs typeface="Arial" panose="020B0604020202020204" pitchFamily="34" charset="0"/>
              </a:rPr>
              <a:t>templates</a:t>
            </a:r>
            <a:endParaRPr lang="fr-BE" sz="24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66271" y="870873"/>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10" name="ZoneTexte 9"/>
          <p:cNvSpPr txBox="1"/>
          <p:nvPr/>
        </p:nvSpPr>
        <p:spPr>
          <a:xfrm>
            <a:off x="766271" y="1213467"/>
            <a:ext cx="8100000" cy="1231106"/>
          </a:xfrm>
          <a:prstGeom prst="rect">
            <a:avLst/>
          </a:prstGeom>
          <a:noFill/>
        </p:spPr>
        <p:txBody>
          <a:bodyPr wrap="square" rtlCol="0">
            <a:spAutoFit/>
          </a:bodyPr>
          <a:lstStyle/>
          <a:p>
            <a:pPr defTabSz="914400">
              <a:spcAft>
                <a:spcPts val="1800"/>
              </a:spcAft>
            </a:pPr>
            <a:r>
              <a:rPr lang="en-US" dirty="0" smtClean="0">
                <a:solidFill>
                  <a:srgbClr val="003399"/>
                </a:solidFill>
                <a:latin typeface="Arial" panose="020B0604020202020204" pitchFamily="34" charset="0"/>
                <a:cs typeface="Arial" panose="020B0604020202020204" pitchFamily="34" charset="0"/>
              </a:rPr>
              <a:t>Quickly the need to keep track of template dependencies arise to</a:t>
            </a:r>
          </a:p>
          <a:p>
            <a:pPr marL="800100" lvl="1" indent="-342900" defTabSz="914400">
              <a:spcAft>
                <a:spcPts val="6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Know what you have, what you can/must base you upon</a:t>
            </a:r>
          </a:p>
          <a:p>
            <a:pPr marL="800100" lvl="1" indent="-342900" defTabSz="914400">
              <a:spcAft>
                <a:spcPts val="6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Know what you need to update if you add or modify a given template</a:t>
            </a:r>
            <a:endParaRPr lang="en-US" dirty="0">
              <a:solidFill>
                <a:srgbClr val="003399"/>
              </a:solidFill>
              <a:latin typeface="Arial" panose="020B0604020202020204" pitchFamily="34" charset="0"/>
              <a:cs typeface="Arial" panose="020B0604020202020204" pitchFamily="34" charset="0"/>
            </a:endParaRPr>
          </a:p>
        </p:txBody>
      </p:sp>
      <p:pic>
        <p:nvPicPr>
          <p:cNvPr id="3" name="Image 2"/>
          <p:cNvPicPr>
            <a:picLocks noChangeAspect="1"/>
          </p:cNvPicPr>
          <p:nvPr/>
        </p:nvPicPr>
        <p:blipFill>
          <a:blip r:embed="rId4"/>
          <a:stretch>
            <a:fillRect/>
          </a:stretch>
        </p:blipFill>
        <p:spPr>
          <a:xfrm>
            <a:off x="408505" y="2751167"/>
            <a:ext cx="9157948" cy="2652806"/>
          </a:xfrm>
          <a:prstGeom prst="rect">
            <a:avLst/>
          </a:prstGeom>
        </p:spPr>
      </p:pic>
    </p:spTree>
    <p:extLst>
      <p:ext uri="{BB962C8B-B14F-4D97-AF65-F5344CB8AC3E}">
        <p14:creationId xmlns:p14="http://schemas.microsoft.com/office/powerpoint/2010/main" val="29851012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80074" y="244771"/>
            <a:ext cx="8436831" cy="461665"/>
          </a:xfrm>
          <a:prstGeom prst="rect">
            <a:avLst/>
          </a:prstGeom>
          <a:noFill/>
        </p:spPr>
        <p:txBody>
          <a:bodyPr wrap="square" rtlCol="0">
            <a:spAutoFit/>
          </a:bodyPr>
          <a:lstStyle/>
          <a:p>
            <a:pPr defTabSz="914400"/>
            <a:r>
              <a:rPr lang="fr-BE" sz="2400" dirty="0" err="1" smtClean="0">
                <a:solidFill>
                  <a:srgbClr val="F79646">
                    <a:lumMod val="75000"/>
                  </a:srgbClr>
                </a:solidFill>
                <a:latin typeface="Arial" panose="020B0604020202020204" pitchFamily="34" charset="0"/>
                <a:cs typeface="Arial" panose="020B0604020202020204" pitchFamily="34" charset="0"/>
              </a:rPr>
              <a:t>Organizing</a:t>
            </a:r>
            <a:r>
              <a:rPr lang="fr-BE" sz="2400" dirty="0" smtClean="0">
                <a:solidFill>
                  <a:srgbClr val="F79646">
                    <a:lumMod val="75000"/>
                  </a:srgbClr>
                </a:solidFill>
                <a:latin typeface="Arial" panose="020B0604020202020204" pitchFamily="34" charset="0"/>
                <a:cs typeface="Arial" panose="020B0604020202020204" pitchFamily="34" charset="0"/>
              </a:rPr>
              <a:t> </a:t>
            </a:r>
            <a:r>
              <a:rPr lang="fr-BE" sz="2400" dirty="0" err="1" smtClean="0">
                <a:solidFill>
                  <a:srgbClr val="F79646">
                    <a:lumMod val="75000"/>
                  </a:srgbClr>
                </a:solidFill>
                <a:latin typeface="Arial" panose="020B0604020202020204" pitchFamily="34" charset="0"/>
                <a:cs typeface="Arial" panose="020B0604020202020204" pitchFamily="34" charset="0"/>
              </a:rPr>
              <a:t>templates</a:t>
            </a:r>
            <a:r>
              <a:rPr lang="fr-BE" sz="2400" dirty="0" smtClean="0">
                <a:solidFill>
                  <a:srgbClr val="F79646">
                    <a:lumMod val="75000"/>
                  </a:srgbClr>
                </a:solidFill>
                <a:latin typeface="Arial" panose="020B0604020202020204" pitchFamily="34" charset="0"/>
                <a:cs typeface="Arial" panose="020B0604020202020204" pitchFamily="34" charset="0"/>
              </a:rPr>
              <a:t>: </a:t>
            </a:r>
            <a:r>
              <a:rPr lang="fr-BE" sz="2400" dirty="0" err="1" smtClean="0">
                <a:solidFill>
                  <a:srgbClr val="F79646">
                    <a:lumMod val="75000"/>
                  </a:srgbClr>
                </a:solidFill>
                <a:latin typeface="Arial" panose="020B0604020202020204" pitchFamily="34" charset="0"/>
                <a:cs typeface="Arial" panose="020B0604020202020204" pitchFamily="34" charset="0"/>
              </a:rPr>
              <a:t>Two</a:t>
            </a:r>
            <a:r>
              <a:rPr lang="fr-BE" sz="2400" dirty="0" smtClean="0">
                <a:solidFill>
                  <a:srgbClr val="F79646">
                    <a:lumMod val="75000"/>
                  </a:srgbClr>
                </a:solidFill>
                <a:latin typeface="Arial" panose="020B0604020202020204" pitchFamily="34" charset="0"/>
                <a:cs typeface="Arial" panose="020B0604020202020204" pitchFamily="34" charset="0"/>
              </a:rPr>
              <a:t> aspects to </a:t>
            </a:r>
            <a:r>
              <a:rPr lang="fr-BE" sz="2400" dirty="0" err="1" smtClean="0">
                <a:solidFill>
                  <a:srgbClr val="F79646">
                    <a:lumMod val="75000"/>
                  </a:srgbClr>
                </a:solidFill>
                <a:latin typeface="Arial" panose="020B0604020202020204" pitchFamily="34" charset="0"/>
                <a:cs typeface="Arial" panose="020B0604020202020204" pitchFamily="34" charset="0"/>
              </a:rPr>
              <a:t>consider</a:t>
            </a:r>
            <a:endParaRPr lang="fr-BE" sz="24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66271" y="870873"/>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10" name="ZoneTexte 9"/>
          <p:cNvSpPr txBox="1"/>
          <p:nvPr/>
        </p:nvSpPr>
        <p:spPr>
          <a:xfrm>
            <a:off x="629191" y="1246632"/>
            <a:ext cx="8538596" cy="4647426"/>
          </a:xfrm>
          <a:prstGeom prst="rect">
            <a:avLst/>
          </a:prstGeom>
          <a:noFill/>
        </p:spPr>
        <p:txBody>
          <a:bodyPr wrap="square" rtlCol="0">
            <a:spAutoFit/>
          </a:bodyPr>
          <a:lstStyle/>
          <a:p>
            <a:pPr marL="342900" indent="-342900" defTabSz="914400">
              <a:spcAft>
                <a:spcPts val="1800"/>
              </a:spcAft>
              <a:buFont typeface="+mj-lt"/>
              <a:buAutoNum type="arabicPeriod"/>
            </a:pPr>
            <a:r>
              <a:rPr lang="en-US" dirty="0" smtClean="0">
                <a:solidFill>
                  <a:srgbClr val="003399"/>
                </a:solidFill>
                <a:latin typeface="Arial" panose="020B0604020202020204" pitchFamily="34" charset="0"/>
                <a:cs typeface="Arial" panose="020B0604020202020204" pitchFamily="34" charset="0"/>
              </a:rPr>
              <a:t>Keeping track of templates in Excel or Jira is quickly inefficient then useless. There a just too may of them with too many dependences.</a:t>
            </a:r>
          </a:p>
          <a:p>
            <a:pPr marL="363538" defTabSz="914400">
              <a:spcAft>
                <a:spcPts val="1200"/>
              </a:spcAft>
            </a:pPr>
            <a:r>
              <a:rPr lang="en-US" b="1" dirty="0" smtClean="0">
                <a:solidFill>
                  <a:schemeClr val="accent6">
                    <a:lumMod val="75000"/>
                  </a:schemeClr>
                </a:solidFill>
                <a:latin typeface="Arial" panose="020B0604020202020204" pitchFamily="34" charset="0"/>
                <a:cs typeface="Arial" panose="020B0604020202020204" pitchFamily="34" charset="0"/>
              </a:rPr>
              <a:t>But what is a template exactly?</a:t>
            </a:r>
          </a:p>
          <a:p>
            <a:pPr marL="649288" indent="-285750" defTabSz="914400">
              <a:spcAft>
                <a:spcPts val="1200"/>
              </a:spcAft>
              <a:buFont typeface="Arial" panose="020B0604020202020204" pitchFamily="34" charset="0"/>
              <a:buChar char="-"/>
            </a:pPr>
            <a:r>
              <a:rPr lang="en-US" dirty="0" smtClean="0">
                <a:solidFill>
                  <a:srgbClr val="0070C0"/>
                </a:solidFill>
                <a:latin typeface="Arial" panose="020B0604020202020204" pitchFamily="34" charset="0"/>
                <a:cs typeface="Arial" panose="020B0604020202020204" pitchFamily="34" charset="0"/>
              </a:rPr>
              <a:t>Templates are a simplified representation of the SNOMED CT terminology.</a:t>
            </a:r>
          </a:p>
          <a:p>
            <a:pPr marL="649288" indent="-285750" defTabSz="914400">
              <a:spcAft>
                <a:spcPts val="1200"/>
              </a:spcAft>
              <a:buFont typeface="Arial" panose="020B0604020202020204" pitchFamily="34" charset="0"/>
              <a:buChar char="-"/>
            </a:pPr>
            <a:r>
              <a:rPr lang="en-US" dirty="0" smtClean="0">
                <a:solidFill>
                  <a:srgbClr val="0070C0"/>
                </a:solidFill>
                <a:latin typeface="Arial" panose="020B0604020202020204" pitchFamily="34" charset="0"/>
                <a:cs typeface="Arial" panose="020B0604020202020204" pitchFamily="34" charset="0"/>
              </a:rPr>
              <a:t>If the FSN are unambiguous and well crafted, dependencies between templates mirror of relationships between concepts</a:t>
            </a:r>
          </a:p>
          <a:p>
            <a:pPr marL="649288" indent="-285750" defTabSz="914400">
              <a:spcAft>
                <a:spcPts val="1800"/>
              </a:spcAft>
              <a:buFont typeface="Arial" panose="020B0604020202020204" pitchFamily="34" charset="0"/>
              <a:buChar char="-"/>
            </a:pPr>
            <a:r>
              <a:rPr lang="en-US" dirty="0" smtClean="0">
                <a:solidFill>
                  <a:srgbClr val="0070C0"/>
                </a:solidFill>
                <a:latin typeface="Arial" panose="020B0604020202020204" pitchFamily="34" charset="0"/>
                <a:cs typeface="Arial" panose="020B0604020202020204" pitchFamily="34" charset="0"/>
              </a:rPr>
              <a:t>Templates differ from concepts only by the fact they use "wild cards" representing simple value sets of concepts for the variable parts of the term</a:t>
            </a:r>
          </a:p>
          <a:p>
            <a:pPr marL="538163" defTabSz="914400">
              <a:spcAft>
                <a:spcPts val="2400"/>
              </a:spcAft>
            </a:pPr>
            <a:r>
              <a:rPr lang="en-US" b="1" dirty="0">
                <a:solidFill>
                  <a:schemeClr val="accent6">
                    <a:lumMod val="75000"/>
                  </a:schemeClr>
                </a:solidFill>
                <a:latin typeface="Arial" panose="020B0604020202020204" pitchFamily="34" charset="0"/>
                <a:cs typeface="Arial" panose="020B0604020202020204" pitchFamily="34" charset="0"/>
              </a:rPr>
              <a:t>=&gt; What is needed is a hierarchy of </a:t>
            </a:r>
            <a:r>
              <a:rPr lang="en-US" b="1" dirty="0" smtClean="0">
                <a:solidFill>
                  <a:schemeClr val="accent6">
                    <a:lumMod val="75000"/>
                  </a:schemeClr>
                </a:solidFill>
                <a:latin typeface="Arial" panose="020B0604020202020204" pitchFamily="34" charset="0"/>
                <a:cs typeface="Arial" panose="020B0604020202020204" pitchFamily="34" charset="0"/>
              </a:rPr>
              <a:t>templates + their allowed value sets</a:t>
            </a:r>
            <a:endParaRPr lang="en-US" dirty="0" smtClean="0">
              <a:solidFill>
                <a:srgbClr val="0070C0"/>
              </a:solidFill>
              <a:latin typeface="Arial" panose="020B0604020202020204" pitchFamily="34" charset="0"/>
              <a:cs typeface="Arial" panose="020B0604020202020204" pitchFamily="34" charset="0"/>
            </a:endParaRPr>
          </a:p>
          <a:p>
            <a:pPr marL="342900" indent="-342900" defTabSz="914400">
              <a:spcAft>
                <a:spcPts val="1800"/>
              </a:spcAft>
              <a:buFont typeface="+mj-lt"/>
              <a:buAutoNum type="arabicPeriod" startAt="2"/>
            </a:pPr>
            <a:r>
              <a:rPr lang="en-US" dirty="0">
                <a:solidFill>
                  <a:srgbClr val="003399"/>
                </a:solidFill>
                <a:latin typeface="Arial" panose="020B0604020202020204" pitchFamily="34" charset="0"/>
                <a:cs typeface="Arial" panose="020B0604020202020204" pitchFamily="34" charset="0"/>
              </a:rPr>
              <a:t>You would want to keep also a link between the template and every concept it is used for so you can quickly pinpoint which concept translations need updating should you find a flaw with a </a:t>
            </a:r>
            <a:r>
              <a:rPr lang="en-US" dirty="0" smtClean="0">
                <a:solidFill>
                  <a:srgbClr val="003399"/>
                </a:solidFill>
                <a:latin typeface="Arial" panose="020B0604020202020204" pitchFamily="34" charset="0"/>
                <a:cs typeface="Arial" panose="020B0604020202020204" pitchFamily="34" charset="0"/>
              </a:rPr>
              <a:t>template</a:t>
            </a:r>
            <a:endParaRPr lang="en-US" dirty="0">
              <a:solidFill>
                <a:srgbClr val="0033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65150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Image 9">
            <a:extLst>
              <a:ext uri="{FF2B5EF4-FFF2-40B4-BE49-F238E27FC236}">
                <a16:creationId xmlns="" xmlns:a16="http://schemas.microsoft.com/office/drawing/2014/main" id="{DC5E926D-51A5-4E07-98E0-B9EACBA6AF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1094" y="93342"/>
            <a:ext cx="527215" cy="308144"/>
          </a:xfrm>
          <a:prstGeom prst="rect">
            <a:avLst/>
          </a:prstGeom>
        </p:spPr>
      </p:pic>
      <p:sp>
        <p:nvSpPr>
          <p:cNvPr id="43" name="Titre 1"/>
          <p:cNvSpPr txBox="1">
            <a:spLocks/>
          </p:cNvSpPr>
          <p:nvPr/>
        </p:nvSpPr>
        <p:spPr>
          <a:xfrm>
            <a:off x="384150" y="189341"/>
            <a:ext cx="8363272" cy="4344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accent6">
                    <a:lumMod val="75000"/>
                  </a:schemeClr>
                </a:solidFill>
                <a:latin typeface="Arial" pitchFamily="34" charset="0"/>
                <a:ea typeface="+mj-ea"/>
                <a:cs typeface="Arial" pitchFamily="34" charset="0"/>
              </a:defRPr>
            </a:lvl1pPr>
          </a:lstStyle>
          <a:p>
            <a:pPr lvl="0" algn="l"/>
            <a:r>
              <a:rPr lang="fr-BE" sz="2000" dirty="0" smtClean="0">
                <a:solidFill>
                  <a:srgbClr val="F79646">
                    <a:lumMod val="75000"/>
                  </a:srgbClr>
                </a:solidFill>
              </a:rPr>
              <a:t>Link </a:t>
            </a:r>
            <a:r>
              <a:rPr lang="fr-BE" sz="2000" dirty="0" err="1" smtClean="0">
                <a:solidFill>
                  <a:srgbClr val="F79646">
                    <a:lumMod val="75000"/>
                  </a:srgbClr>
                </a:solidFill>
              </a:rPr>
              <a:t>between</a:t>
            </a:r>
            <a:r>
              <a:rPr lang="fr-BE" sz="2000" dirty="0" smtClean="0">
                <a:solidFill>
                  <a:srgbClr val="F79646">
                    <a:lumMod val="75000"/>
                  </a:srgbClr>
                </a:solidFill>
              </a:rPr>
              <a:t> the descriptions and </a:t>
            </a:r>
            <a:r>
              <a:rPr lang="fr-BE" sz="2000" dirty="0" err="1" smtClean="0">
                <a:solidFill>
                  <a:srgbClr val="F79646">
                    <a:lumMod val="75000"/>
                  </a:srgbClr>
                </a:solidFill>
              </a:rPr>
              <a:t>their</a:t>
            </a:r>
            <a:r>
              <a:rPr lang="fr-BE" sz="2000" dirty="0" smtClean="0">
                <a:solidFill>
                  <a:srgbClr val="F79646">
                    <a:lumMod val="75000"/>
                  </a:srgbClr>
                </a:solidFill>
              </a:rPr>
              <a:t> translation </a:t>
            </a:r>
            <a:r>
              <a:rPr lang="fr-BE" sz="2000" dirty="0" err="1" smtClean="0">
                <a:solidFill>
                  <a:srgbClr val="F79646">
                    <a:lumMod val="75000"/>
                  </a:srgbClr>
                </a:solidFill>
              </a:rPr>
              <a:t>templates</a:t>
            </a:r>
            <a:endParaRPr lang="fr-BE" sz="2000" dirty="0">
              <a:solidFill>
                <a:srgbClr val="F79646">
                  <a:lumMod val="75000"/>
                </a:srgbClr>
              </a:solidFill>
            </a:endParaRPr>
          </a:p>
        </p:txBody>
      </p:sp>
      <p:grpSp>
        <p:nvGrpSpPr>
          <p:cNvPr id="44" name="Group 17"/>
          <p:cNvGrpSpPr/>
          <p:nvPr/>
        </p:nvGrpSpPr>
        <p:grpSpPr>
          <a:xfrm>
            <a:off x="462853" y="722798"/>
            <a:ext cx="8100001" cy="36000"/>
            <a:chOff x="540398" y="863854"/>
            <a:chExt cx="8100001" cy="36000"/>
          </a:xfrm>
        </p:grpSpPr>
        <p:cxnSp>
          <p:nvCxnSpPr>
            <p:cNvPr id="45"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grpSp>
        <p:nvGrpSpPr>
          <p:cNvPr id="2" name="Group 1"/>
          <p:cNvGrpSpPr/>
          <p:nvPr/>
        </p:nvGrpSpPr>
        <p:grpSpPr>
          <a:xfrm>
            <a:off x="529625" y="1382235"/>
            <a:ext cx="8701767" cy="4011031"/>
            <a:chOff x="589327" y="1382236"/>
            <a:chExt cx="8239333" cy="3689494"/>
          </a:xfrm>
        </p:grpSpPr>
        <p:sp>
          <p:nvSpPr>
            <p:cNvPr id="11" name="Rounded Rectangle 4"/>
            <p:cNvSpPr/>
            <p:nvPr/>
          </p:nvSpPr>
          <p:spPr>
            <a:xfrm>
              <a:off x="3428679" y="1569652"/>
              <a:ext cx="1512000" cy="180000"/>
            </a:xfrm>
            <a:prstGeom prst="roundRect">
              <a:avLst/>
            </a:prstGeom>
            <a:solidFill>
              <a:srgbClr val="89C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err="1" smtClean="0">
                  <a:solidFill>
                    <a:sysClr val="windowText" lastClr="000000"/>
                  </a:solidFill>
                </a:rPr>
                <a:t>language</a:t>
              </a:r>
              <a:r>
                <a:rPr lang="fr-BE" sz="1000" dirty="0" smtClean="0">
                  <a:solidFill>
                    <a:sysClr val="windowText" lastClr="000000"/>
                  </a:solidFill>
                </a:rPr>
                <a:t> refset FR* (CTS)</a:t>
              </a:r>
              <a:endParaRPr lang="fr-BE" sz="1000" dirty="0">
                <a:solidFill>
                  <a:sysClr val="windowText" lastClr="000000"/>
                </a:solidFill>
              </a:endParaRPr>
            </a:p>
          </p:txBody>
        </p:sp>
        <p:sp>
          <p:nvSpPr>
            <p:cNvPr id="17" name="Rectangle 16"/>
            <p:cNvSpPr/>
            <p:nvPr/>
          </p:nvSpPr>
          <p:spPr>
            <a:xfrm>
              <a:off x="2767332" y="2888481"/>
              <a:ext cx="2080828" cy="18000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err="1" smtClean="0">
                  <a:solidFill>
                    <a:sysClr val="windowText" lastClr="000000"/>
                  </a:solidFill>
                </a:rPr>
                <a:t>Preferred</a:t>
              </a:r>
              <a:r>
                <a:rPr lang="fr-BE" sz="1000" dirty="0" smtClean="0">
                  <a:solidFill>
                    <a:sysClr val="windowText" lastClr="000000"/>
                  </a:solidFill>
                </a:rPr>
                <a:t> acceptable synonyme FR</a:t>
              </a:r>
              <a:endParaRPr lang="fr-BE" sz="1000" dirty="0">
                <a:solidFill>
                  <a:schemeClr val="tx1"/>
                </a:solidFill>
              </a:endParaRPr>
            </a:p>
          </p:txBody>
        </p:sp>
        <p:sp>
          <p:nvSpPr>
            <p:cNvPr id="19" name="Rectangle 18"/>
            <p:cNvSpPr/>
            <p:nvPr/>
          </p:nvSpPr>
          <p:spPr>
            <a:xfrm>
              <a:off x="2776623" y="4294023"/>
              <a:ext cx="2080828" cy="18000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smtClean="0">
                  <a:solidFill>
                    <a:schemeClr val="bg1">
                      <a:lumMod val="65000"/>
                    </a:schemeClr>
                  </a:solidFill>
                </a:rPr>
                <a:t>Acceptable interface </a:t>
              </a:r>
              <a:r>
                <a:rPr lang="fr-BE" sz="1000" dirty="0" err="1">
                  <a:solidFill>
                    <a:schemeClr val="bg1">
                      <a:lumMod val="65000"/>
                    </a:schemeClr>
                  </a:solidFill>
                </a:rPr>
                <a:t>term</a:t>
              </a:r>
              <a:r>
                <a:rPr lang="fr-BE" sz="1000" dirty="0">
                  <a:solidFill>
                    <a:schemeClr val="bg1">
                      <a:lumMod val="65000"/>
                    </a:schemeClr>
                  </a:solidFill>
                </a:rPr>
                <a:t> </a:t>
              </a:r>
              <a:r>
                <a:rPr lang="fr-BE" sz="1000" dirty="0" smtClean="0">
                  <a:solidFill>
                    <a:schemeClr val="bg1">
                      <a:lumMod val="65000"/>
                    </a:schemeClr>
                  </a:solidFill>
                </a:rPr>
                <a:t>FR</a:t>
              </a:r>
              <a:endParaRPr lang="fr-BE" sz="1000" dirty="0">
                <a:solidFill>
                  <a:schemeClr val="bg1">
                    <a:lumMod val="65000"/>
                  </a:schemeClr>
                </a:solidFill>
              </a:endParaRPr>
            </a:p>
          </p:txBody>
        </p:sp>
        <p:sp>
          <p:nvSpPr>
            <p:cNvPr id="22" name="Rectangle 21"/>
            <p:cNvSpPr/>
            <p:nvPr/>
          </p:nvSpPr>
          <p:spPr>
            <a:xfrm>
              <a:off x="2776623" y="2402881"/>
              <a:ext cx="2080828" cy="18000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err="1" smtClean="0">
                  <a:solidFill>
                    <a:schemeClr val="tx1"/>
                  </a:solidFill>
                </a:rPr>
                <a:t>Preferred</a:t>
              </a:r>
              <a:r>
                <a:rPr lang="fr-BE" sz="1000" dirty="0" smtClean="0">
                  <a:solidFill>
                    <a:schemeClr val="tx1"/>
                  </a:solidFill>
                </a:rPr>
                <a:t> </a:t>
              </a:r>
              <a:r>
                <a:rPr lang="fr-BE" sz="1000" dirty="0" err="1" smtClean="0">
                  <a:solidFill>
                    <a:schemeClr val="tx1"/>
                  </a:solidFill>
                </a:rPr>
                <a:t>Fully</a:t>
              </a:r>
              <a:r>
                <a:rPr lang="fr-BE" sz="1000" dirty="0" smtClean="0">
                  <a:solidFill>
                    <a:schemeClr val="tx1"/>
                  </a:solidFill>
                </a:rPr>
                <a:t> </a:t>
              </a:r>
              <a:r>
                <a:rPr lang="fr-BE" sz="1000" dirty="0" err="1" smtClean="0">
                  <a:solidFill>
                    <a:schemeClr val="tx1"/>
                  </a:solidFill>
                </a:rPr>
                <a:t>Specified</a:t>
              </a:r>
              <a:r>
                <a:rPr lang="fr-BE" sz="1000" dirty="0" smtClean="0">
                  <a:solidFill>
                    <a:schemeClr val="tx1"/>
                  </a:solidFill>
                </a:rPr>
                <a:t> Name (EN)</a:t>
              </a:r>
              <a:endParaRPr lang="fr-BE" sz="1000" dirty="0">
                <a:solidFill>
                  <a:schemeClr val="tx1"/>
                </a:solidFill>
              </a:endParaRPr>
            </a:p>
          </p:txBody>
        </p:sp>
        <p:sp>
          <p:nvSpPr>
            <p:cNvPr id="31" name="Rectangle à coins arrondis 30"/>
            <p:cNvSpPr/>
            <p:nvPr/>
          </p:nvSpPr>
          <p:spPr>
            <a:xfrm>
              <a:off x="1733103" y="1382236"/>
              <a:ext cx="4082903" cy="3689494"/>
            </a:xfrm>
            <a:prstGeom prst="roundRect">
              <a:avLst>
                <a:gd name="adj" fmla="val 4771"/>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35" name="Rounded Rectangle 4"/>
            <p:cNvSpPr/>
            <p:nvPr/>
          </p:nvSpPr>
          <p:spPr>
            <a:xfrm>
              <a:off x="1810120" y="1570462"/>
              <a:ext cx="1404000" cy="180000"/>
            </a:xfrm>
            <a:prstGeom prst="roundRect">
              <a:avLst/>
            </a:prstGeom>
            <a:solidFill>
              <a:srgbClr val="89C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err="1" smtClean="0">
                  <a:solidFill>
                    <a:sysClr val="windowText" lastClr="000000"/>
                  </a:solidFill>
                </a:rPr>
                <a:t>descritptions</a:t>
              </a:r>
              <a:r>
                <a:rPr lang="fr-BE" sz="1000" dirty="0" smtClean="0">
                  <a:solidFill>
                    <a:sysClr val="windowText" lastClr="000000"/>
                  </a:solidFill>
                </a:rPr>
                <a:t> FR* (CTS)</a:t>
              </a:r>
              <a:endParaRPr lang="fr-BE" sz="1000" dirty="0">
                <a:solidFill>
                  <a:sysClr val="windowText" lastClr="000000"/>
                </a:solidFill>
              </a:endParaRPr>
            </a:p>
          </p:txBody>
        </p:sp>
        <p:cxnSp>
          <p:nvCxnSpPr>
            <p:cNvPr id="3" name="Connecteur droit avec flèche 2"/>
            <p:cNvCxnSpPr>
              <a:stCxn id="11" idx="1"/>
              <a:endCxn id="35" idx="3"/>
            </p:cNvCxnSpPr>
            <p:nvPr/>
          </p:nvCxnSpPr>
          <p:spPr>
            <a:xfrm flipH="1">
              <a:off x="3214120" y="1659652"/>
              <a:ext cx="214559" cy="8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2776623" y="3576121"/>
              <a:ext cx="2080828" cy="18000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smtClean="0">
                  <a:solidFill>
                    <a:sysClr val="windowText" lastClr="000000"/>
                  </a:solidFill>
                </a:rPr>
                <a:t>Acceptable synonyme FR</a:t>
              </a:r>
              <a:endParaRPr lang="fr-BE" sz="1000" dirty="0">
                <a:solidFill>
                  <a:schemeClr val="tx1"/>
                </a:solidFill>
              </a:endParaRPr>
            </a:p>
          </p:txBody>
        </p:sp>
        <p:sp>
          <p:nvSpPr>
            <p:cNvPr id="38" name="ZoneTexte 37"/>
            <p:cNvSpPr txBox="1"/>
            <p:nvPr/>
          </p:nvSpPr>
          <p:spPr>
            <a:xfrm>
              <a:off x="2375550" y="3462413"/>
              <a:ext cx="401072" cy="261610"/>
            </a:xfrm>
            <a:prstGeom prst="rect">
              <a:avLst/>
            </a:prstGeom>
            <a:noFill/>
          </p:spPr>
          <p:txBody>
            <a:bodyPr wrap="none" rtlCol="0">
              <a:spAutoFit/>
            </a:bodyPr>
            <a:lstStyle/>
            <a:p>
              <a:r>
                <a:rPr lang="fr-BE" sz="1100" dirty="0" smtClean="0"/>
                <a:t>0..n</a:t>
              </a:r>
              <a:endParaRPr lang="fr-BE" sz="1100" dirty="0"/>
            </a:p>
          </p:txBody>
        </p:sp>
        <p:sp>
          <p:nvSpPr>
            <p:cNvPr id="39" name="ZoneTexte 38"/>
            <p:cNvSpPr txBox="1"/>
            <p:nvPr/>
          </p:nvSpPr>
          <p:spPr>
            <a:xfrm>
              <a:off x="2404555" y="2771561"/>
              <a:ext cx="401072" cy="261610"/>
            </a:xfrm>
            <a:prstGeom prst="rect">
              <a:avLst/>
            </a:prstGeom>
            <a:noFill/>
          </p:spPr>
          <p:txBody>
            <a:bodyPr wrap="none" rtlCol="0">
              <a:spAutoFit/>
            </a:bodyPr>
            <a:lstStyle/>
            <a:p>
              <a:r>
                <a:rPr lang="fr-BE" sz="1100" dirty="0" smtClean="0"/>
                <a:t>1..1</a:t>
              </a:r>
              <a:endParaRPr lang="fr-BE" sz="1100" dirty="0"/>
            </a:p>
          </p:txBody>
        </p:sp>
        <p:sp>
          <p:nvSpPr>
            <p:cNvPr id="40" name="ZoneTexte 39"/>
            <p:cNvSpPr txBox="1"/>
            <p:nvPr/>
          </p:nvSpPr>
          <p:spPr>
            <a:xfrm>
              <a:off x="2375550" y="2292353"/>
              <a:ext cx="401072" cy="261610"/>
            </a:xfrm>
            <a:prstGeom prst="rect">
              <a:avLst/>
            </a:prstGeom>
            <a:noFill/>
          </p:spPr>
          <p:txBody>
            <a:bodyPr wrap="none" rtlCol="0">
              <a:spAutoFit/>
            </a:bodyPr>
            <a:lstStyle/>
            <a:p>
              <a:r>
                <a:rPr lang="fr-BE" sz="1100" dirty="0" smtClean="0"/>
                <a:t>1..1</a:t>
              </a:r>
              <a:endParaRPr lang="fr-BE" sz="1100" dirty="0"/>
            </a:p>
          </p:txBody>
        </p:sp>
        <p:sp>
          <p:nvSpPr>
            <p:cNvPr id="41" name="ZoneTexte 40"/>
            <p:cNvSpPr txBox="1"/>
            <p:nvPr/>
          </p:nvSpPr>
          <p:spPr>
            <a:xfrm>
              <a:off x="2375550" y="4173018"/>
              <a:ext cx="401072" cy="261610"/>
            </a:xfrm>
            <a:prstGeom prst="rect">
              <a:avLst/>
            </a:prstGeom>
            <a:noFill/>
          </p:spPr>
          <p:txBody>
            <a:bodyPr wrap="none" rtlCol="0">
              <a:spAutoFit/>
            </a:bodyPr>
            <a:lstStyle/>
            <a:p>
              <a:r>
                <a:rPr lang="fr-BE" sz="1100" dirty="0" smtClean="0"/>
                <a:t>0..n</a:t>
              </a:r>
              <a:endParaRPr lang="fr-BE" sz="1100" dirty="0"/>
            </a:p>
          </p:txBody>
        </p:sp>
        <p:sp>
          <p:nvSpPr>
            <p:cNvPr id="46" name="Rectangle 45"/>
            <p:cNvSpPr/>
            <p:nvPr/>
          </p:nvSpPr>
          <p:spPr>
            <a:xfrm>
              <a:off x="3338869" y="3181452"/>
              <a:ext cx="2320598" cy="178643"/>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err="1" smtClean="0">
                  <a:solidFill>
                    <a:sysClr val="windowText" lastClr="000000"/>
                  </a:solidFill>
                </a:rPr>
                <a:t>Preferred</a:t>
              </a:r>
              <a:r>
                <a:rPr lang="fr-BE" sz="1000" dirty="0" smtClean="0">
                  <a:solidFill>
                    <a:sysClr val="windowText" lastClr="000000"/>
                  </a:solidFill>
                </a:rPr>
                <a:t> acceptable synonyme FR-plural</a:t>
              </a:r>
              <a:endParaRPr lang="fr-BE" sz="1000" dirty="0">
                <a:solidFill>
                  <a:schemeClr val="tx1"/>
                </a:solidFill>
              </a:endParaRPr>
            </a:p>
          </p:txBody>
        </p:sp>
        <p:sp>
          <p:nvSpPr>
            <p:cNvPr id="47" name="Rectangle 46"/>
            <p:cNvSpPr/>
            <p:nvPr/>
          </p:nvSpPr>
          <p:spPr>
            <a:xfrm>
              <a:off x="3338869" y="4605931"/>
              <a:ext cx="2080828" cy="18000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smtClean="0">
                  <a:solidFill>
                    <a:schemeClr val="bg1">
                      <a:lumMod val="65000"/>
                    </a:schemeClr>
                  </a:solidFill>
                </a:rPr>
                <a:t>Acceptable interface </a:t>
              </a:r>
              <a:r>
                <a:rPr lang="fr-BE" sz="1000" dirty="0" err="1">
                  <a:solidFill>
                    <a:schemeClr val="bg1">
                      <a:lumMod val="65000"/>
                    </a:schemeClr>
                  </a:solidFill>
                </a:rPr>
                <a:t>term</a:t>
              </a:r>
              <a:r>
                <a:rPr lang="fr-BE" sz="1000" dirty="0">
                  <a:solidFill>
                    <a:schemeClr val="bg1">
                      <a:lumMod val="65000"/>
                    </a:schemeClr>
                  </a:solidFill>
                </a:rPr>
                <a:t> </a:t>
              </a:r>
              <a:r>
                <a:rPr lang="fr-BE" sz="1000" dirty="0" smtClean="0">
                  <a:solidFill>
                    <a:schemeClr val="bg1">
                      <a:lumMod val="65000"/>
                    </a:schemeClr>
                  </a:solidFill>
                </a:rPr>
                <a:t>FR-plural</a:t>
              </a:r>
              <a:endParaRPr lang="fr-BE" sz="1000" dirty="0">
                <a:solidFill>
                  <a:schemeClr val="bg1">
                    <a:lumMod val="65000"/>
                  </a:schemeClr>
                </a:solidFill>
              </a:endParaRPr>
            </a:p>
          </p:txBody>
        </p:sp>
        <p:sp>
          <p:nvSpPr>
            <p:cNvPr id="48" name="Rectangle 47"/>
            <p:cNvSpPr/>
            <p:nvPr/>
          </p:nvSpPr>
          <p:spPr>
            <a:xfrm>
              <a:off x="3338869" y="3876885"/>
              <a:ext cx="2080828" cy="18000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smtClean="0">
                  <a:solidFill>
                    <a:sysClr val="windowText" lastClr="000000"/>
                  </a:solidFill>
                </a:rPr>
                <a:t>Acceptable synonyme FR -plural</a:t>
              </a:r>
              <a:endParaRPr lang="fr-BE" sz="1000" dirty="0">
                <a:solidFill>
                  <a:schemeClr val="tx1"/>
                </a:solidFill>
              </a:endParaRPr>
            </a:p>
          </p:txBody>
        </p:sp>
        <p:sp>
          <p:nvSpPr>
            <p:cNvPr id="49" name="ZoneTexte 48"/>
            <p:cNvSpPr txBox="1"/>
            <p:nvPr/>
          </p:nvSpPr>
          <p:spPr>
            <a:xfrm>
              <a:off x="2998576" y="3915919"/>
              <a:ext cx="401072" cy="261610"/>
            </a:xfrm>
            <a:prstGeom prst="rect">
              <a:avLst/>
            </a:prstGeom>
            <a:noFill/>
          </p:spPr>
          <p:txBody>
            <a:bodyPr wrap="none" rtlCol="0">
              <a:spAutoFit/>
            </a:bodyPr>
            <a:lstStyle/>
            <a:p>
              <a:r>
                <a:rPr lang="fr-BE" sz="1100" dirty="0" smtClean="0"/>
                <a:t>0..1</a:t>
              </a:r>
              <a:endParaRPr lang="fr-BE" sz="1100" dirty="0"/>
            </a:p>
          </p:txBody>
        </p:sp>
        <p:sp>
          <p:nvSpPr>
            <p:cNvPr id="50" name="ZoneTexte 49"/>
            <p:cNvSpPr txBox="1"/>
            <p:nvPr/>
          </p:nvSpPr>
          <p:spPr>
            <a:xfrm>
              <a:off x="3013584" y="3225923"/>
              <a:ext cx="401072" cy="261610"/>
            </a:xfrm>
            <a:prstGeom prst="rect">
              <a:avLst/>
            </a:prstGeom>
            <a:noFill/>
          </p:spPr>
          <p:txBody>
            <a:bodyPr wrap="none" rtlCol="0">
              <a:spAutoFit/>
            </a:bodyPr>
            <a:lstStyle/>
            <a:p>
              <a:r>
                <a:rPr lang="fr-BE" sz="1100" dirty="0" smtClean="0"/>
                <a:t>0..1</a:t>
              </a:r>
              <a:endParaRPr lang="fr-BE" sz="1100" dirty="0"/>
            </a:p>
          </p:txBody>
        </p:sp>
        <p:sp>
          <p:nvSpPr>
            <p:cNvPr id="51" name="ZoneTexte 50"/>
            <p:cNvSpPr txBox="1"/>
            <p:nvPr/>
          </p:nvSpPr>
          <p:spPr>
            <a:xfrm>
              <a:off x="2980177" y="4655126"/>
              <a:ext cx="401072" cy="261610"/>
            </a:xfrm>
            <a:prstGeom prst="rect">
              <a:avLst/>
            </a:prstGeom>
            <a:noFill/>
          </p:spPr>
          <p:txBody>
            <a:bodyPr wrap="none" rtlCol="0">
              <a:spAutoFit/>
            </a:bodyPr>
            <a:lstStyle/>
            <a:p>
              <a:r>
                <a:rPr lang="fr-BE" sz="1100" dirty="0" smtClean="0"/>
                <a:t>0..1</a:t>
              </a:r>
              <a:endParaRPr lang="fr-BE" sz="1100" dirty="0"/>
            </a:p>
          </p:txBody>
        </p:sp>
        <p:sp>
          <p:nvSpPr>
            <p:cNvPr id="54" name="Rectangle 53"/>
            <p:cNvSpPr/>
            <p:nvPr/>
          </p:nvSpPr>
          <p:spPr>
            <a:xfrm>
              <a:off x="589327" y="3228860"/>
              <a:ext cx="976289" cy="18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smtClean="0">
                  <a:solidFill>
                    <a:schemeClr val="tx1"/>
                  </a:solidFill>
                </a:rPr>
                <a:t>Concept SCTID </a:t>
              </a:r>
              <a:endParaRPr lang="fr-BE" sz="1000" dirty="0">
                <a:solidFill>
                  <a:schemeClr val="tx1"/>
                </a:solidFill>
              </a:endParaRPr>
            </a:p>
          </p:txBody>
        </p:sp>
        <p:cxnSp>
          <p:nvCxnSpPr>
            <p:cNvPr id="12" name="Connecteur en angle 11"/>
            <p:cNvCxnSpPr>
              <a:stCxn id="17" idx="1"/>
              <a:endCxn id="54" idx="3"/>
            </p:cNvCxnSpPr>
            <p:nvPr/>
          </p:nvCxnSpPr>
          <p:spPr>
            <a:xfrm rot="10800000" flipV="1">
              <a:off x="1565616" y="2978480"/>
              <a:ext cx="1201716" cy="34037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en angle 14"/>
            <p:cNvCxnSpPr>
              <a:stCxn id="37" idx="1"/>
              <a:endCxn id="54" idx="3"/>
            </p:cNvCxnSpPr>
            <p:nvPr/>
          </p:nvCxnSpPr>
          <p:spPr>
            <a:xfrm rot="10800000">
              <a:off x="1565617" y="3318861"/>
              <a:ext cx="1211007" cy="34726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eur en angle 17"/>
            <p:cNvCxnSpPr>
              <a:stCxn id="19" idx="1"/>
              <a:endCxn id="54" idx="3"/>
            </p:cNvCxnSpPr>
            <p:nvPr/>
          </p:nvCxnSpPr>
          <p:spPr>
            <a:xfrm rot="10800000">
              <a:off x="1565617" y="3318861"/>
              <a:ext cx="1211007" cy="106516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Connecteur en angle 25"/>
            <p:cNvCxnSpPr>
              <a:stCxn id="22" idx="1"/>
              <a:endCxn id="54" idx="3"/>
            </p:cNvCxnSpPr>
            <p:nvPr/>
          </p:nvCxnSpPr>
          <p:spPr>
            <a:xfrm rot="10800000" flipV="1">
              <a:off x="1565617" y="2492880"/>
              <a:ext cx="1211007" cy="82597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6335889" y="2889669"/>
              <a:ext cx="1692000" cy="18000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a:solidFill>
                    <a:sysClr val="windowText" lastClr="000000"/>
                  </a:solidFill>
                </a:rPr>
                <a:t>Translation </a:t>
              </a:r>
              <a:r>
                <a:rPr lang="fr-BE" sz="1000" dirty="0" err="1">
                  <a:solidFill>
                    <a:sysClr val="windowText" lastClr="000000"/>
                  </a:solidFill>
                </a:rPr>
                <a:t>template</a:t>
              </a:r>
              <a:r>
                <a:rPr lang="fr-BE" sz="1000" dirty="0">
                  <a:solidFill>
                    <a:sysClr val="windowText" lastClr="000000"/>
                  </a:solidFill>
                </a:rPr>
                <a:t> </a:t>
              </a:r>
              <a:r>
                <a:rPr lang="fr-BE" sz="1000" dirty="0" err="1">
                  <a:solidFill>
                    <a:sysClr val="windowText" lastClr="000000"/>
                  </a:solidFill>
                </a:rPr>
                <a:t>row</a:t>
              </a:r>
              <a:r>
                <a:rPr lang="fr-BE" sz="1000" dirty="0">
                  <a:solidFill>
                    <a:sysClr val="windowText" lastClr="000000"/>
                  </a:solidFill>
                </a:rPr>
                <a:t> id</a:t>
              </a:r>
            </a:p>
          </p:txBody>
        </p:sp>
        <p:sp>
          <p:nvSpPr>
            <p:cNvPr id="79" name="Rounded Rectangle 4"/>
            <p:cNvSpPr/>
            <p:nvPr/>
          </p:nvSpPr>
          <p:spPr>
            <a:xfrm>
              <a:off x="3428679" y="1882878"/>
              <a:ext cx="2160000" cy="180000"/>
            </a:xfrm>
            <a:prstGeom prst="roundRect">
              <a:avLst/>
            </a:prstGeom>
            <a:solidFill>
              <a:srgbClr val="89C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smtClean="0">
                  <a:solidFill>
                    <a:sysClr val="windowText" lastClr="000000"/>
                  </a:solidFill>
                </a:rPr>
                <a:t>Plural to </a:t>
              </a:r>
              <a:r>
                <a:rPr lang="fr-BE" sz="1000" dirty="0" err="1" smtClean="0">
                  <a:solidFill>
                    <a:sysClr val="windowText" lastClr="000000"/>
                  </a:solidFill>
                </a:rPr>
                <a:t>singular</a:t>
              </a:r>
              <a:r>
                <a:rPr lang="fr-BE" sz="1000" dirty="0" smtClean="0">
                  <a:solidFill>
                    <a:sysClr val="windowText" lastClr="000000"/>
                  </a:solidFill>
                </a:rPr>
                <a:t> </a:t>
              </a:r>
              <a:r>
                <a:rPr lang="fr-BE" sz="1000" dirty="0" err="1" smtClean="0">
                  <a:solidFill>
                    <a:sysClr val="windowText" lastClr="000000"/>
                  </a:solidFill>
                </a:rPr>
                <a:t>link</a:t>
              </a:r>
              <a:r>
                <a:rPr lang="fr-BE" sz="1000" dirty="0" smtClean="0">
                  <a:solidFill>
                    <a:sysClr val="windowText" lastClr="000000"/>
                  </a:solidFill>
                </a:rPr>
                <a:t> refset FR**(CTS)</a:t>
              </a:r>
              <a:endParaRPr lang="fr-BE" sz="1000" dirty="0">
                <a:solidFill>
                  <a:sysClr val="windowText" lastClr="000000"/>
                </a:solidFill>
              </a:endParaRPr>
            </a:p>
          </p:txBody>
        </p:sp>
        <p:cxnSp>
          <p:nvCxnSpPr>
            <p:cNvPr id="72" name="Connecteur en angle 71"/>
            <p:cNvCxnSpPr>
              <a:stCxn id="79" idx="1"/>
              <a:endCxn id="35" idx="2"/>
            </p:cNvCxnSpPr>
            <p:nvPr/>
          </p:nvCxnSpPr>
          <p:spPr>
            <a:xfrm rot="10800000">
              <a:off x="2512121" y="1750462"/>
              <a:ext cx="916559" cy="22241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7" name="Connecteur en angle 96"/>
            <p:cNvCxnSpPr>
              <a:stCxn id="46" idx="1"/>
              <a:endCxn id="98" idx="2"/>
            </p:cNvCxnSpPr>
            <p:nvPr/>
          </p:nvCxnSpPr>
          <p:spPr>
            <a:xfrm rot="10800000">
              <a:off x="3044367" y="3057390"/>
              <a:ext cx="294503" cy="21338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a:xfrm>
              <a:off x="2767332" y="2886471"/>
              <a:ext cx="554067" cy="170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cxnSp>
          <p:nvCxnSpPr>
            <p:cNvPr id="99" name="Connecteur en angle 98"/>
            <p:cNvCxnSpPr>
              <a:stCxn id="48" idx="1"/>
            </p:cNvCxnSpPr>
            <p:nvPr/>
          </p:nvCxnSpPr>
          <p:spPr>
            <a:xfrm rot="10800000">
              <a:off x="3049721" y="3768647"/>
              <a:ext cx="289149" cy="19823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2772686" y="3587094"/>
              <a:ext cx="554067" cy="170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cxnSp>
          <p:nvCxnSpPr>
            <p:cNvPr id="101" name="Connecteur en angle 100"/>
            <p:cNvCxnSpPr>
              <a:stCxn id="47" idx="1"/>
              <a:endCxn id="102" idx="2"/>
            </p:cNvCxnSpPr>
            <p:nvPr/>
          </p:nvCxnSpPr>
          <p:spPr>
            <a:xfrm rot="10800000">
              <a:off x="3049721" y="4469485"/>
              <a:ext cx="289149" cy="22644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2772686" y="4298565"/>
              <a:ext cx="554067" cy="170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37" name="Rectangle à coins arrondis 136"/>
            <p:cNvSpPr/>
            <p:nvPr/>
          </p:nvSpPr>
          <p:spPr>
            <a:xfrm>
              <a:off x="5900972" y="1382236"/>
              <a:ext cx="2927688" cy="3689494"/>
            </a:xfrm>
            <a:prstGeom prst="roundRect">
              <a:avLst>
                <a:gd name="adj" fmla="val 4771"/>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38" name="Rounded Rectangle 4"/>
            <p:cNvSpPr/>
            <p:nvPr/>
          </p:nvSpPr>
          <p:spPr>
            <a:xfrm>
              <a:off x="6052330" y="1569652"/>
              <a:ext cx="2641633" cy="180000"/>
            </a:xfrm>
            <a:prstGeom prst="roundRect">
              <a:avLst/>
            </a:prstGeom>
            <a:solidFill>
              <a:srgbClr val="89C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smtClean="0">
                  <a:solidFill>
                    <a:sysClr val="windowText" lastClr="000000"/>
                  </a:solidFill>
                </a:rPr>
                <a:t>Translation </a:t>
              </a:r>
              <a:r>
                <a:rPr lang="fr-BE" sz="1000" dirty="0" err="1" smtClean="0">
                  <a:solidFill>
                    <a:sysClr val="windowText" lastClr="000000"/>
                  </a:solidFill>
                </a:rPr>
                <a:t>template</a:t>
              </a:r>
              <a:r>
                <a:rPr lang="fr-BE" sz="1000" dirty="0" smtClean="0">
                  <a:solidFill>
                    <a:sysClr val="windowText" lastClr="000000"/>
                  </a:solidFill>
                </a:rPr>
                <a:t> association refset (CTS)</a:t>
              </a:r>
              <a:endParaRPr lang="fr-BE" sz="1000" dirty="0">
                <a:solidFill>
                  <a:sysClr val="windowText" lastClr="000000"/>
                </a:solidFill>
              </a:endParaRPr>
            </a:p>
          </p:txBody>
        </p:sp>
        <p:cxnSp>
          <p:nvCxnSpPr>
            <p:cNvPr id="140" name="Connecteur droit avec flèche 139"/>
            <p:cNvCxnSpPr>
              <a:stCxn id="70" idx="1"/>
              <a:endCxn id="17" idx="3"/>
            </p:cNvCxnSpPr>
            <p:nvPr/>
          </p:nvCxnSpPr>
          <p:spPr>
            <a:xfrm flipH="1" flipV="1">
              <a:off x="4848160" y="2978481"/>
              <a:ext cx="1487729" cy="11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2" name="Connecteur droit avec flèche 141"/>
            <p:cNvCxnSpPr>
              <a:stCxn id="85" idx="1"/>
              <a:endCxn id="46" idx="3"/>
            </p:cNvCxnSpPr>
            <p:nvPr/>
          </p:nvCxnSpPr>
          <p:spPr>
            <a:xfrm flipH="1">
              <a:off x="5659467" y="3270448"/>
              <a:ext cx="681208" cy="3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4" name="Connecteur droit avec flèche 143"/>
            <p:cNvCxnSpPr>
              <a:stCxn id="87" idx="1"/>
              <a:endCxn id="37" idx="3"/>
            </p:cNvCxnSpPr>
            <p:nvPr/>
          </p:nvCxnSpPr>
          <p:spPr>
            <a:xfrm flipH="1">
              <a:off x="4857451" y="3662689"/>
              <a:ext cx="1473778" cy="34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6" name="Connecteur droit avec flèche 145"/>
            <p:cNvCxnSpPr>
              <a:stCxn id="88" idx="1"/>
              <a:endCxn id="48" idx="3"/>
            </p:cNvCxnSpPr>
            <p:nvPr/>
          </p:nvCxnSpPr>
          <p:spPr>
            <a:xfrm flipH="1">
              <a:off x="5419697" y="3960644"/>
              <a:ext cx="911532" cy="62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8" name="Connecteur droit avec flèche 147"/>
            <p:cNvCxnSpPr>
              <a:stCxn id="91" idx="1"/>
              <a:endCxn id="19" idx="3"/>
            </p:cNvCxnSpPr>
            <p:nvPr/>
          </p:nvCxnSpPr>
          <p:spPr>
            <a:xfrm flipH="1" flipV="1">
              <a:off x="4857451" y="4384023"/>
              <a:ext cx="1473778" cy="39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0" name="Connecteur droit avec flèche 149"/>
            <p:cNvCxnSpPr>
              <a:stCxn id="92" idx="1"/>
              <a:endCxn id="47" idx="3"/>
            </p:cNvCxnSpPr>
            <p:nvPr/>
          </p:nvCxnSpPr>
          <p:spPr>
            <a:xfrm flipH="1">
              <a:off x="5419697" y="4694371"/>
              <a:ext cx="911532" cy="1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1" name="ZoneTexte 150"/>
            <p:cNvSpPr txBox="1"/>
            <p:nvPr/>
          </p:nvSpPr>
          <p:spPr>
            <a:xfrm>
              <a:off x="5956254" y="2772955"/>
              <a:ext cx="401072" cy="261610"/>
            </a:xfrm>
            <a:prstGeom prst="rect">
              <a:avLst/>
            </a:prstGeom>
            <a:noFill/>
          </p:spPr>
          <p:txBody>
            <a:bodyPr wrap="none" rtlCol="0">
              <a:spAutoFit/>
            </a:bodyPr>
            <a:lstStyle/>
            <a:p>
              <a:r>
                <a:rPr lang="fr-BE" sz="1100" dirty="0" smtClean="0"/>
                <a:t>0..n</a:t>
              </a:r>
              <a:endParaRPr lang="fr-BE" sz="1100" dirty="0"/>
            </a:p>
          </p:txBody>
        </p:sp>
        <p:sp>
          <p:nvSpPr>
            <p:cNvPr id="158" name="ZoneTexte 157"/>
            <p:cNvSpPr txBox="1"/>
            <p:nvPr/>
          </p:nvSpPr>
          <p:spPr>
            <a:xfrm>
              <a:off x="5956254" y="3074814"/>
              <a:ext cx="401072" cy="261610"/>
            </a:xfrm>
            <a:prstGeom prst="rect">
              <a:avLst/>
            </a:prstGeom>
            <a:noFill/>
          </p:spPr>
          <p:txBody>
            <a:bodyPr wrap="none" rtlCol="0">
              <a:spAutoFit/>
            </a:bodyPr>
            <a:lstStyle/>
            <a:p>
              <a:r>
                <a:rPr lang="fr-BE" sz="1100" dirty="0" smtClean="0"/>
                <a:t>0..n</a:t>
              </a:r>
              <a:endParaRPr lang="fr-BE" sz="1100" dirty="0"/>
            </a:p>
          </p:txBody>
        </p:sp>
        <p:sp>
          <p:nvSpPr>
            <p:cNvPr id="159" name="ZoneTexte 158"/>
            <p:cNvSpPr txBox="1"/>
            <p:nvPr/>
          </p:nvSpPr>
          <p:spPr>
            <a:xfrm rot="10800000" flipV="1">
              <a:off x="5954611" y="3461042"/>
              <a:ext cx="504968" cy="261610"/>
            </a:xfrm>
            <a:prstGeom prst="rect">
              <a:avLst/>
            </a:prstGeom>
            <a:noFill/>
          </p:spPr>
          <p:txBody>
            <a:bodyPr wrap="square" rtlCol="0">
              <a:spAutoFit/>
            </a:bodyPr>
            <a:lstStyle/>
            <a:p>
              <a:r>
                <a:rPr lang="fr-BE" sz="1100" dirty="0" smtClean="0"/>
                <a:t>0..n</a:t>
              </a:r>
              <a:endParaRPr lang="fr-BE" sz="1100" dirty="0"/>
            </a:p>
          </p:txBody>
        </p:sp>
        <p:sp>
          <p:nvSpPr>
            <p:cNvPr id="160" name="ZoneTexte 159"/>
            <p:cNvSpPr txBox="1"/>
            <p:nvPr/>
          </p:nvSpPr>
          <p:spPr>
            <a:xfrm>
              <a:off x="5951570" y="4179951"/>
              <a:ext cx="401072" cy="261610"/>
            </a:xfrm>
            <a:prstGeom prst="rect">
              <a:avLst/>
            </a:prstGeom>
            <a:noFill/>
          </p:spPr>
          <p:txBody>
            <a:bodyPr wrap="none" rtlCol="0">
              <a:spAutoFit/>
            </a:bodyPr>
            <a:lstStyle/>
            <a:p>
              <a:r>
                <a:rPr lang="fr-BE" sz="1100" dirty="0" smtClean="0"/>
                <a:t>0..n</a:t>
              </a:r>
              <a:endParaRPr lang="fr-BE" sz="1100" dirty="0"/>
            </a:p>
          </p:txBody>
        </p:sp>
        <p:sp>
          <p:nvSpPr>
            <p:cNvPr id="161" name="ZoneTexte 160"/>
            <p:cNvSpPr txBox="1"/>
            <p:nvPr/>
          </p:nvSpPr>
          <p:spPr>
            <a:xfrm>
              <a:off x="5952821" y="3755531"/>
              <a:ext cx="401072" cy="261610"/>
            </a:xfrm>
            <a:prstGeom prst="rect">
              <a:avLst/>
            </a:prstGeom>
            <a:noFill/>
          </p:spPr>
          <p:txBody>
            <a:bodyPr wrap="none" rtlCol="0">
              <a:spAutoFit/>
            </a:bodyPr>
            <a:lstStyle/>
            <a:p>
              <a:r>
                <a:rPr lang="fr-BE" sz="1100" dirty="0" smtClean="0"/>
                <a:t>0..n</a:t>
              </a:r>
              <a:endParaRPr lang="fr-BE" sz="1100" dirty="0"/>
            </a:p>
          </p:txBody>
        </p:sp>
        <p:sp>
          <p:nvSpPr>
            <p:cNvPr id="162" name="ZoneTexte 161"/>
            <p:cNvSpPr txBox="1"/>
            <p:nvPr/>
          </p:nvSpPr>
          <p:spPr>
            <a:xfrm>
              <a:off x="5959063" y="4488850"/>
              <a:ext cx="401072" cy="261610"/>
            </a:xfrm>
            <a:prstGeom prst="rect">
              <a:avLst/>
            </a:prstGeom>
            <a:noFill/>
          </p:spPr>
          <p:txBody>
            <a:bodyPr wrap="none" rtlCol="0">
              <a:spAutoFit/>
            </a:bodyPr>
            <a:lstStyle/>
            <a:p>
              <a:r>
                <a:rPr lang="fr-BE" sz="1100" dirty="0" smtClean="0"/>
                <a:t>0..n</a:t>
              </a:r>
              <a:endParaRPr lang="fr-BE" sz="1100" dirty="0"/>
            </a:p>
          </p:txBody>
        </p:sp>
        <p:sp>
          <p:nvSpPr>
            <p:cNvPr id="85" name="Rectangle 84"/>
            <p:cNvSpPr/>
            <p:nvPr/>
          </p:nvSpPr>
          <p:spPr>
            <a:xfrm>
              <a:off x="6340675" y="3180448"/>
              <a:ext cx="1692000" cy="18000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a:solidFill>
                    <a:sysClr val="windowText" lastClr="000000"/>
                  </a:solidFill>
                </a:rPr>
                <a:t>Translation </a:t>
              </a:r>
              <a:r>
                <a:rPr lang="fr-BE" sz="1000" dirty="0" err="1">
                  <a:solidFill>
                    <a:sysClr val="windowText" lastClr="000000"/>
                  </a:solidFill>
                </a:rPr>
                <a:t>template</a:t>
              </a:r>
              <a:r>
                <a:rPr lang="fr-BE" sz="1000" dirty="0">
                  <a:solidFill>
                    <a:sysClr val="windowText" lastClr="000000"/>
                  </a:solidFill>
                </a:rPr>
                <a:t> </a:t>
              </a:r>
              <a:r>
                <a:rPr lang="fr-BE" sz="1000" dirty="0" err="1">
                  <a:solidFill>
                    <a:sysClr val="windowText" lastClr="000000"/>
                  </a:solidFill>
                </a:rPr>
                <a:t>row</a:t>
              </a:r>
              <a:r>
                <a:rPr lang="fr-BE" sz="1000" dirty="0">
                  <a:solidFill>
                    <a:sysClr val="windowText" lastClr="000000"/>
                  </a:solidFill>
                </a:rPr>
                <a:t> id</a:t>
              </a:r>
            </a:p>
          </p:txBody>
        </p:sp>
        <p:sp>
          <p:nvSpPr>
            <p:cNvPr id="87" name="Rectangle 86"/>
            <p:cNvSpPr/>
            <p:nvPr/>
          </p:nvSpPr>
          <p:spPr>
            <a:xfrm>
              <a:off x="6331229" y="3572689"/>
              <a:ext cx="1692000" cy="18000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a:solidFill>
                    <a:sysClr val="windowText" lastClr="000000"/>
                  </a:solidFill>
                </a:rPr>
                <a:t>Translation </a:t>
              </a:r>
              <a:r>
                <a:rPr lang="fr-BE" sz="1000" dirty="0" err="1">
                  <a:solidFill>
                    <a:sysClr val="windowText" lastClr="000000"/>
                  </a:solidFill>
                </a:rPr>
                <a:t>template</a:t>
              </a:r>
              <a:r>
                <a:rPr lang="fr-BE" sz="1000" dirty="0">
                  <a:solidFill>
                    <a:sysClr val="windowText" lastClr="000000"/>
                  </a:solidFill>
                </a:rPr>
                <a:t> </a:t>
              </a:r>
              <a:r>
                <a:rPr lang="fr-BE" sz="1000" dirty="0" err="1">
                  <a:solidFill>
                    <a:sysClr val="windowText" lastClr="000000"/>
                  </a:solidFill>
                </a:rPr>
                <a:t>row</a:t>
              </a:r>
              <a:r>
                <a:rPr lang="fr-BE" sz="1000" dirty="0">
                  <a:solidFill>
                    <a:sysClr val="windowText" lastClr="000000"/>
                  </a:solidFill>
                </a:rPr>
                <a:t> id</a:t>
              </a:r>
            </a:p>
          </p:txBody>
        </p:sp>
        <p:sp>
          <p:nvSpPr>
            <p:cNvPr id="88" name="Rectangle 87"/>
            <p:cNvSpPr/>
            <p:nvPr/>
          </p:nvSpPr>
          <p:spPr>
            <a:xfrm>
              <a:off x="6331229" y="3870644"/>
              <a:ext cx="1692000" cy="18000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a:solidFill>
                    <a:sysClr val="windowText" lastClr="000000"/>
                  </a:solidFill>
                </a:rPr>
                <a:t>Translation </a:t>
              </a:r>
              <a:r>
                <a:rPr lang="fr-BE" sz="1000" dirty="0" err="1">
                  <a:solidFill>
                    <a:sysClr val="windowText" lastClr="000000"/>
                  </a:solidFill>
                </a:rPr>
                <a:t>template</a:t>
              </a:r>
              <a:r>
                <a:rPr lang="fr-BE" sz="1000" dirty="0">
                  <a:solidFill>
                    <a:sysClr val="windowText" lastClr="000000"/>
                  </a:solidFill>
                </a:rPr>
                <a:t> </a:t>
              </a:r>
              <a:r>
                <a:rPr lang="fr-BE" sz="1000" dirty="0" err="1">
                  <a:solidFill>
                    <a:sysClr val="windowText" lastClr="000000"/>
                  </a:solidFill>
                </a:rPr>
                <a:t>row</a:t>
              </a:r>
              <a:r>
                <a:rPr lang="fr-BE" sz="1000" dirty="0">
                  <a:solidFill>
                    <a:sysClr val="windowText" lastClr="000000"/>
                  </a:solidFill>
                </a:rPr>
                <a:t> id</a:t>
              </a:r>
            </a:p>
          </p:txBody>
        </p:sp>
        <p:sp>
          <p:nvSpPr>
            <p:cNvPr id="91" name="Rectangle 90"/>
            <p:cNvSpPr/>
            <p:nvPr/>
          </p:nvSpPr>
          <p:spPr>
            <a:xfrm>
              <a:off x="6331229" y="4297966"/>
              <a:ext cx="1692000" cy="18000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a:solidFill>
                    <a:schemeClr val="bg1">
                      <a:lumMod val="65000"/>
                    </a:schemeClr>
                  </a:solidFill>
                </a:rPr>
                <a:t>Translation </a:t>
              </a:r>
              <a:r>
                <a:rPr lang="fr-BE" sz="1000" dirty="0" err="1">
                  <a:solidFill>
                    <a:schemeClr val="bg1">
                      <a:lumMod val="65000"/>
                    </a:schemeClr>
                  </a:solidFill>
                </a:rPr>
                <a:t>template</a:t>
              </a:r>
              <a:r>
                <a:rPr lang="fr-BE" sz="1000" dirty="0">
                  <a:solidFill>
                    <a:schemeClr val="bg1">
                      <a:lumMod val="65000"/>
                    </a:schemeClr>
                  </a:solidFill>
                </a:rPr>
                <a:t> </a:t>
              </a:r>
              <a:r>
                <a:rPr lang="fr-BE" sz="1000" dirty="0" err="1">
                  <a:solidFill>
                    <a:schemeClr val="bg1">
                      <a:lumMod val="65000"/>
                    </a:schemeClr>
                  </a:solidFill>
                </a:rPr>
                <a:t>row</a:t>
              </a:r>
              <a:r>
                <a:rPr lang="fr-BE" sz="1000" dirty="0">
                  <a:solidFill>
                    <a:schemeClr val="bg1">
                      <a:lumMod val="65000"/>
                    </a:schemeClr>
                  </a:solidFill>
                </a:rPr>
                <a:t> id</a:t>
              </a:r>
            </a:p>
          </p:txBody>
        </p:sp>
        <p:sp>
          <p:nvSpPr>
            <p:cNvPr id="92" name="Rectangle 91"/>
            <p:cNvSpPr/>
            <p:nvPr/>
          </p:nvSpPr>
          <p:spPr>
            <a:xfrm>
              <a:off x="6331229" y="4604371"/>
              <a:ext cx="1692000" cy="18000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a:solidFill>
                    <a:schemeClr val="bg1">
                      <a:lumMod val="65000"/>
                    </a:schemeClr>
                  </a:solidFill>
                </a:rPr>
                <a:t>Translation </a:t>
              </a:r>
              <a:r>
                <a:rPr lang="fr-BE" sz="1000" dirty="0" err="1">
                  <a:solidFill>
                    <a:schemeClr val="bg1">
                      <a:lumMod val="65000"/>
                    </a:schemeClr>
                  </a:solidFill>
                </a:rPr>
                <a:t>template</a:t>
              </a:r>
              <a:r>
                <a:rPr lang="fr-BE" sz="1000" dirty="0">
                  <a:solidFill>
                    <a:schemeClr val="bg1">
                      <a:lumMod val="65000"/>
                    </a:schemeClr>
                  </a:solidFill>
                </a:rPr>
                <a:t> </a:t>
              </a:r>
              <a:r>
                <a:rPr lang="fr-BE" sz="1000" dirty="0" err="1">
                  <a:solidFill>
                    <a:schemeClr val="bg1">
                      <a:lumMod val="65000"/>
                    </a:schemeClr>
                  </a:solidFill>
                </a:rPr>
                <a:t>row</a:t>
              </a:r>
              <a:r>
                <a:rPr lang="fr-BE" sz="1000" dirty="0">
                  <a:solidFill>
                    <a:schemeClr val="bg1">
                      <a:lumMod val="65000"/>
                    </a:schemeClr>
                  </a:solidFill>
                </a:rPr>
                <a:t> id</a:t>
              </a:r>
            </a:p>
          </p:txBody>
        </p:sp>
      </p:grpSp>
      <p:sp>
        <p:nvSpPr>
          <p:cNvPr id="4" name="ZoneTexte 3"/>
          <p:cNvSpPr txBox="1"/>
          <p:nvPr/>
        </p:nvSpPr>
        <p:spPr>
          <a:xfrm>
            <a:off x="643745" y="5709385"/>
            <a:ext cx="8767482" cy="646331"/>
          </a:xfrm>
          <a:prstGeom prst="rect">
            <a:avLst/>
          </a:prstGeom>
          <a:noFill/>
        </p:spPr>
        <p:txBody>
          <a:bodyPr wrap="square" rtlCol="0">
            <a:spAutoFit/>
          </a:bodyPr>
          <a:lstStyle/>
          <a:p>
            <a:r>
              <a:rPr lang="fr-BE" dirty="0" smtClean="0">
                <a:solidFill>
                  <a:srgbClr val="003399"/>
                </a:solidFill>
              </a:rPr>
              <a:t>A translation </a:t>
            </a:r>
            <a:r>
              <a:rPr lang="fr-BE" dirty="0" err="1" smtClean="0">
                <a:solidFill>
                  <a:srgbClr val="003399"/>
                </a:solidFill>
              </a:rPr>
              <a:t>template</a:t>
            </a:r>
            <a:r>
              <a:rPr lang="fr-BE" dirty="0" smtClean="0">
                <a:solidFill>
                  <a:srgbClr val="003399"/>
                </a:solidFill>
              </a:rPr>
              <a:t> </a:t>
            </a:r>
            <a:r>
              <a:rPr lang="fr-BE" dirty="0" err="1" smtClean="0">
                <a:solidFill>
                  <a:srgbClr val="003399"/>
                </a:solidFill>
              </a:rPr>
              <a:t>is</a:t>
            </a:r>
            <a:r>
              <a:rPr lang="fr-BE" dirty="0" smtClean="0">
                <a:solidFill>
                  <a:srgbClr val="003399"/>
                </a:solidFill>
              </a:rPr>
              <a:t> </a:t>
            </a:r>
            <a:r>
              <a:rPr lang="fr-BE" dirty="0" err="1" smtClean="0">
                <a:solidFill>
                  <a:srgbClr val="003399"/>
                </a:solidFill>
              </a:rPr>
              <a:t>linked</a:t>
            </a:r>
            <a:r>
              <a:rPr lang="fr-BE" dirty="0" smtClean="0">
                <a:solidFill>
                  <a:srgbClr val="003399"/>
                </a:solidFill>
              </a:rPr>
              <a:t> to the concept </a:t>
            </a:r>
            <a:r>
              <a:rPr lang="fr-BE" dirty="0" err="1" smtClean="0">
                <a:solidFill>
                  <a:srgbClr val="003399"/>
                </a:solidFill>
              </a:rPr>
              <a:t>it</a:t>
            </a:r>
            <a:r>
              <a:rPr lang="fr-BE" dirty="0" smtClean="0">
                <a:solidFill>
                  <a:srgbClr val="003399"/>
                </a:solidFill>
              </a:rPr>
              <a:t> </a:t>
            </a:r>
            <a:r>
              <a:rPr lang="fr-BE" dirty="0" err="1" smtClean="0">
                <a:solidFill>
                  <a:srgbClr val="003399"/>
                </a:solidFill>
              </a:rPr>
              <a:t>is</a:t>
            </a:r>
            <a:r>
              <a:rPr lang="fr-BE" dirty="0" smtClean="0">
                <a:solidFill>
                  <a:srgbClr val="003399"/>
                </a:solidFill>
              </a:rPr>
              <a:t> </a:t>
            </a:r>
            <a:r>
              <a:rPr lang="fr-BE" dirty="0" err="1" smtClean="0">
                <a:solidFill>
                  <a:srgbClr val="003399"/>
                </a:solidFill>
              </a:rPr>
              <a:t>applied</a:t>
            </a:r>
            <a:r>
              <a:rPr lang="fr-BE" dirty="0" smtClean="0">
                <a:solidFill>
                  <a:srgbClr val="003399"/>
                </a:solidFill>
              </a:rPr>
              <a:t> to </a:t>
            </a:r>
            <a:r>
              <a:rPr lang="fr-BE" dirty="0" err="1" smtClean="0">
                <a:solidFill>
                  <a:srgbClr val="003399"/>
                </a:solidFill>
              </a:rPr>
              <a:t>while</a:t>
            </a:r>
            <a:r>
              <a:rPr lang="fr-BE" dirty="0" smtClean="0">
                <a:solidFill>
                  <a:srgbClr val="003399"/>
                </a:solidFill>
              </a:rPr>
              <a:t> a translation </a:t>
            </a:r>
            <a:r>
              <a:rPr lang="fr-BE" dirty="0" err="1" smtClean="0">
                <a:solidFill>
                  <a:srgbClr val="003399"/>
                </a:solidFill>
              </a:rPr>
              <a:t>template</a:t>
            </a:r>
            <a:r>
              <a:rPr lang="fr-BE" dirty="0" smtClean="0">
                <a:solidFill>
                  <a:srgbClr val="003399"/>
                </a:solidFill>
              </a:rPr>
              <a:t> </a:t>
            </a:r>
            <a:r>
              <a:rPr lang="fr-BE" i="1" dirty="0" err="1" smtClean="0">
                <a:solidFill>
                  <a:srgbClr val="003399"/>
                </a:solidFill>
              </a:rPr>
              <a:t>row</a:t>
            </a:r>
            <a:r>
              <a:rPr lang="fr-BE" dirty="0" smtClean="0">
                <a:solidFill>
                  <a:srgbClr val="003399"/>
                </a:solidFill>
              </a:rPr>
              <a:t> </a:t>
            </a:r>
            <a:r>
              <a:rPr lang="fr-BE" dirty="0" err="1" smtClean="0">
                <a:solidFill>
                  <a:srgbClr val="003399"/>
                </a:solidFill>
              </a:rPr>
              <a:t>is</a:t>
            </a:r>
            <a:r>
              <a:rPr lang="fr-BE" dirty="0" smtClean="0">
                <a:solidFill>
                  <a:srgbClr val="003399"/>
                </a:solidFill>
              </a:rPr>
              <a:t> </a:t>
            </a:r>
            <a:r>
              <a:rPr lang="fr-BE" dirty="0" err="1" smtClean="0">
                <a:solidFill>
                  <a:srgbClr val="003399"/>
                </a:solidFill>
              </a:rPr>
              <a:t>linked</a:t>
            </a:r>
            <a:r>
              <a:rPr lang="fr-BE" dirty="0" smtClean="0">
                <a:solidFill>
                  <a:srgbClr val="003399"/>
                </a:solidFill>
              </a:rPr>
              <a:t> </a:t>
            </a:r>
            <a:r>
              <a:rPr lang="fr-BE" dirty="0" err="1" smtClean="0">
                <a:solidFill>
                  <a:srgbClr val="003399"/>
                </a:solidFill>
              </a:rPr>
              <a:t>directly</a:t>
            </a:r>
            <a:r>
              <a:rPr lang="fr-BE" dirty="0" smtClean="0">
                <a:solidFill>
                  <a:srgbClr val="003399"/>
                </a:solidFill>
              </a:rPr>
              <a:t> to the description </a:t>
            </a:r>
            <a:r>
              <a:rPr lang="fr-BE" dirty="0" err="1" smtClean="0">
                <a:solidFill>
                  <a:srgbClr val="003399"/>
                </a:solidFill>
              </a:rPr>
              <a:t>that</a:t>
            </a:r>
            <a:r>
              <a:rPr lang="fr-BE" dirty="0" smtClean="0">
                <a:solidFill>
                  <a:srgbClr val="003399"/>
                </a:solidFill>
              </a:rPr>
              <a:t> arise </a:t>
            </a:r>
            <a:r>
              <a:rPr lang="fr-BE" dirty="0" err="1" smtClean="0">
                <a:solidFill>
                  <a:srgbClr val="003399"/>
                </a:solidFill>
              </a:rPr>
              <a:t>from</a:t>
            </a:r>
            <a:r>
              <a:rPr lang="fr-BE" dirty="0" smtClean="0">
                <a:solidFill>
                  <a:srgbClr val="003399"/>
                </a:solidFill>
              </a:rPr>
              <a:t> </a:t>
            </a:r>
            <a:r>
              <a:rPr lang="fr-BE" dirty="0" err="1" smtClean="0">
                <a:solidFill>
                  <a:srgbClr val="003399"/>
                </a:solidFill>
              </a:rPr>
              <a:t>it</a:t>
            </a:r>
            <a:r>
              <a:rPr lang="fr-BE" dirty="0" smtClean="0">
                <a:solidFill>
                  <a:srgbClr val="003399"/>
                </a:solidFill>
              </a:rPr>
              <a:t>.</a:t>
            </a:r>
            <a:endParaRPr lang="fr-BE" dirty="0">
              <a:solidFill>
                <a:srgbClr val="003399"/>
              </a:solidFill>
            </a:endParaRPr>
          </a:p>
        </p:txBody>
      </p:sp>
    </p:spTree>
    <p:extLst>
      <p:ext uri="{BB962C8B-B14F-4D97-AF65-F5344CB8AC3E}">
        <p14:creationId xmlns:p14="http://schemas.microsoft.com/office/powerpoint/2010/main" val="5613544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Image 9">
            <a:extLst>
              <a:ext uri="{FF2B5EF4-FFF2-40B4-BE49-F238E27FC236}">
                <a16:creationId xmlns="" xmlns:a16="http://schemas.microsoft.com/office/drawing/2014/main" id="{DC5E926D-51A5-4E07-98E0-B9EACBA6AF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1094" y="93342"/>
            <a:ext cx="527215" cy="308144"/>
          </a:xfrm>
          <a:prstGeom prst="rect">
            <a:avLst/>
          </a:prstGeom>
        </p:spPr>
      </p:pic>
      <p:sp>
        <p:nvSpPr>
          <p:cNvPr id="43" name="Titre 1"/>
          <p:cNvSpPr txBox="1">
            <a:spLocks/>
          </p:cNvSpPr>
          <p:nvPr/>
        </p:nvSpPr>
        <p:spPr>
          <a:xfrm>
            <a:off x="384150" y="189341"/>
            <a:ext cx="8363272" cy="4344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accent6">
                    <a:lumMod val="75000"/>
                  </a:schemeClr>
                </a:solidFill>
                <a:latin typeface="Arial" pitchFamily="34" charset="0"/>
                <a:ea typeface="+mj-ea"/>
                <a:cs typeface="Arial" pitchFamily="34" charset="0"/>
              </a:defRPr>
            </a:lvl1pPr>
          </a:lstStyle>
          <a:p>
            <a:pPr lvl="0" algn="l"/>
            <a:r>
              <a:rPr lang="fr-BE" sz="2000" dirty="0">
                <a:solidFill>
                  <a:srgbClr val="F79646">
                    <a:lumMod val="75000"/>
                  </a:srgbClr>
                </a:solidFill>
              </a:rPr>
              <a:t>Description translation </a:t>
            </a:r>
            <a:r>
              <a:rPr lang="fr-BE" sz="2000" dirty="0" err="1">
                <a:solidFill>
                  <a:srgbClr val="F79646">
                    <a:lumMod val="75000"/>
                  </a:srgbClr>
                </a:solidFill>
              </a:rPr>
              <a:t>template</a:t>
            </a:r>
            <a:r>
              <a:rPr lang="fr-BE" sz="2000" dirty="0">
                <a:solidFill>
                  <a:srgbClr val="F79646">
                    <a:lumMod val="75000"/>
                  </a:srgbClr>
                </a:solidFill>
              </a:rPr>
              <a:t> association refset </a:t>
            </a:r>
            <a:r>
              <a:rPr lang="fr-BE" sz="2000" dirty="0" smtClean="0">
                <a:solidFill>
                  <a:srgbClr val="F79646">
                    <a:lumMod val="75000"/>
                  </a:srgbClr>
                </a:solidFill>
              </a:rPr>
              <a:t>structure</a:t>
            </a:r>
            <a:endParaRPr lang="fr-BE" sz="2000" dirty="0">
              <a:solidFill>
                <a:srgbClr val="F79646">
                  <a:lumMod val="75000"/>
                </a:srgbClr>
              </a:solidFill>
            </a:endParaRPr>
          </a:p>
        </p:txBody>
      </p:sp>
      <p:grpSp>
        <p:nvGrpSpPr>
          <p:cNvPr id="44" name="Group 17"/>
          <p:cNvGrpSpPr/>
          <p:nvPr/>
        </p:nvGrpSpPr>
        <p:grpSpPr>
          <a:xfrm>
            <a:off x="462852" y="767801"/>
            <a:ext cx="8100001" cy="36000"/>
            <a:chOff x="540398" y="863854"/>
            <a:chExt cx="8100001" cy="36000"/>
          </a:xfrm>
        </p:grpSpPr>
        <p:cxnSp>
          <p:nvCxnSpPr>
            <p:cNvPr id="45"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graphicFrame>
        <p:nvGraphicFramePr>
          <p:cNvPr id="209" name="Tableau 208"/>
          <p:cNvGraphicFramePr>
            <a:graphicFrameLocks noGrp="1"/>
          </p:cNvGraphicFramePr>
          <p:nvPr>
            <p:extLst>
              <p:ext uri="{D42A27DB-BD31-4B8C-83A1-F6EECF244321}">
                <p14:modId xmlns:p14="http://schemas.microsoft.com/office/powerpoint/2010/main" val="477980685"/>
              </p:ext>
            </p:extLst>
          </p:nvPr>
        </p:nvGraphicFramePr>
        <p:xfrm>
          <a:off x="642767" y="3050258"/>
          <a:ext cx="8342126" cy="914763"/>
        </p:xfrm>
        <a:graphic>
          <a:graphicData uri="http://schemas.openxmlformats.org/drawingml/2006/table">
            <a:tbl>
              <a:tblPr firstRow="1" bandRow="1">
                <a:tableStyleId>{5940675A-B579-460E-94D1-54222C63F5DA}</a:tableStyleId>
              </a:tblPr>
              <a:tblGrid>
                <a:gridCol w="455044"/>
                <a:gridCol w="928584"/>
                <a:gridCol w="599465"/>
                <a:gridCol w="728762"/>
                <a:gridCol w="2387432"/>
                <a:gridCol w="1585495"/>
                <a:gridCol w="1657344"/>
              </a:tblGrid>
              <a:tr h="251560">
                <a:tc>
                  <a:txBody>
                    <a:bodyPr/>
                    <a:lstStyle/>
                    <a:p>
                      <a:r>
                        <a:rPr lang="fr-BE" sz="1050" dirty="0" err="1" smtClean="0"/>
                        <a:t>iD</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smtClean="0"/>
                        <a:t>Effective time</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smtClean="0"/>
                        <a:t>Active</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smtClean="0"/>
                        <a:t>Module ID</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err="1" smtClean="0"/>
                        <a:t>refsetID</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err="1" smtClean="0"/>
                        <a:t>referencedComponentID</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err="1" smtClean="0"/>
                        <a:t>targetComponentID</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51560">
                <a:tc>
                  <a:txBody>
                    <a:bodyPr/>
                    <a:lstStyle/>
                    <a:p>
                      <a:r>
                        <a:rPr lang="fr-BE" sz="1050" dirty="0" smtClean="0"/>
                        <a:t>UUID</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smtClean="0"/>
                        <a:t>date</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err="1" smtClean="0"/>
                        <a:t>integrer</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smtClean="0"/>
                        <a:t>SCTID</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smtClean="0"/>
                        <a:t>SCTID</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smtClean="0"/>
                        <a:t>SCTID</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smtClean="0"/>
                        <a:t>SCTID</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411643">
                <a:tc>
                  <a:txBody>
                    <a:bodyPr/>
                    <a:lstStyle/>
                    <a:p>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fr-BE" sz="105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50" dirty="0" smtClean="0">
                          <a:solidFill>
                            <a:sysClr val="windowText" lastClr="000000"/>
                          </a:solidFill>
                        </a:rPr>
                        <a:t>Translation </a:t>
                      </a:r>
                      <a:r>
                        <a:rPr lang="fr-BE" sz="1050" dirty="0" err="1" smtClean="0">
                          <a:solidFill>
                            <a:sysClr val="windowText" lastClr="000000"/>
                          </a:solidFill>
                        </a:rPr>
                        <a:t>template</a:t>
                      </a:r>
                      <a:r>
                        <a:rPr lang="fr-BE" sz="1050" dirty="0" smtClean="0">
                          <a:solidFill>
                            <a:sysClr val="windowText" lastClr="000000"/>
                          </a:solidFill>
                        </a:rPr>
                        <a:t> association refset</a:t>
                      </a:r>
                      <a:endParaRPr lang="fr-BE" sz="105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50" dirty="0" smtClean="0"/>
                        <a:t>description ID</a:t>
                      </a:r>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50" dirty="0" smtClean="0"/>
                        <a:t>Translation </a:t>
                      </a:r>
                      <a:r>
                        <a:rPr lang="fr-BE" sz="1050" dirty="0" err="1" smtClean="0"/>
                        <a:t>template</a:t>
                      </a:r>
                      <a:r>
                        <a:rPr lang="fr-BE" sz="1050" dirty="0" smtClean="0"/>
                        <a:t> </a:t>
                      </a:r>
                      <a:r>
                        <a:rPr lang="fr-BE" sz="1050" dirty="0" err="1" smtClean="0"/>
                        <a:t>row</a:t>
                      </a:r>
                      <a:r>
                        <a:rPr lang="fr-BE" sz="1050" dirty="0" smtClean="0"/>
                        <a:t> id</a:t>
                      </a:r>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
        <p:nvSpPr>
          <p:cNvPr id="2" name="TextBox 1"/>
          <p:cNvSpPr txBox="1"/>
          <p:nvPr/>
        </p:nvSpPr>
        <p:spPr>
          <a:xfrm>
            <a:off x="481550" y="1131064"/>
            <a:ext cx="8664561" cy="1431161"/>
          </a:xfrm>
          <a:prstGeom prst="rect">
            <a:avLst/>
          </a:prstGeom>
          <a:noFill/>
        </p:spPr>
        <p:txBody>
          <a:bodyPr wrap="square" rtlCol="0">
            <a:spAutoFit/>
          </a:bodyPr>
          <a:lstStyle/>
          <a:p>
            <a:pPr>
              <a:spcAft>
                <a:spcPts val="1800"/>
              </a:spcAft>
            </a:pPr>
            <a:r>
              <a:rPr lang="fr-BE" dirty="0" smtClean="0">
                <a:solidFill>
                  <a:srgbClr val="003399"/>
                </a:solidFill>
              </a:rPr>
              <a:t>Links the description in a </a:t>
            </a:r>
            <a:r>
              <a:rPr lang="fr-BE" dirty="0" err="1" smtClean="0">
                <a:solidFill>
                  <a:srgbClr val="003399"/>
                </a:solidFill>
              </a:rPr>
              <a:t>given</a:t>
            </a:r>
            <a:r>
              <a:rPr lang="fr-BE" dirty="0" smtClean="0">
                <a:solidFill>
                  <a:srgbClr val="003399"/>
                </a:solidFill>
              </a:rPr>
              <a:t> </a:t>
            </a:r>
            <a:r>
              <a:rPr lang="fr-BE" dirty="0" err="1" smtClean="0">
                <a:solidFill>
                  <a:srgbClr val="003399"/>
                </a:solidFill>
              </a:rPr>
              <a:t>language</a:t>
            </a:r>
            <a:r>
              <a:rPr lang="fr-BE" dirty="0" smtClean="0">
                <a:solidFill>
                  <a:srgbClr val="003399"/>
                </a:solidFill>
              </a:rPr>
              <a:t> to the translation </a:t>
            </a:r>
            <a:r>
              <a:rPr lang="fr-BE" dirty="0" err="1" smtClean="0">
                <a:solidFill>
                  <a:srgbClr val="003399"/>
                </a:solidFill>
              </a:rPr>
              <a:t>template</a:t>
            </a:r>
            <a:r>
              <a:rPr lang="fr-BE" dirty="0" smtClean="0">
                <a:solidFill>
                  <a:srgbClr val="003399"/>
                </a:solidFill>
              </a:rPr>
              <a:t> </a:t>
            </a:r>
            <a:r>
              <a:rPr lang="fr-BE" dirty="0" err="1" smtClean="0">
                <a:solidFill>
                  <a:srgbClr val="003399"/>
                </a:solidFill>
              </a:rPr>
              <a:t>used</a:t>
            </a:r>
            <a:r>
              <a:rPr lang="fr-BE" dirty="0" smtClean="0">
                <a:solidFill>
                  <a:srgbClr val="003399"/>
                </a:solidFill>
              </a:rPr>
              <a:t> to </a:t>
            </a:r>
            <a:r>
              <a:rPr lang="fr-BE" dirty="0" err="1" smtClean="0">
                <a:solidFill>
                  <a:srgbClr val="003399"/>
                </a:solidFill>
              </a:rPr>
              <a:t>create</a:t>
            </a:r>
            <a:r>
              <a:rPr lang="fr-BE" dirty="0" smtClean="0">
                <a:solidFill>
                  <a:srgbClr val="003399"/>
                </a:solidFill>
              </a:rPr>
              <a:t> </a:t>
            </a:r>
            <a:r>
              <a:rPr lang="fr-BE" dirty="0" err="1" smtClean="0">
                <a:solidFill>
                  <a:srgbClr val="003399"/>
                </a:solidFill>
              </a:rPr>
              <a:t>this</a:t>
            </a:r>
            <a:r>
              <a:rPr lang="fr-BE" dirty="0" smtClean="0">
                <a:solidFill>
                  <a:srgbClr val="003399"/>
                </a:solidFill>
              </a:rPr>
              <a:t> </a:t>
            </a:r>
            <a:r>
              <a:rPr lang="fr-BE" dirty="0" err="1" smtClean="0">
                <a:solidFill>
                  <a:srgbClr val="003399"/>
                </a:solidFill>
              </a:rPr>
              <a:t>descritpion</a:t>
            </a:r>
            <a:r>
              <a:rPr lang="fr-BE" dirty="0" smtClean="0">
                <a:solidFill>
                  <a:srgbClr val="003399"/>
                </a:solidFill>
              </a:rPr>
              <a:t> in </a:t>
            </a:r>
            <a:r>
              <a:rPr lang="fr-BE" dirty="0" err="1" smtClean="0">
                <a:solidFill>
                  <a:srgbClr val="003399"/>
                </a:solidFill>
              </a:rPr>
              <a:t>this</a:t>
            </a:r>
            <a:r>
              <a:rPr lang="fr-BE" dirty="0" smtClean="0">
                <a:solidFill>
                  <a:srgbClr val="003399"/>
                </a:solidFill>
              </a:rPr>
              <a:t> </a:t>
            </a:r>
            <a:r>
              <a:rPr lang="fr-BE" dirty="0" err="1" smtClean="0">
                <a:solidFill>
                  <a:srgbClr val="003399"/>
                </a:solidFill>
              </a:rPr>
              <a:t>language</a:t>
            </a:r>
            <a:r>
              <a:rPr lang="fr-BE" dirty="0" smtClean="0">
                <a:solidFill>
                  <a:srgbClr val="003399"/>
                </a:solidFill>
              </a:rPr>
              <a:t>. </a:t>
            </a:r>
          </a:p>
          <a:p>
            <a:r>
              <a:rPr lang="fr-BE" dirty="0" smtClean="0">
                <a:solidFill>
                  <a:srgbClr val="003399"/>
                </a:solidFill>
              </a:rPr>
              <a:t>Note </a:t>
            </a:r>
            <a:r>
              <a:rPr lang="fr-BE" dirty="0" err="1" smtClean="0">
                <a:solidFill>
                  <a:srgbClr val="003399"/>
                </a:solidFill>
              </a:rPr>
              <a:t>that</a:t>
            </a:r>
            <a:r>
              <a:rPr lang="fr-BE" dirty="0" smtClean="0">
                <a:solidFill>
                  <a:srgbClr val="003399"/>
                </a:solidFill>
              </a:rPr>
              <a:t> </a:t>
            </a:r>
            <a:r>
              <a:rPr lang="fr-BE" dirty="0" err="1" smtClean="0">
                <a:solidFill>
                  <a:srgbClr val="003399"/>
                </a:solidFill>
              </a:rPr>
              <a:t>this</a:t>
            </a:r>
            <a:r>
              <a:rPr lang="fr-BE" dirty="0" smtClean="0">
                <a:solidFill>
                  <a:srgbClr val="003399"/>
                </a:solidFill>
              </a:rPr>
              <a:t> </a:t>
            </a:r>
            <a:r>
              <a:rPr lang="fr-BE" dirty="0" err="1" smtClean="0">
                <a:solidFill>
                  <a:srgbClr val="003399"/>
                </a:solidFill>
              </a:rPr>
              <a:t>method</a:t>
            </a:r>
            <a:r>
              <a:rPr lang="fr-BE" dirty="0" smtClean="0">
                <a:solidFill>
                  <a:srgbClr val="003399"/>
                </a:solidFill>
              </a:rPr>
              <a:t> </a:t>
            </a:r>
            <a:r>
              <a:rPr lang="fr-BE" dirty="0" err="1" smtClean="0">
                <a:solidFill>
                  <a:srgbClr val="003399"/>
                </a:solidFill>
              </a:rPr>
              <a:t>is</a:t>
            </a:r>
            <a:r>
              <a:rPr lang="fr-BE" dirty="0" smtClean="0">
                <a:solidFill>
                  <a:srgbClr val="003399"/>
                </a:solidFill>
              </a:rPr>
              <a:t> applicable </a:t>
            </a:r>
            <a:r>
              <a:rPr lang="fr-BE" dirty="0" err="1" smtClean="0">
                <a:solidFill>
                  <a:srgbClr val="003399"/>
                </a:solidFill>
              </a:rPr>
              <a:t>also</a:t>
            </a:r>
            <a:r>
              <a:rPr lang="fr-BE" dirty="0" smtClean="0">
                <a:solidFill>
                  <a:srgbClr val="003399"/>
                </a:solidFill>
              </a:rPr>
              <a:t> to the SNOMED international </a:t>
            </a:r>
            <a:r>
              <a:rPr lang="fr-BE" dirty="0" err="1" smtClean="0">
                <a:solidFill>
                  <a:srgbClr val="003399"/>
                </a:solidFill>
              </a:rPr>
              <a:t>english</a:t>
            </a:r>
            <a:r>
              <a:rPr lang="fr-BE" dirty="0" smtClean="0">
                <a:solidFill>
                  <a:srgbClr val="003399"/>
                </a:solidFill>
              </a:rPr>
              <a:t> </a:t>
            </a:r>
            <a:r>
              <a:rPr lang="fr-BE" dirty="0" err="1" smtClean="0">
                <a:solidFill>
                  <a:srgbClr val="003399"/>
                </a:solidFill>
              </a:rPr>
              <a:t>templates</a:t>
            </a:r>
            <a:r>
              <a:rPr lang="fr-BE" dirty="0">
                <a:solidFill>
                  <a:srgbClr val="003399"/>
                </a:solidFill>
              </a:rPr>
              <a:t> </a:t>
            </a:r>
            <a:r>
              <a:rPr lang="fr-BE" dirty="0" err="1" smtClean="0">
                <a:solidFill>
                  <a:srgbClr val="003399"/>
                </a:solidFill>
              </a:rPr>
              <a:t>currently</a:t>
            </a:r>
            <a:r>
              <a:rPr lang="fr-BE" dirty="0" smtClean="0">
                <a:solidFill>
                  <a:srgbClr val="003399"/>
                </a:solidFill>
              </a:rPr>
              <a:t> </a:t>
            </a:r>
            <a:r>
              <a:rPr lang="fr-BE" dirty="0" err="1" smtClean="0">
                <a:solidFill>
                  <a:srgbClr val="003399"/>
                </a:solidFill>
              </a:rPr>
              <a:t>lying</a:t>
            </a:r>
            <a:r>
              <a:rPr lang="fr-BE" dirty="0" smtClean="0">
                <a:solidFill>
                  <a:srgbClr val="003399"/>
                </a:solidFill>
              </a:rPr>
              <a:t> </a:t>
            </a:r>
            <a:r>
              <a:rPr lang="fr-BE" dirty="0" err="1" smtClean="0">
                <a:solidFill>
                  <a:srgbClr val="003399"/>
                </a:solidFill>
              </a:rPr>
              <a:t>scattered</a:t>
            </a:r>
            <a:r>
              <a:rPr lang="fr-BE" dirty="0" smtClean="0">
                <a:solidFill>
                  <a:srgbClr val="003399"/>
                </a:solidFill>
              </a:rPr>
              <a:t> in the </a:t>
            </a:r>
            <a:r>
              <a:rPr lang="fr-BE" dirty="0" err="1" smtClean="0">
                <a:solidFill>
                  <a:srgbClr val="003399"/>
                </a:solidFill>
              </a:rPr>
              <a:t>authoring</a:t>
            </a:r>
            <a:r>
              <a:rPr lang="fr-BE" dirty="0" smtClean="0">
                <a:solidFill>
                  <a:srgbClr val="003399"/>
                </a:solidFill>
              </a:rPr>
              <a:t> guide, on </a:t>
            </a:r>
            <a:r>
              <a:rPr lang="fr-BE" dirty="0" err="1" smtClean="0">
                <a:solidFill>
                  <a:srgbClr val="003399"/>
                </a:solidFill>
              </a:rPr>
              <a:t>various</a:t>
            </a:r>
            <a:r>
              <a:rPr lang="fr-BE" dirty="0" smtClean="0">
                <a:solidFill>
                  <a:srgbClr val="003399"/>
                </a:solidFill>
              </a:rPr>
              <a:t> confluence pages and in </a:t>
            </a:r>
            <a:r>
              <a:rPr lang="fr-BE" dirty="0" err="1" smtClean="0">
                <a:solidFill>
                  <a:srgbClr val="003399"/>
                </a:solidFill>
              </a:rPr>
              <a:t>Jira</a:t>
            </a:r>
            <a:r>
              <a:rPr lang="fr-BE" dirty="0">
                <a:solidFill>
                  <a:srgbClr val="003399"/>
                </a:solidFill>
              </a:rPr>
              <a:t>.</a:t>
            </a:r>
          </a:p>
        </p:txBody>
      </p:sp>
      <p:sp>
        <p:nvSpPr>
          <p:cNvPr id="25" name="TextBox 24"/>
          <p:cNvSpPr txBox="1"/>
          <p:nvPr/>
        </p:nvSpPr>
        <p:spPr>
          <a:xfrm>
            <a:off x="481549" y="4598952"/>
            <a:ext cx="8664561" cy="646331"/>
          </a:xfrm>
          <a:prstGeom prst="rect">
            <a:avLst/>
          </a:prstGeom>
          <a:noFill/>
        </p:spPr>
        <p:txBody>
          <a:bodyPr wrap="square" rtlCol="0">
            <a:spAutoFit/>
          </a:bodyPr>
          <a:lstStyle/>
          <a:p>
            <a:r>
              <a:rPr lang="fr-BE" dirty="0" smtClean="0">
                <a:solidFill>
                  <a:srgbClr val="003399"/>
                </a:solidFill>
              </a:rPr>
              <a:t>In </a:t>
            </a:r>
            <a:r>
              <a:rPr lang="fr-BE" dirty="0" err="1" smtClean="0">
                <a:solidFill>
                  <a:srgbClr val="003399"/>
                </a:solidFill>
              </a:rPr>
              <a:t>order</a:t>
            </a:r>
            <a:r>
              <a:rPr lang="fr-BE" dirty="0" smtClean="0">
                <a:solidFill>
                  <a:srgbClr val="003399"/>
                </a:solidFill>
              </a:rPr>
              <a:t> to do </a:t>
            </a:r>
            <a:r>
              <a:rPr lang="fr-BE" dirty="0" err="1" smtClean="0">
                <a:solidFill>
                  <a:srgbClr val="003399"/>
                </a:solidFill>
              </a:rPr>
              <a:t>this</a:t>
            </a:r>
            <a:r>
              <a:rPr lang="fr-BE" dirty="0" smtClean="0">
                <a:solidFill>
                  <a:srgbClr val="003399"/>
                </a:solidFill>
              </a:rPr>
              <a:t>, </a:t>
            </a:r>
            <a:r>
              <a:rPr lang="fr-BE" dirty="0" err="1" smtClean="0">
                <a:solidFill>
                  <a:srgbClr val="003399"/>
                </a:solidFill>
              </a:rPr>
              <a:t>we</a:t>
            </a:r>
            <a:r>
              <a:rPr lang="fr-BE" dirty="0" smtClean="0">
                <a:solidFill>
                  <a:srgbClr val="003399"/>
                </a:solidFill>
              </a:rPr>
              <a:t> </a:t>
            </a:r>
            <a:r>
              <a:rPr lang="fr-BE" dirty="0" err="1" smtClean="0">
                <a:solidFill>
                  <a:srgbClr val="003399"/>
                </a:solidFill>
              </a:rPr>
              <a:t>need</a:t>
            </a:r>
            <a:r>
              <a:rPr lang="fr-BE" dirty="0" smtClean="0">
                <a:solidFill>
                  <a:srgbClr val="003399"/>
                </a:solidFill>
              </a:rPr>
              <a:t> to </a:t>
            </a:r>
            <a:r>
              <a:rPr lang="fr-BE" dirty="0" err="1" smtClean="0">
                <a:solidFill>
                  <a:srgbClr val="003399"/>
                </a:solidFill>
              </a:rPr>
              <a:t>create</a:t>
            </a:r>
            <a:r>
              <a:rPr lang="fr-BE" dirty="0" smtClean="0">
                <a:solidFill>
                  <a:srgbClr val="003399"/>
                </a:solidFill>
              </a:rPr>
              <a:t> </a:t>
            </a:r>
            <a:r>
              <a:rPr lang="fr-BE" dirty="0" err="1" smtClean="0">
                <a:solidFill>
                  <a:srgbClr val="003399"/>
                </a:solidFill>
              </a:rPr>
              <a:t>template</a:t>
            </a:r>
            <a:r>
              <a:rPr lang="fr-BE" dirty="0" smtClean="0">
                <a:solidFill>
                  <a:srgbClr val="003399"/>
                </a:solidFill>
              </a:rPr>
              <a:t> concepts and </a:t>
            </a:r>
            <a:r>
              <a:rPr lang="fr-BE" dirty="0" err="1" smtClean="0">
                <a:solidFill>
                  <a:srgbClr val="003399"/>
                </a:solidFill>
              </a:rPr>
              <a:t>template</a:t>
            </a:r>
            <a:r>
              <a:rPr lang="fr-BE" dirty="0" smtClean="0">
                <a:solidFill>
                  <a:srgbClr val="003399"/>
                </a:solidFill>
              </a:rPr>
              <a:t> </a:t>
            </a:r>
            <a:r>
              <a:rPr lang="fr-BE" dirty="0" err="1" smtClean="0">
                <a:solidFill>
                  <a:srgbClr val="003399"/>
                </a:solidFill>
              </a:rPr>
              <a:t>row</a:t>
            </a:r>
            <a:r>
              <a:rPr lang="fr-BE" dirty="0" smtClean="0">
                <a:solidFill>
                  <a:srgbClr val="003399"/>
                </a:solidFill>
              </a:rPr>
              <a:t> concepts and </a:t>
            </a:r>
            <a:r>
              <a:rPr lang="fr-BE" dirty="0" err="1" smtClean="0">
                <a:solidFill>
                  <a:srgbClr val="003399"/>
                </a:solidFill>
              </a:rPr>
              <a:t>make</a:t>
            </a:r>
            <a:r>
              <a:rPr lang="fr-BE" dirty="0" smtClean="0">
                <a:solidFill>
                  <a:srgbClr val="003399"/>
                </a:solidFill>
              </a:rPr>
              <a:t> an association </a:t>
            </a:r>
            <a:r>
              <a:rPr lang="fr-BE" dirty="0" err="1" smtClean="0">
                <a:solidFill>
                  <a:srgbClr val="003399"/>
                </a:solidFill>
              </a:rPr>
              <a:t>between</a:t>
            </a:r>
            <a:r>
              <a:rPr lang="fr-BE" dirty="0" smtClean="0">
                <a:solidFill>
                  <a:srgbClr val="003399"/>
                </a:solidFill>
              </a:rPr>
              <a:t> the translation concept and </a:t>
            </a:r>
            <a:r>
              <a:rPr lang="fr-BE" dirty="0" err="1" smtClean="0">
                <a:solidFill>
                  <a:srgbClr val="003399"/>
                </a:solidFill>
              </a:rPr>
              <a:t>its</a:t>
            </a:r>
            <a:r>
              <a:rPr lang="fr-BE" dirty="0" smtClean="0">
                <a:solidFill>
                  <a:srgbClr val="003399"/>
                </a:solidFill>
              </a:rPr>
              <a:t> </a:t>
            </a:r>
            <a:r>
              <a:rPr lang="fr-BE" dirty="0" err="1" smtClean="0">
                <a:solidFill>
                  <a:srgbClr val="003399"/>
                </a:solidFill>
              </a:rPr>
              <a:t>rows</a:t>
            </a:r>
            <a:r>
              <a:rPr lang="fr-BE" dirty="0" smtClean="0">
                <a:solidFill>
                  <a:srgbClr val="003399"/>
                </a:solidFill>
              </a:rPr>
              <a:t>.</a:t>
            </a:r>
            <a:endParaRPr lang="fr-BE" dirty="0">
              <a:solidFill>
                <a:srgbClr val="003399"/>
              </a:solidFill>
            </a:endParaRPr>
          </a:p>
        </p:txBody>
      </p:sp>
    </p:spTree>
    <p:extLst>
      <p:ext uri="{BB962C8B-B14F-4D97-AF65-F5344CB8AC3E}">
        <p14:creationId xmlns:p14="http://schemas.microsoft.com/office/powerpoint/2010/main" val="23118716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Image 9">
            <a:extLst>
              <a:ext uri="{FF2B5EF4-FFF2-40B4-BE49-F238E27FC236}">
                <a16:creationId xmlns="" xmlns:a16="http://schemas.microsoft.com/office/drawing/2014/main" id="{DC5E926D-51A5-4E07-98E0-B9EACBA6AF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1094" y="93342"/>
            <a:ext cx="527215" cy="308144"/>
          </a:xfrm>
          <a:prstGeom prst="rect">
            <a:avLst/>
          </a:prstGeom>
        </p:spPr>
      </p:pic>
      <p:sp>
        <p:nvSpPr>
          <p:cNvPr id="43" name="Titre 1"/>
          <p:cNvSpPr txBox="1">
            <a:spLocks/>
          </p:cNvSpPr>
          <p:nvPr/>
        </p:nvSpPr>
        <p:spPr>
          <a:xfrm>
            <a:off x="384150" y="189341"/>
            <a:ext cx="8363272" cy="4344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accent6">
                    <a:lumMod val="75000"/>
                  </a:schemeClr>
                </a:solidFill>
                <a:latin typeface="Arial" pitchFamily="34" charset="0"/>
                <a:ea typeface="+mj-ea"/>
                <a:cs typeface="Arial" pitchFamily="34" charset="0"/>
              </a:defRPr>
            </a:lvl1pPr>
          </a:lstStyle>
          <a:p>
            <a:pPr lvl="0" algn="l"/>
            <a:r>
              <a:rPr lang="fr-BE" sz="2000" dirty="0" smtClean="0">
                <a:solidFill>
                  <a:srgbClr val="F79646">
                    <a:lumMod val="75000"/>
                  </a:srgbClr>
                </a:solidFill>
              </a:rPr>
              <a:t>Translation </a:t>
            </a:r>
            <a:r>
              <a:rPr lang="fr-BE" sz="2000" dirty="0" err="1">
                <a:solidFill>
                  <a:srgbClr val="F79646">
                    <a:lumMod val="75000"/>
                  </a:srgbClr>
                </a:solidFill>
              </a:rPr>
              <a:t>template</a:t>
            </a:r>
            <a:r>
              <a:rPr lang="fr-BE" sz="2000" dirty="0">
                <a:solidFill>
                  <a:srgbClr val="F79646">
                    <a:lumMod val="75000"/>
                  </a:srgbClr>
                </a:solidFill>
              </a:rPr>
              <a:t> </a:t>
            </a:r>
            <a:r>
              <a:rPr lang="fr-BE" sz="2000" dirty="0" smtClean="0">
                <a:solidFill>
                  <a:srgbClr val="F79646">
                    <a:lumMod val="75000"/>
                  </a:srgbClr>
                </a:solidFill>
              </a:rPr>
              <a:t>description file</a:t>
            </a:r>
            <a:endParaRPr lang="fr-BE" sz="2000" dirty="0">
              <a:solidFill>
                <a:srgbClr val="F79646">
                  <a:lumMod val="75000"/>
                </a:srgbClr>
              </a:solidFill>
            </a:endParaRPr>
          </a:p>
        </p:txBody>
      </p:sp>
      <p:grpSp>
        <p:nvGrpSpPr>
          <p:cNvPr id="44" name="Group 17"/>
          <p:cNvGrpSpPr/>
          <p:nvPr/>
        </p:nvGrpSpPr>
        <p:grpSpPr>
          <a:xfrm>
            <a:off x="462853" y="722798"/>
            <a:ext cx="8100001" cy="36000"/>
            <a:chOff x="540398" y="863854"/>
            <a:chExt cx="8100001" cy="36000"/>
          </a:xfrm>
        </p:grpSpPr>
        <p:cxnSp>
          <p:nvCxnSpPr>
            <p:cNvPr id="45"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sp>
        <p:nvSpPr>
          <p:cNvPr id="31" name="Rectangle 30"/>
          <p:cNvSpPr/>
          <p:nvPr/>
        </p:nvSpPr>
        <p:spPr>
          <a:xfrm>
            <a:off x="598356" y="3188927"/>
            <a:ext cx="1640494" cy="2618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100" dirty="0" smtClean="0">
                <a:solidFill>
                  <a:srgbClr val="0070C0"/>
                </a:solidFill>
              </a:rPr>
              <a:t>Template X Concept</a:t>
            </a:r>
            <a:endParaRPr lang="fr-BE" sz="1100" dirty="0">
              <a:solidFill>
                <a:srgbClr val="0070C0"/>
              </a:solidFill>
            </a:endParaRPr>
          </a:p>
        </p:txBody>
      </p:sp>
      <p:sp>
        <p:nvSpPr>
          <p:cNvPr id="34" name="Rectangle 33"/>
          <p:cNvSpPr/>
          <p:nvPr/>
        </p:nvSpPr>
        <p:spPr>
          <a:xfrm>
            <a:off x="2023697" y="3617349"/>
            <a:ext cx="1482657" cy="25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100" dirty="0" smtClean="0">
                <a:solidFill>
                  <a:srgbClr val="0070C0"/>
                </a:solidFill>
              </a:rPr>
              <a:t>Template X row1</a:t>
            </a:r>
            <a:endParaRPr lang="fr-BE" sz="1100" dirty="0">
              <a:solidFill>
                <a:srgbClr val="0070C0"/>
              </a:solidFill>
            </a:endParaRPr>
          </a:p>
        </p:txBody>
      </p:sp>
      <p:sp>
        <p:nvSpPr>
          <p:cNvPr id="35" name="Rectangle 34"/>
          <p:cNvSpPr/>
          <p:nvPr/>
        </p:nvSpPr>
        <p:spPr>
          <a:xfrm>
            <a:off x="2023697" y="4654742"/>
            <a:ext cx="1493360" cy="25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100" dirty="0" smtClean="0">
                <a:solidFill>
                  <a:srgbClr val="0070C0"/>
                </a:solidFill>
              </a:rPr>
              <a:t>Template X row4</a:t>
            </a:r>
            <a:endParaRPr lang="fr-BE" sz="1100" dirty="0">
              <a:solidFill>
                <a:srgbClr val="0070C0"/>
              </a:solidFill>
            </a:endParaRPr>
          </a:p>
        </p:txBody>
      </p:sp>
      <p:sp>
        <p:nvSpPr>
          <p:cNvPr id="36" name="Rectangle 35"/>
          <p:cNvSpPr/>
          <p:nvPr/>
        </p:nvSpPr>
        <p:spPr>
          <a:xfrm>
            <a:off x="2023697" y="4311596"/>
            <a:ext cx="1482657" cy="25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100" dirty="0" smtClean="0">
                <a:solidFill>
                  <a:srgbClr val="0070C0"/>
                </a:solidFill>
              </a:rPr>
              <a:t>Template X row3</a:t>
            </a:r>
            <a:endParaRPr lang="fr-BE" sz="1100" dirty="0">
              <a:solidFill>
                <a:srgbClr val="0070C0"/>
              </a:solidFill>
            </a:endParaRPr>
          </a:p>
        </p:txBody>
      </p:sp>
      <p:sp>
        <p:nvSpPr>
          <p:cNvPr id="37" name="Rectangle 36"/>
          <p:cNvSpPr/>
          <p:nvPr/>
        </p:nvSpPr>
        <p:spPr>
          <a:xfrm>
            <a:off x="2023697" y="3964472"/>
            <a:ext cx="1482657" cy="25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100" dirty="0" smtClean="0">
                <a:solidFill>
                  <a:srgbClr val="0070C0"/>
                </a:solidFill>
              </a:rPr>
              <a:t>Template X row2</a:t>
            </a:r>
            <a:endParaRPr lang="fr-BE" sz="1100" dirty="0">
              <a:solidFill>
                <a:srgbClr val="0070C0"/>
              </a:solidFill>
            </a:endParaRPr>
          </a:p>
        </p:txBody>
      </p:sp>
      <p:cxnSp>
        <p:nvCxnSpPr>
          <p:cNvPr id="7" name="Connecteur en angle 6"/>
          <p:cNvCxnSpPr>
            <a:stCxn id="31" idx="2"/>
            <a:endCxn id="34" idx="1"/>
          </p:cNvCxnSpPr>
          <p:nvPr/>
        </p:nvCxnSpPr>
        <p:spPr>
          <a:xfrm rot="16200000" flipH="1">
            <a:off x="1574843" y="3294494"/>
            <a:ext cx="292615" cy="60509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necteur en angle 9"/>
          <p:cNvCxnSpPr>
            <a:stCxn id="31" idx="2"/>
            <a:endCxn id="37" idx="1"/>
          </p:cNvCxnSpPr>
          <p:nvPr/>
        </p:nvCxnSpPr>
        <p:spPr>
          <a:xfrm rot="16200000" flipH="1">
            <a:off x="1401281" y="3468056"/>
            <a:ext cx="639738" cy="60509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eur en angle 12"/>
          <p:cNvCxnSpPr>
            <a:stCxn id="31" idx="2"/>
            <a:endCxn id="36" idx="1"/>
          </p:cNvCxnSpPr>
          <p:nvPr/>
        </p:nvCxnSpPr>
        <p:spPr>
          <a:xfrm rot="16200000" flipH="1">
            <a:off x="1227719" y="3641618"/>
            <a:ext cx="986862" cy="60509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eur en angle 14"/>
          <p:cNvCxnSpPr>
            <a:stCxn id="31" idx="2"/>
            <a:endCxn id="35" idx="1"/>
          </p:cNvCxnSpPr>
          <p:nvPr/>
        </p:nvCxnSpPr>
        <p:spPr>
          <a:xfrm rot="16200000" flipH="1">
            <a:off x="1056146" y="3813191"/>
            <a:ext cx="1330008" cy="60509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24"/>
          <p:cNvSpPr txBox="1"/>
          <p:nvPr/>
        </p:nvSpPr>
        <p:spPr>
          <a:xfrm>
            <a:off x="462852" y="1097465"/>
            <a:ext cx="8284569" cy="1754326"/>
          </a:xfrm>
          <a:prstGeom prst="rect">
            <a:avLst/>
          </a:prstGeom>
          <a:noFill/>
        </p:spPr>
        <p:txBody>
          <a:bodyPr wrap="square" rtlCol="0">
            <a:spAutoFit/>
          </a:bodyPr>
          <a:lstStyle/>
          <a:p>
            <a:r>
              <a:rPr lang="fr-BE" dirty="0" smtClean="0">
                <a:solidFill>
                  <a:srgbClr val="003399"/>
                </a:solidFill>
              </a:rPr>
              <a:t>Template </a:t>
            </a:r>
            <a:r>
              <a:rPr lang="fr-BE" dirty="0" err="1" smtClean="0">
                <a:solidFill>
                  <a:srgbClr val="003399"/>
                </a:solidFill>
              </a:rPr>
              <a:t>rows</a:t>
            </a:r>
            <a:r>
              <a:rPr lang="fr-BE" dirty="0" smtClean="0">
                <a:solidFill>
                  <a:srgbClr val="003399"/>
                </a:solidFill>
              </a:rPr>
              <a:t> are </a:t>
            </a:r>
            <a:r>
              <a:rPr lang="fr-BE" dirty="0" err="1" smtClean="0">
                <a:solidFill>
                  <a:srgbClr val="003399"/>
                </a:solidFill>
              </a:rPr>
              <a:t>probably</a:t>
            </a:r>
            <a:r>
              <a:rPr lang="fr-BE" dirty="0" smtClean="0">
                <a:solidFill>
                  <a:srgbClr val="003399"/>
                </a:solidFill>
              </a:rPr>
              <a:t> best </a:t>
            </a:r>
            <a:r>
              <a:rPr lang="fr-BE" dirty="0" err="1" smtClean="0">
                <a:solidFill>
                  <a:srgbClr val="003399"/>
                </a:solidFill>
              </a:rPr>
              <a:t>viewed</a:t>
            </a:r>
            <a:r>
              <a:rPr lang="fr-BE" dirty="0" smtClean="0">
                <a:solidFill>
                  <a:srgbClr val="003399"/>
                </a:solidFill>
              </a:rPr>
              <a:t> as "descriptions of a translation concept not as concepts </a:t>
            </a:r>
            <a:r>
              <a:rPr lang="fr-BE" dirty="0" err="1" smtClean="0">
                <a:solidFill>
                  <a:srgbClr val="003399"/>
                </a:solidFill>
              </a:rPr>
              <a:t>themselves</a:t>
            </a:r>
            <a:r>
              <a:rPr lang="fr-BE" dirty="0" smtClean="0">
                <a:solidFill>
                  <a:srgbClr val="003399"/>
                </a:solidFill>
              </a:rPr>
              <a:t>. </a:t>
            </a:r>
          </a:p>
          <a:p>
            <a:endParaRPr lang="fr-BE" dirty="0">
              <a:solidFill>
                <a:srgbClr val="003399"/>
              </a:solidFill>
            </a:endParaRPr>
          </a:p>
          <a:p>
            <a:r>
              <a:rPr lang="fr-BE" dirty="0" smtClean="0">
                <a:solidFill>
                  <a:srgbClr val="003399"/>
                </a:solidFill>
              </a:rPr>
              <a:t>So </a:t>
            </a:r>
            <a:r>
              <a:rPr lang="fr-BE" dirty="0" err="1" smtClean="0">
                <a:solidFill>
                  <a:srgbClr val="003399"/>
                </a:solidFill>
              </a:rPr>
              <a:t>it's</a:t>
            </a:r>
            <a:r>
              <a:rPr lang="fr-BE" dirty="0" smtClean="0">
                <a:solidFill>
                  <a:srgbClr val="003399"/>
                </a:solidFill>
              </a:rPr>
              <a:t> not </a:t>
            </a:r>
            <a:r>
              <a:rPr lang="fr-BE" dirty="0" err="1" smtClean="0">
                <a:solidFill>
                  <a:srgbClr val="003399"/>
                </a:solidFill>
              </a:rPr>
              <a:t>so</a:t>
            </a:r>
            <a:r>
              <a:rPr lang="fr-BE" dirty="0" smtClean="0">
                <a:solidFill>
                  <a:srgbClr val="003399"/>
                </a:solidFill>
              </a:rPr>
              <a:t> </a:t>
            </a:r>
            <a:r>
              <a:rPr lang="fr-BE" dirty="0" err="1" smtClean="0">
                <a:solidFill>
                  <a:srgbClr val="003399"/>
                </a:solidFill>
              </a:rPr>
              <a:t>much</a:t>
            </a:r>
            <a:r>
              <a:rPr lang="fr-BE" dirty="0" smtClean="0">
                <a:solidFill>
                  <a:srgbClr val="003399"/>
                </a:solidFill>
              </a:rPr>
              <a:t> an association refset but more </a:t>
            </a:r>
            <a:r>
              <a:rPr lang="fr-BE" dirty="0" err="1" smtClean="0">
                <a:solidFill>
                  <a:srgbClr val="003399"/>
                </a:solidFill>
              </a:rPr>
              <a:t>technically</a:t>
            </a:r>
            <a:r>
              <a:rPr lang="fr-BE" dirty="0" smtClean="0">
                <a:solidFill>
                  <a:srgbClr val="003399"/>
                </a:solidFill>
              </a:rPr>
              <a:t>  a </a:t>
            </a:r>
            <a:r>
              <a:rPr lang="fr-BE" dirty="0" err="1" smtClean="0">
                <a:solidFill>
                  <a:srgbClr val="003399"/>
                </a:solidFill>
              </a:rPr>
              <a:t>template</a:t>
            </a:r>
            <a:r>
              <a:rPr lang="fr-BE" dirty="0" smtClean="0">
                <a:solidFill>
                  <a:srgbClr val="003399"/>
                </a:solidFill>
              </a:rPr>
              <a:t> description file </a:t>
            </a:r>
            <a:r>
              <a:rPr lang="fr-BE" dirty="0" err="1" smtClean="0">
                <a:solidFill>
                  <a:srgbClr val="003399"/>
                </a:solidFill>
              </a:rPr>
              <a:t>that</a:t>
            </a:r>
            <a:r>
              <a:rPr lang="fr-BE" dirty="0" smtClean="0">
                <a:solidFill>
                  <a:srgbClr val="003399"/>
                </a:solidFill>
              </a:rPr>
              <a:t> </a:t>
            </a:r>
            <a:r>
              <a:rPr lang="fr-BE" dirty="0" err="1" smtClean="0">
                <a:solidFill>
                  <a:srgbClr val="003399"/>
                </a:solidFill>
              </a:rPr>
              <a:t>should</a:t>
            </a:r>
            <a:r>
              <a:rPr lang="fr-BE" dirty="0" smtClean="0">
                <a:solidFill>
                  <a:srgbClr val="003399"/>
                </a:solidFill>
              </a:rPr>
              <a:t> </a:t>
            </a:r>
            <a:r>
              <a:rPr lang="fr-BE" dirty="0" err="1" smtClean="0">
                <a:solidFill>
                  <a:srgbClr val="003399"/>
                </a:solidFill>
              </a:rPr>
              <a:t>be</a:t>
            </a:r>
            <a:r>
              <a:rPr lang="fr-BE" dirty="0" smtClean="0">
                <a:solidFill>
                  <a:srgbClr val="003399"/>
                </a:solidFill>
              </a:rPr>
              <a:t> </a:t>
            </a:r>
            <a:r>
              <a:rPr lang="fr-BE" dirty="0" err="1" smtClean="0">
                <a:solidFill>
                  <a:srgbClr val="003399"/>
                </a:solidFill>
              </a:rPr>
              <a:t>used</a:t>
            </a:r>
            <a:r>
              <a:rPr lang="fr-BE" dirty="0">
                <a:solidFill>
                  <a:srgbClr val="003399"/>
                </a:solidFill>
              </a:rPr>
              <a:t> </a:t>
            </a:r>
            <a:r>
              <a:rPr lang="fr-BE" dirty="0" smtClean="0">
                <a:solidFill>
                  <a:srgbClr val="003399"/>
                </a:solidFill>
              </a:rPr>
              <a:t>to </a:t>
            </a:r>
            <a:r>
              <a:rPr lang="fr-BE" dirty="0" err="1" smtClean="0">
                <a:solidFill>
                  <a:srgbClr val="003399"/>
                </a:solidFill>
              </a:rPr>
              <a:t>represent</a:t>
            </a:r>
            <a:r>
              <a:rPr lang="fr-BE" dirty="0" smtClean="0">
                <a:solidFill>
                  <a:srgbClr val="003399"/>
                </a:solidFill>
              </a:rPr>
              <a:t> </a:t>
            </a:r>
            <a:r>
              <a:rPr lang="fr-BE" dirty="0" err="1" smtClean="0">
                <a:solidFill>
                  <a:srgbClr val="003399"/>
                </a:solidFill>
              </a:rPr>
              <a:t>template</a:t>
            </a:r>
            <a:r>
              <a:rPr lang="fr-BE" dirty="0" smtClean="0">
                <a:solidFill>
                  <a:srgbClr val="003399"/>
                </a:solidFill>
              </a:rPr>
              <a:t> </a:t>
            </a:r>
            <a:r>
              <a:rPr lang="fr-BE" dirty="0" err="1" smtClean="0">
                <a:solidFill>
                  <a:srgbClr val="003399"/>
                </a:solidFill>
              </a:rPr>
              <a:t>rows</a:t>
            </a:r>
            <a:r>
              <a:rPr lang="fr-BE" dirty="0" smtClean="0">
                <a:solidFill>
                  <a:srgbClr val="003399"/>
                </a:solidFill>
              </a:rPr>
              <a:t> and </a:t>
            </a:r>
            <a:r>
              <a:rPr lang="fr-BE" dirty="0" err="1" smtClean="0">
                <a:solidFill>
                  <a:srgbClr val="003399"/>
                </a:solidFill>
              </a:rPr>
              <a:t>associat</a:t>
            </a:r>
            <a:r>
              <a:rPr lang="fr-BE" dirty="0" smtClean="0">
                <a:solidFill>
                  <a:srgbClr val="003399"/>
                </a:solidFill>
              </a:rPr>
              <a:t> </a:t>
            </a:r>
            <a:r>
              <a:rPr lang="fr-BE" dirty="0" err="1" smtClean="0">
                <a:solidFill>
                  <a:srgbClr val="003399"/>
                </a:solidFill>
              </a:rPr>
              <a:t>them</a:t>
            </a:r>
            <a:r>
              <a:rPr lang="fr-BE" dirty="0" smtClean="0">
                <a:solidFill>
                  <a:srgbClr val="003399"/>
                </a:solidFill>
              </a:rPr>
              <a:t> </a:t>
            </a:r>
            <a:r>
              <a:rPr lang="fr-BE" dirty="0" err="1" smtClean="0">
                <a:solidFill>
                  <a:srgbClr val="003399"/>
                </a:solidFill>
              </a:rPr>
              <a:t>with</a:t>
            </a:r>
            <a:r>
              <a:rPr lang="fr-BE" dirty="0" smtClean="0">
                <a:solidFill>
                  <a:srgbClr val="003399"/>
                </a:solidFill>
              </a:rPr>
              <a:t> </a:t>
            </a:r>
            <a:r>
              <a:rPr lang="fr-BE" dirty="0" err="1" smtClean="0">
                <a:solidFill>
                  <a:srgbClr val="003399"/>
                </a:solidFill>
              </a:rPr>
              <a:t>thamplate</a:t>
            </a:r>
            <a:r>
              <a:rPr lang="fr-BE" dirty="0" smtClean="0">
                <a:solidFill>
                  <a:srgbClr val="003399"/>
                </a:solidFill>
              </a:rPr>
              <a:t> concepts.</a:t>
            </a:r>
            <a:endParaRPr lang="fr-BE" dirty="0">
              <a:solidFill>
                <a:srgbClr val="003399"/>
              </a:solidFill>
            </a:endParaRPr>
          </a:p>
        </p:txBody>
      </p:sp>
      <p:sp>
        <p:nvSpPr>
          <p:cNvPr id="29" name="Rectangle 28"/>
          <p:cNvSpPr/>
          <p:nvPr/>
        </p:nvSpPr>
        <p:spPr>
          <a:xfrm>
            <a:off x="3829264" y="3227379"/>
            <a:ext cx="3561416" cy="22335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tx1"/>
                </a:solidFill>
              </a:rPr>
              <a:t>structure </a:t>
            </a:r>
            <a:r>
              <a:rPr lang="en-US" sz="1100" dirty="0">
                <a:solidFill>
                  <a:schemeClr val="tx1"/>
                </a:solidFill>
              </a:rPr>
              <a:t>of bronchus of [laterality] [localization] lobe</a:t>
            </a:r>
          </a:p>
        </p:txBody>
      </p:sp>
      <p:sp>
        <p:nvSpPr>
          <p:cNvPr id="30" name="Rectangle 29"/>
          <p:cNvSpPr/>
          <p:nvPr/>
        </p:nvSpPr>
        <p:spPr>
          <a:xfrm>
            <a:off x="5872099" y="3673920"/>
            <a:ext cx="3383071" cy="31681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100" dirty="0">
                <a:solidFill>
                  <a:schemeClr val="tx1"/>
                </a:solidFill>
              </a:rPr>
              <a:t>bronche lobaire [localisation Nouvelle </a:t>
            </a:r>
            <a:r>
              <a:rPr lang="fr-BE" sz="1100" dirty="0" err="1">
                <a:solidFill>
                  <a:schemeClr val="tx1"/>
                </a:solidFill>
              </a:rPr>
              <a:t>Nomenlclature</a:t>
            </a:r>
            <a:r>
              <a:rPr lang="fr-BE" sz="1100" dirty="0">
                <a:solidFill>
                  <a:schemeClr val="tx1"/>
                </a:solidFill>
              </a:rPr>
              <a:t>]</a:t>
            </a:r>
          </a:p>
        </p:txBody>
      </p:sp>
      <p:sp>
        <p:nvSpPr>
          <p:cNvPr id="32" name="Rectangle 31"/>
          <p:cNvSpPr/>
          <p:nvPr/>
        </p:nvSpPr>
        <p:spPr>
          <a:xfrm>
            <a:off x="5872099" y="5365905"/>
            <a:ext cx="3418995" cy="30978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100" dirty="0">
                <a:solidFill>
                  <a:schemeClr val="tx1"/>
                </a:solidFill>
              </a:rPr>
              <a:t>bronche du lobe [position] du poumon [latéralité]</a:t>
            </a:r>
          </a:p>
        </p:txBody>
      </p:sp>
      <p:sp>
        <p:nvSpPr>
          <p:cNvPr id="33" name="Rectangle 32"/>
          <p:cNvSpPr/>
          <p:nvPr/>
        </p:nvSpPr>
        <p:spPr>
          <a:xfrm>
            <a:off x="5872099" y="4827194"/>
            <a:ext cx="3418995" cy="34314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100" dirty="0">
                <a:solidFill>
                  <a:schemeClr val="tx1"/>
                </a:solidFill>
              </a:rPr>
              <a:t>bronche lobaire [localisation ancienne </a:t>
            </a:r>
            <a:r>
              <a:rPr lang="fr-BE" sz="1100" dirty="0" err="1">
                <a:solidFill>
                  <a:schemeClr val="tx1"/>
                </a:solidFill>
              </a:rPr>
              <a:t>Nomenlclature</a:t>
            </a:r>
            <a:r>
              <a:rPr lang="fr-BE" sz="1100" dirty="0">
                <a:solidFill>
                  <a:schemeClr val="tx1"/>
                </a:solidFill>
              </a:rPr>
              <a:t>]</a:t>
            </a:r>
          </a:p>
        </p:txBody>
      </p:sp>
      <p:sp>
        <p:nvSpPr>
          <p:cNvPr id="38" name="Rectangle 37"/>
          <p:cNvSpPr/>
          <p:nvPr/>
        </p:nvSpPr>
        <p:spPr>
          <a:xfrm>
            <a:off x="5872099" y="4213918"/>
            <a:ext cx="3404319" cy="4246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100" dirty="0">
                <a:solidFill>
                  <a:schemeClr val="tx1"/>
                </a:solidFill>
              </a:rPr>
              <a:t>structure de la bronche lobaire [localisation Nouvelle </a:t>
            </a:r>
            <a:r>
              <a:rPr lang="fr-BE" sz="1100" dirty="0" err="1">
                <a:solidFill>
                  <a:schemeClr val="tx1"/>
                </a:solidFill>
              </a:rPr>
              <a:t>Nomenlclature</a:t>
            </a:r>
            <a:r>
              <a:rPr lang="fr-BE" sz="1100" dirty="0">
                <a:solidFill>
                  <a:schemeClr val="tx1"/>
                </a:solidFill>
              </a:rPr>
              <a:t>]</a:t>
            </a:r>
          </a:p>
        </p:txBody>
      </p:sp>
      <p:cxnSp>
        <p:nvCxnSpPr>
          <p:cNvPr id="39" name="Connecteur en angle 38"/>
          <p:cNvCxnSpPr>
            <a:stCxn id="29" idx="2"/>
            <a:endCxn id="30" idx="1"/>
          </p:cNvCxnSpPr>
          <p:nvPr/>
        </p:nvCxnSpPr>
        <p:spPr>
          <a:xfrm rot="16200000" flipH="1">
            <a:off x="5550240" y="3510467"/>
            <a:ext cx="381591" cy="26212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en angle 39"/>
          <p:cNvCxnSpPr>
            <a:stCxn id="29" idx="2"/>
            <a:endCxn id="38" idx="1"/>
          </p:cNvCxnSpPr>
          <p:nvPr/>
        </p:nvCxnSpPr>
        <p:spPr>
          <a:xfrm rot="16200000" flipH="1">
            <a:off x="5253270" y="3807437"/>
            <a:ext cx="975531" cy="26212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en angle 40"/>
          <p:cNvCxnSpPr>
            <a:stCxn id="29" idx="2"/>
            <a:endCxn id="33" idx="1"/>
          </p:cNvCxnSpPr>
          <p:nvPr/>
        </p:nvCxnSpPr>
        <p:spPr>
          <a:xfrm rot="16200000" flipH="1">
            <a:off x="4967020" y="4093687"/>
            <a:ext cx="1548031" cy="26212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Connecteur en angle 45"/>
          <p:cNvCxnSpPr>
            <a:stCxn id="29" idx="2"/>
            <a:endCxn id="32" idx="1"/>
          </p:cNvCxnSpPr>
          <p:nvPr/>
        </p:nvCxnSpPr>
        <p:spPr>
          <a:xfrm rot="16200000" flipH="1">
            <a:off x="4706005" y="4354702"/>
            <a:ext cx="2070060" cy="26212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829264" y="2921845"/>
            <a:ext cx="1363963" cy="276999"/>
          </a:xfrm>
          <a:prstGeom prst="rect">
            <a:avLst/>
          </a:prstGeom>
        </p:spPr>
        <p:txBody>
          <a:bodyPr wrap="none">
            <a:spAutoFit/>
          </a:bodyPr>
          <a:lstStyle/>
          <a:p>
            <a:r>
              <a:rPr lang="en-US" sz="1200" b="1" dirty="0"/>
              <a:t>Template </a:t>
            </a:r>
            <a:r>
              <a:rPr lang="en-US" sz="1200" b="1" dirty="0" smtClean="0"/>
              <a:t>BS-0003 </a:t>
            </a:r>
            <a:endParaRPr lang="fr-BE" sz="1200" b="1" dirty="0"/>
          </a:p>
        </p:txBody>
      </p:sp>
    </p:spTree>
    <p:extLst>
      <p:ext uri="{BB962C8B-B14F-4D97-AF65-F5344CB8AC3E}">
        <p14:creationId xmlns:p14="http://schemas.microsoft.com/office/powerpoint/2010/main" val="13976613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Image 9">
            <a:extLst>
              <a:ext uri="{FF2B5EF4-FFF2-40B4-BE49-F238E27FC236}">
                <a16:creationId xmlns="" xmlns:a16="http://schemas.microsoft.com/office/drawing/2014/main" id="{DC5E926D-51A5-4E07-98E0-B9EACBA6AF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1094" y="93342"/>
            <a:ext cx="527215" cy="308144"/>
          </a:xfrm>
          <a:prstGeom prst="rect">
            <a:avLst/>
          </a:prstGeom>
        </p:spPr>
      </p:pic>
      <p:sp>
        <p:nvSpPr>
          <p:cNvPr id="43" name="Titre 1"/>
          <p:cNvSpPr txBox="1">
            <a:spLocks/>
          </p:cNvSpPr>
          <p:nvPr/>
        </p:nvSpPr>
        <p:spPr>
          <a:xfrm>
            <a:off x="331217" y="229490"/>
            <a:ext cx="8363272" cy="4344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accent6">
                    <a:lumMod val="75000"/>
                  </a:schemeClr>
                </a:solidFill>
                <a:latin typeface="Arial" pitchFamily="34" charset="0"/>
                <a:ea typeface="+mj-ea"/>
                <a:cs typeface="Arial" pitchFamily="34" charset="0"/>
              </a:defRPr>
            </a:lvl1pPr>
          </a:lstStyle>
          <a:p>
            <a:pPr lvl="0" algn="l"/>
            <a:r>
              <a:rPr lang="fr-BE" sz="2000" dirty="0" smtClean="0">
                <a:solidFill>
                  <a:srgbClr val="F79646">
                    <a:lumMod val="75000"/>
                  </a:srgbClr>
                </a:solidFill>
              </a:rPr>
              <a:t>Template </a:t>
            </a:r>
            <a:r>
              <a:rPr lang="fr-BE" sz="2000" dirty="0" err="1" smtClean="0">
                <a:solidFill>
                  <a:srgbClr val="F79646">
                    <a:lumMod val="75000"/>
                  </a:srgbClr>
                </a:solidFill>
              </a:rPr>
              <a:t>relationship</a:t>
            </a:r>
            <a:r>
              <a:rPr lang="fr-BE" sz="2000" dirty="0" smtClean="0">
                <a:solidFill>
                  <a:srgbClr val="F79646">
                    <a:lumMod val="75000"/>
                  </a:srgbClr>
                </a:solidFill>
              </a:rPr>
              <a:t> file</a:t>
            </a:r>
            <a:endParaRPr lang="fr-BE" sz="2000" dirty="0">
              <a:solidFill>
                <a:srgbClr val="F79646">
                  <a:lumMod val="75000"/>
                </a:srgbClr>
              </a:solidFill>
            </a:endParaRPr>
          </a:p>
        </p:txBody>
      </p:sp>
      <p:grpSp>
        <p:nvGrpSpPr>
          <p:cNvPr id="44" name="Group 17"/>
          <p:cNvGrpSpPr/>
          <p:nvPr/>
        </p:nvGrpSpPr>
        <p:grpSpPr>
          <a:xfrm>
            <a:off x="462853" y="819332"/>
            <a:ext cx="8100001" cy="36000"/>
            <a:chOff x="540398" y="863854"/>
            <a:chExt cx="8100001" cy="36000"/>
          </a:xfrm>
        </p:grpSpPr>
        <p:cxnSp>
          <p:nvCxnSpPr>
            <p:cNvPr id="45"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sp>
        <p:nvSpPr>
          <p:cNvPr id="230" name="ZoneTexte 229"/>
          <p:cNvSpPr txBox="1"/>
          <p:nvPr/>
        </p:nvSpPr>
        <p:spPr>
          <a:xfrm>
            <a:off x="462853" y="1104815"/>
            <a:ext cx="8857575" cy="646331"/>
          </a:xfrm>
          <a:prstGeom prst="rect">
            <a:avLst/>
          </a:prstGeom>
          <a:noFill/>
        </p:spPr>
        <p:txBody>
          <a:bodyPr wrap="square" rtlCol="0">
            <a:spAutoFit/>
          </a:bodyPr>
          <a:lstStyle/>
          <a:p>
            <a:r>
              <a:rPr lang="fr-BE" dirty="0" err="1" smtClean="0">
                <a:solidFill>
                  <a:srgbClr val="003399"/>
                </a:solidFill>
              </a:rPr>
              <a:t>Dependencies</a:t>
            </a:r>
            <a:r>
              <a:rPr lang="fr-BE" dirty="0" smtClean="0">
                <a:solidFill>
                  <a:srgbClr val="003399"/>
                </a:solidFill>
              </a:rPr>
              <a:t> </a:t>
            </a:r>
            <a:r>
              <a:rPr lang="fr-BE" dirty="0" err="1" smtClean="0">
                <a:solidFill>
                  <a:srgbClr val="003399"/>
                </a:solidFill>
              </a:rPr>
              <a:t>between</a:t>
            </a:r>
            <a:r>
              <a:rPr lang="fr-BE" dirty="0" smtClean="0">
                <a:solidFill>
                  <a:srgbClr val="003399"/>
                </a:solidFill>
              </a:rPr>
              <a:t> </a:t>
            </a:r>
            <a:r>
              <a:rPr lang="fr-BE" dirty="0" err="1" smtClean="0">
                <a:solidFill>
                  <a:srgbClr val="003399"/>
                </a:solidFill>
              </a:rPr>
              <a:t>templates</a:t>
            </a:r>
            <a:r>
              <a:rPr lang="fr-BE" dirty="0" smtClean="0">
                <a:solidFill>
                  <a:srgbClr val="003399"/>
                </a:solidFill>
              </a:rPr>
              <a:t> </a:t>
            </a:r>
            <a:r>
              <a:rPr lang="fr-BE" dirty="0" err="1" smtClean="0">
                <a:solidFill>
                  <a:srgbClr val="003399"/>
                </a:solidFill>
              </a:rPr>
              <a:t>can</a:t>
            </a:r>
            <a:r>
              <a:rPr lang="fr-BE" dirty="0" smtClean="0">
                <a:solidFill>
                  <a:srgbClr val="003399"/>
                </a:solidFill>
              </a:rPr>
              <a:t> </a:t>
            </a:r>
            <a:r>
              <a:rPr lang="fr-BE" dirty="0" err="1" smtClean="0">
                <a:solidFill>
                  <a:srgbClr val="003399"/>
                </a:solidFill>
              </a:rPr>
              <a:t>be</a:t>
            </a:r>
            <a:r>
              <a:rPr lang="fr-BE" dirty="0" smtClean="0">
                <a:solidFill>
                  <a:srgbClr val="003399"/>
                </a:solidFill>
              </a:rPr>
              <a:t> </a:t>
            </a:r>
            <a:r>
              <a:rPr lang="fr-BE" dirty="0" err="1" smtClean="0">
                <a:solidFill>
                  <a:srgbClr val="003399"/>
                </a:solidFill>
              </a:rPr>
              <a:t>represented</a:t>
            </a:r>
            <a:r>
              <a:rPr lang="fr-BE" dirty="0" smtClean="0">
                <a:solidFill>
                  <a:srgbClr val="003399"/>
                </a:solidFill>
              </a:rPr>
              <a:t> by  "</a:t>
            </a:r>
            <a:r>
              <a:rPr lang="fr-BE" dirty="0" err="1" smtClean="0">
                <a:solidFill>
                  <a:srgbClr val="003399"/>
                </a:solidFill>
              </a:rPr>
              <a:t>is</a:t>
            </a:r>
            <a:r>
              <a:rPr lang="fr-BE" dirty="0" smtClean="0">
                <a:solidFill>
                  <a:srgbClr val="003399"/>
                </a:solidFill>
              </a:rPr>
              <a:t> a" </a:t>
            </a:r>
            <a:r>
              <a:rPr lang="fr-BE" dirty="0" err="1" smtClean="0">
                <a:solidFill>
                  <a:srgbClr val="003399"/>
                </a:solidFill>
              </a:rPr>
              <a:t>relationships</a:t>
            </a:r>
            <a:r>
              <a:rPr lang="fr-BE" dirty="0" smtClean="0">
                <a:solidFill>
                  <a:srgbClr val="003399"/>
                </a:solidFill>
              </a:rPr>
              <a:t> </a:t>
            </a:r>
            <a:r>
              <a:rPr lang="fr-BE" dirty="0" err="1" smtClean="0">
                <a:solidFill>
                  <a:srgbClr val="003399"/>
                </a:solidFill>
              </a:rPr>
              <a:t>between</a:t>
            </a:r>
            <a:r>
              <a:rPr lang="fr-BE" dirty="0" smtClean="0">
                <a:solidFill>
                  <a:srgbClr val="003399"/>
                </a:solidFill>
              </a:rPr>
              <a:t> </a:t>
            </a:r>
            <a:r>
              <a:rPr lang="fr-BE" dirty="0" err="1" smtClean="0">
                <a:solidFill>
                  <a:srgbClr val="003399"/>
                </a:solidFill>
              </a:rPr>
              <a:t>template</a:t>
            </a:r>
            <a:r>
              <a:rPr lang="fr-BE" dirty="0" smtClean="0">
                <a:solidFill>
                  <a:srgbClr val="003399"/>
                </a:solidFill>
              </a:rPr>
              <a:t> concepts. </a:t>
            </a:r>
          </a:p>
        </p:txBody>
      </p:sp>
      <p:sp>
        <p:nvSpPr>
          <p:cNvPr id="237" name="Rounded Rectangle 4"/>
          <p:cNvSpPr/>
          <p:nvPr/>
        </p:nvSpPr>
        <p:spPr>
          <a:xfrm>
            <a:off x="2235667" y="2454475"/>
            <a:ext cx="3383627"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solidFill>
                  <a:sysClr val="windowText" lastClr="000000"/>
                </a:solidFill>
              </a:rPr>
              <a:t>BS-0001 </a:t>
            </a:r>
            <a:r>
              <a:rPr lang="en-US" sz="1000" dirty="0">
                <a:solidFill>
                  <a:srgbClr val="003399"/>
                </a:solidFill>
                <a:cs typeface="Arial" panose="020B0604020202020204" pitchFamily="34" charset="0"/>
              </a:rPr>
              <a:t>| </a:t>
            </a:r>
            <a:r>
              <a:rPr lang="en-US" sz="1000" dirty="0" smtClean="0">
                <a:solidFill>
                  <a:sysClr val="windowText" lastClr="000000"/>
                </a:solidFill>
              </a:rPr>
              <a:t>structure </a:t>
            </a:r>
            <a:r>
              <a:rPr lang="en-US" sz="1000" dirty="0">
                <a:solidFill>
                  <a:sysClr val="windowText" lastClr="000000"/>
                </a:solidFill>
              </a:rPr>
              <a:t>of [localization] lobe of [laterality] </a:t>
            </a:r>
            <a:r>
              <a:rPr lang="en-US" sz="1000" dirty="0" smtClean="0">
                <a:solidFill>
                  <a:sysClr val="windowText" lastClr="000000"/>
                </a:solidFill>
              </a:rPr>
              <a:t>lung </a:t>
            </a:r>
            <a:r>
              <a:rPr lang="en-US" sz="1000" dirty="0">
                <a:solidFill>
                  <a:srgbClr val="003399"/>
                </a:solidFill>
                <a:cs typeface="Arial" panose="020B0604020202020204" pitchFamily="34" charset="0"/>
              </a:rPr>
              <a:t>|</a:t>
            </a:r>
            <a:r>
              <a:rPr lang="fr-BE" sz="1000" dirty="0" smtClean="0">
                <a:solidFill>
                  <a:sysClr val="windowText" lastClr="000000"/>
                </a:solidFill>
              </a:rPr>
              <a:t> </a:t>
            </a:r>
            <a:endParaRPr lang="fr-BE" sz="1000" dirty="0">
              <a:solidFill>
                <a:sysClr val="windowText" lastClr="000000"/>
              </a:solidFill>
            </a:endParaRPr>
          </a:p>
        </p:txBody>
      </p:sp>
      <p:sp>
        <p:nvSpPr>
          <p:cNvPr id="246" name="ZoneTexte 245"/>
          <p:cNvSpPr txBox="1"/>
          <p:nvPr/>
        </p:nvSpPr>
        <p:spPr>
          <a:xfrm>
            <a:off x="5619294" y="2632982"/>
            <a:ext cx="389850" cy="276999"/>
          </a:xfrm>
          <a:prstGeom prst="rect">
            <a:avLst/>
          </a:prstGeom>
          <a:noFill/>
        </p:spPr>
        <p:txBody>
          <a:bodyPr wrap="none" rtlCol="0">
            <a:spAutoFit/>
          </a:bodyPr>
          <a:lstStyle/>
          <a:p>
            <a:r>
              <a:rPr lang="fr-BE" sz="1200" dirty="0" err="1" smtClean="0">
                <a:solidFill>
                  <a:srgbClr val="0070C0"/>
                </a:solidFill>
              </a:rPr>
              <a:t>is</a:t>
            </a:r>
            <a:r>
              <a:rPr lang="fr-BE" sz="1200" dirty="0" smtClean="0">
                <a:solidFill>
                  <a:srgbClr val="0070C0"/>
                </a:solidFill>
              </a:rPr>
              <a:t> a</a:t>
            </a:r>
            <a:endParaRPr lang="fr-BE" sz="1200" dirty="0">
              <a:solidFill>
                <a:srgbClr val="0070C0"/>
              </a:solidFill>
            </a:endParaRPr>
          </a:p>
        </p:txBody>
      </p:sp>
      <p:sp>
        <p:nvSpPr>
          <p:cNvPr id="30" name="Rounded Rectangle 4"/>
          <p:cNvSpPr/>
          <p:nvPr/>
        </p:nvSpPr>
        <p:spPr>
          <a:xfrm>
            <a:off x="5712841" y="2937760"/>
            <a:ext cx="3716859" cy="233723"/>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solidFill>
                  <a:sysClr val="windowText" lastClr="000000"/>
                </a:solidFill>
              </a:rPr>
              <a:t>BS-0003 </a:t>
            </a:r>
            <a:r>
              <a:rPr lang="en-US" sz="1000" dirty="0" smtClean="0">
                <a:solidFill>
                  <a:srgbClr val="003399"/>
                </a:solidFill>
                <a:cs typeface="Arial" panose="020B0604020202020204" pitchFamily="34" charset="0"/>
              </a:rPr>
              <a:t>| </a:t>
            </a:r>
            <a:r>
              <a:rPr lang="en-US" sz="1000" dirty="0" smtClean="0">
                <a:solidFill>
                  <a:sysClr val="windowText" lastClr="000000"/>
                </a:solidFill>
              </a:rPr>
              <a:t>structure </a:t>
            </a:r>
            <a:r>
              <a:rPr lang="en-US" sz="1000" dirty="0">
                <a:solidFill>
                  <a:sysClr val="windowText" lastClr="000000"/>
                </a:solidFill>
              </a:rPr>
              <a:t>of bronchus of [laterality] [localization] </a:t>
            </a:r>
            <a:r>
              <a:rPr lang="en-US" sz="1000" dirty="0" smtClean="0">
                <a:solidFill>
                  <a:sysClr val="windowText" lastClr="000000"/>
                </a:solidFill>
              </a:rPr>
              <a:t>lobe </a:t>
            </a:r>
            <a:r>
              <a:rPr lang="en-US" sz="1000" dirty="0">
                <a:solidFill>
                  <a:srgbClr val="003399"/>
                </a:solidFill>
                <a:cs typeface="Arial" panose="020B0604020202020204" pitchFamily="34" charset="0"/>
              </a:rPr>
              <a:t>|</a:t>
            </a:r>
            <a:r>
              <a:rPr lang="fr-BE" sz="1000" dirty="0" smtClean="0">
                <a:solidFill>
                  <a:sysClr val="windowText" lastClr="000000"/>
                </a:solidFill>
              </a:rPr>
              <a:t> </a:t>
            </a:r>
            <a:endParaRPr lang="fr-BE" sz="1000" dirty="0">
              <a:solidFill>
                <a:sysClr val="windowText" lastClr="000000"/>
              </a:solidFill>
            </a:endParaRPr>
          </a:p>
        </p:txBody>
      </p:sp>
      <p:sp>
        <p:nvSpPr>
          <p:cNvPr id="32" name="Rounded Rectangle 4"/>
          <p:cNvSpPr/>
          <p:nvPr/>
        </p:nvSpPr>
        <p:spPr>
          <a:xfrm>
            <a:off x="1056197" y="2960347"/>
            <a:ext cx="2726971" cy="309487"/>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solidFill>
                  <a:sysClr val="windowText" lastClr="000000"/>
                </a:solidFill>
              </a:rPr>
              <a:t>BS-0004</a:t>
            </a:r>
            <a:r>
              <a:rPr lang="en-US" sz="1000" dirty="0" smtClean="0">
                <a:solidFill>
                  <a:srgbClr val="003399"/>
                </a:solidFill>
                <a:cs typeface="Arial" panose="020B0604020202020204" pitchFamily="34" charset="0"/>
              </a:rPr>
              <a:t>| </a:t>
            </a:r>
            <a:r>
              <a:rPr lang="en-US" sz="1000" dirty="0" smtClean="0">
                <a:solidFill>
                  <a:sysClr val="windowText" lastClr="000000"/>
                </a:solidFill>
              </a:rPr>
              <a:t>structure </a:t>
            </a:r>
            <a:r>
              <a:rPr lang="en-US" sz="1000" dirty="0">
                <a:solidFill>
                  <a:sysClr val="windowText" lastClr="000000"/>
                </a:solidFill>
              </a:rPr>
              <a:t>of [localization] segment of [localization2] lobe of [laterality] lung</a:t>
            </a:r>
            <a:endParaRPr lang="fr-BE" sz="1000" dirty="0">
              <a:solidFill>
                <a:sysClr val="windowText" lastClr="000000"/>
              </a:solidFill>
            </a:endParaRPr>
          </a:p>
        </p:txBody>
      </p:sp>
      <p:sp>
        <p:nvSpPr>
          <p:cNvPr id="33" name="Rounded Rectangle 4"/>
          <p:cNvSpPr/>
          <p:nvPr/>
        </p:nvSpPr>
        <p:spPr>
          <a:xfrm>
            <a:off x="1006124" y="3778157"/>
            <a:ext cx="3013364" cy="309487"/>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solidFill>
                  <a:sysClr val="windowText" lastClr="000000"/>
                </a:solidFill>
              </a:rPr>
              <a:t>BS-0008</a:t>
            </a:r>
            <a:r>
              <a:rPr lang="en-US" sz="1000" dirty="0">
                <a:solidFill>
                  <a:sysClr val="windowText" lastClr="000000"/>
                </a:solidFill>
              </a:rPr>
              <a:t> </a:t>
            </a:r>
            <a:r>
              <a:rPr lang="en-US" sz="1000" dirty="0">
                <a:solidFill>
                  <a:srgbClr val="003399"/>
                </a:solidFill>
                <a:cs typeface="Arial" panose="020B0604020202020204" pitchFamily="34" charset="0"/>
              </a:rPr>
              <a:t>|</a:t>
            </a:r>
            <a:r>
              <a:rPr lang="en-US" sz="1000" dirty="0" smtClean="0">
                <a:solidFill>
                  <a:sysClr val="windowText" lastClr="000000"/>
                </a:solidFill>
              </a:rPr>
              <a:t> </a:t>
            </a:r>
            <a:r>
              <a:rPr lang="en-US" sz="1000" dirty="0">
                <a:solidFill>
                  <a:sysClr val="windowText" lastClr="000000"/>
                </a:solidFill>
              </a:rPr>
              <a:t>structure of [localization2] lobe [localization] segmental bronchus of [laterality] </a:t>
            </a:r>
            <a:r>
              <a:rPr lang="en-US" sz="1000" dirty="0" smtClean="0">
                <a:solidFill>
                  <a:sysClr val="windowText" lastClr="000000"/>
                </a:solidFill>
              </a:rPr>
              <a:t>lung </a:t>
            </a:r>
            <a:r>
              <a:rPr lang="en-US" sz="1000" dirty="0">
                <a:solidFill>
                  <a:srgbClr val="003399"/>
                </a:solidFill>
                <a:cs typeface="Arial" panose="020B0604020202020204" pitchFamily="34" charset="0"/>
              </a:rPr>
              <a:t>|</a:t>
            </a:r>
            <a:endParaRPr lang="fr-BE" sz="1000" dirty="0">
              <a:solidFill>
                <a:sysClr val="windowText" lastClr="000000"/>
              </a:solidFill>
            </a:endParaRPr>
          </a:p>
        </p:txBody>
      </p:sp>
      <p:cxnSp>
        <p:nvCxnSpPr>
          <p:cNvPr id="11" name="Curved Connector 10"/>
          <p:cNvCxnSpPr>
            <a:stCxn id="30" idx="1"/>
            <a:endCxn id="237" idx="3"/>
          </p:cNvCxnSpPr>
          <p:nvPr/>
        </p:nvCxnSpPr>
        <p:spPr>
          <a:xfrm rot="10800000">
            <a:off x="5619295" y="2562476"/>
            <a:ext cx="93547" cy="492147"/>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Curved Connector 46"/>
          <p:cNvCxnSpPr>
            <a:stCxn id="32" idx="1"/>
            <a:endCxn id="237" idx="1"/>
          </p:cNvCxnSpPr>
          <p:nvPr/>
        </p:nvCxnSpPr>
        <p:spPr>
          <a:xfrm rot="10800000" flipH="1">
            <a:off x="1056197" y="2562475"/>
            <a:ext cx="1179470" cy="552616"/>
          </a:xfrm>
          <a:prstGeom prst="curvedConnector3">
            <a:avLst>
              <a:gd name="adj1" fmla="val -19382"/>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ZoneTexte 245"/>
          <p:cNvSpPr txBox="1"/>
          <p:nvPr/>
        </p:nvSpPr>
        <p:spPr>
          <a:xfrm>
            <a:off x="522035" y="2863844"/>
            <a:ext cx="389850" cy="276999"/>
          </a:xfrm>
          <a:prstGeom prst="rect">
            <a:avLst/>
          </a:prstGeom>
          <a:noFill/>
        </p:spPr>
        <p:txBody>
          <a:bodyPr wrap="none" rtlCol="0">
            <a:spAutoFit/>
          </a:bodyPr>
          <a:lstStyle/>
          <a:p>
            <a:r>
              <a:rPr lang="fr-BE" sz="1200" dirty="0" err="1" smtClean="0">
                <a:solidFill>
                  <a:srgbClr val="0070C0"/>
                </a:solidFill>
              </a:rPr>
              <a:t>is</a:t>
            </a:r>
            <a:r>
              <a:rPr lang="fr-BE" sz="1200" dirty="0" smtClean="0">
                <a:solidFill>
                  <a:srgbClr val="0070C0"/>
                </a:solidFill>
              </a:rPr>
              <a:t> a</a:t>
            </a:r>
            <a:endParaRPr lang="fr-BE" sz="1200" dirty="0">
              <a:solidFill>
                <a:srgbClr val="0070C0"/>
              </a:solidFill>
            </a:endParaRPr>
          </a:p>
        </p:txBody>
      </p:sp>
      <p:sp>
        <p:nvSpPr>
          <p:cNvPr id="54" name="Rounded Rectangle 4"/>
          <p:cNvSpPr/>
          <p:nvPr/>
        </p:nvSpPr>
        <p:spPr>
          <a:xfrm>
            <a:off x="4111497" y="3334779"/>
            <a:ext cx="2726971" cy="309487"/>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solidFill>
                  <a:sysClr val="windowText" lastClr="000000"/>
                </a:solidFill>
              </a:rPr>
              <a:t>BS-0005</a:t>
            </a:r>
            <a:r>
              <a:rPr lang="en-US" sz="1000" dirty="0" smtClean="0">
                <a:solidFill>
                  <a:srgbClr val="003399"/>
                </a:solidFill>
                <a:cs typeface="Arial" panose="020B0604020202020204" pitchFamily="34" charset="0"/>
              </a:rPr>
              <a:t>| </a:t>
            </a:r>
            <a:r>
              <a:rPr lang="en-US" sz="1000" dirty="0">
                <a:solidFill>
                  <a:sysClr val="windowText" lastClr="000000"/>
                </a:solidFill>
              </a:rPr>
              <a:t>segmental bronchus of [localization] lobe of [laterality] lung</a:t>
            </a:r>
            <a:endParaRPr lang="fr-BE" sz="1000" dirty="0">
              <a:solidFill>
                <a:sysClr val="windowText" lastClr="000000"/>
              </a:solidFill>
            </a:endParaRPr>
          </a:p>
        </p:txBody>
      </p:sp>
      <p:cxnSp>
        <p:nvCxnSpPr>
          <p:cNvPr id="55" name="Curved Connector 54"/>
          <p:cNvCxnSpPr>
            <a:stCxn id="54" idx="1"/>
            <a:endCxn id="237" idx="2"/>
          </p:cNvCxnSpPr>
          <p:nvPr/>
        </p:nvCxnSpPr>
        <p:spPr>
          <a:xfrm rot="10800000">
            <a:off x="3927481" y="2670475"/>
            <a:ext cx="184016" cy="819048"/>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Curved Connector 67"/>
          <p:cNvCxnSpPr>
            <a:stCxn id="33" idx="1"/>
            <a:endCxn id="32" idx="1"/>
          </p:cNvCxnSpPr>
          <p:nvPr/>
        </p:nvCxnSpPr>
        <p:spPr>
          <a:xfrm rot="10800000" flipH="1">
            <a:off x="1006123" y="3115091"/>
            <a:ext cx="50073" cy="817810"/>
          </a:xfrm>
          <a:prstGeom prst="curvedConnector3">
            <a:avLst>
              <a:gd name="adj1" fmla="val -456533"/>
            </a:avLst>
          </a:prstGeom>
          <a:ln>
            <a:tailEnd type="triangle"/>
          </a:ln>
        </p:spPr>
        <p:style>
          <a:lnRef idx="1">
            <a:schemeClr val="accent1"/>
          </a:lnRef>
          <a:fillRef idx="0">
            <a:schemeClr val="accent1"/>
          </a:fillRef>
          <a:effectRef idx="0">
            <a:schemeClr val="accent1"/>
          </a:effectRef>
          <a:fontRef idx="minor">
            <a:schemeClr val="tx1"/>
          </a:fontRef>
        </p:style>
      </p:cxnSp>
      <p:sp>
        <p:nvSpPr>
          <p:cNvPr id="71" name="ZoneTexte 245"/>
          <p:cNvSpPr txBox="1"/>
          <p:nvPr/>
        </p:nvSpPr>
        <p:spPr>
          <a:xfrm>
            <a:off x="462853" y="3523996"/>
            <a:ext cx="389850" cy="276999"/>
          </a:xfrm>
          <a:prstGeom prst="rect">
            <a:avLst/>
          </a:prstGeom>
          <a:noFill/>
        </p:spPr>
        <p:txBody>
          <a:bodyPr wrap="none" rtlCol="0">
            <a:spAutoFit/>
          </a:bodyPr>
          <a:lstStyle/>
          <a:p>
            <a:r>
              <a:rPr lang="fr-BE" sz="1200" dirty="0" err="1" smtClean="0">
                <a:solidFill>
                  <a:srgbClr val="0070C0"/>
                </a:solidFill>
              </a:rPr>
              <a:t>is</a:t>
            </a:r>
            <a:r>
              <a:rPr lang="fr-BE" sz="1200" dirty="0" smtClean="0">
                <a:solidFill>
                  <a:srgbClr val="0070C0"/>
                </a:solidFill>
              </a:rPr>
              <a:t> a</a:t>
            </a:r>
            <a:endParaRPr lang="fr-BE" sz="1200" dirty="0">
              <a:solidFill>
                <a:srgbClr val="0070C0"/>
              </a:solidFill>
            </a:endParaRPr>
          </a:p>
        </p:txBody>
      </p:sp>
      <p:sp>
        <p:nvSpPr>
          <p:cNvPr id="72" name="ZoneTexte 245"/>
          <p:cNvSpPr txBox="1"/>
          <p:nvPr/>
        </p:nvSpPr>
        <p:spPr>
          <a:xfrm>
            <a:off x="3927479" y="2874217"/>
            <a:ext cx="389850" cy="276999"/>
          </a:xfrm>
          <a:prstGeom prst="rect">
            <a:avLst/>
          </a:prstGeom>
          <a:noFill/>
        </p:spPr>
        <p:txBody>
          <a:bodyPr wrap="none" rtlCol="0">
            <a:spAutoFit/>
          </a:bodyPr>
          <a:lstStyle/>
          <a:p>
            <a:r>
              <a:rPr lang="fr-BE" sz="1200" dirty="0" err="1" smtClean="0">
                <a:solidFill>
                  <a:srgbClr val="0070C0"/>
                </a:solidFill>
              </a:rPr>
              <a:t>is</a:t>
            </a:r>
            <a:r>
              <a:rPr lang="fr-BE" sz="1200" dirty="0" smtClean="0">
                <a:solidFill>
                  <a:srgbClr val="0070C0"/>
                </a:solidFill>
              </a:rPr>
              <a:t> a</a:t>
            </a:r>
            <a:endParaRPr lang="fr-BE" sz="1200" dirty="0">
              <a:solidFill>
                <a:srgbClr val="0070C0"/>
              </a:solidFill>
            </a:endParaRPr>
          </a:p>
        </p:txBody>
      </p:sp>
      <p:sp>
        <p:nvSpPr>
          <p:cNvPr id="3" name="Rectangle 2"/>
          <p:cNvSpPr/>
          <p:nvPr/>
        </p:nvSpPr>
        <p:spPr>
          <a:xfrm>
            <a:off x="657778" y="5163466"/>
            <a:ext cx="8771922" cy="646331"/>
          </a:xfrm>
          <a:prstGeom prst="rect">
            <a:avLst/>
          </a:prstGeom>
        </p:spPr>
        <p:txBody>
          <a:bodyPr wrap="square">
            <a:spAutoFit/>
          </a:bodyPr>
          <a:lstStyle/>
          <a:p>
            <a:pPr>
              <a:spcAft>
                <a:spcPts val="1200"/>
              </a:spcAft>
            </a:pPr>
            <a:r>
              <a:rPr lang="fr-BE" dirty="0">
                <a:solidFill>
                  <a:srgbClr val="003399"/>
                </a:solidFill>
              </a:rPr>
              <a:t>This </a:t>
            </a:r>
            <a:r>
              <a:rPr lang="fr-BE" dirty="0" err="1">
                <a:solidFill>
                  <a:srgbClr val="003399"/>
                </a:solidFill>
              </a:rPr>
              <a:t>creates</a:t>
            </a:r>
            <a:r>
              <a:rPr lang="fr-BE" dirty="0">
                <a:solidFill>
                  <a:srgbClr val="003399"/>
                </a:solidFill>
              </a:rPr>
              <a:t> a "</a:t>
            </a:r>
            <a:r>
              <a:rPr lang="fr-BE" dirty="0" err="1">
                <a:solidFill>
                  <a:srgbClr val="003399"/>
                </a:solidFill>
              </a:rPr>
              <a:t>backbone</a:t>
            </a:r>
            <a:r>
              <a:rPr lang="fr-BE" dirty="0">
                <a:solidFill>
                  <a:srgbClr val="003399"/>
                </a:solidFill>
              </a:rPr>
              <a:t>" </a:t>
            </a:r>
            <a:r>
              <a:rPr lang="fr-BE" dirty="0" err="1">
                <a:solidFill>
                  <a:srgbClr val="003399"/>
                </a:solidFill>
              </a:rPr>
              <a:t>hierarchy</a:t>
            </a:r>
            <a:r>
              <a:rPr lang="fr-BE" dirty="0">
                <a:solidFill>
                  <a:srgbClr val="003399"/>
                </a:solidFill>
              </a:rPr>
              <a:t> of </a:t>
            </a:r>
            <a:r>
              <a:rPr lang="fr-BE" dirty="0" err="1">
                <a:solidFill>
                  <a:srgbClr val="003399"/>
                </a:solidFill>
              </a:rPr>
              <a:t>templates</a:t>
            </a:r>
            <a:r>
              <a:rPr lang="fr-BE" dirty="0">
                <a:solidFill>
                  <a:srgbClr val="003399"/>
                </a:solidFill>
              </a:rPr>
              <a:t> concepts </a:t>
            </a:r>
            <a:r>
              <a:rPr lang="fr-BE" dirty="0" err="1">
                <a:solidFill>
                  <a:srgbClr val="003399"/>
                </a:solidFill>
              </a:rPr>
              <a:t>mirroring</a:t>
            </a:r>
            <a:r>
              <a:rPr lang="fr-BE" dirty="0">
                <a:solidFill>
                  <a:srgbClr val="003399"/>
                </a:solidFill>
              </a:rPr>
              <a:t> the "</a:t>
            </a:r>
            <a:r>
              <a:rPr lang="fr-BE" dirty="0" err="1">
                <a:solidFill>
                  <a:srgbClr val="003399"/>
                </a:solidFill>
              </a:rPr>
              <a:t>true</a:t>
            </a:r>
            <a:r>
              <a:rPr lang="fr-BE" dirty="0">
                <a:solidFill>
                  <a:srgbClr val="003399"/>
                </a:solidFill>
              </a:rPr>
              <a:t>" </a:t>
            </a:r>
            <a:r>
              <a:rPr lang="fr-BE" dirty="0" err="1">
                <a:solidFill>
                  <a:srgbClr val="003399"/>
                </a:solidFill>
              </a:rPr>
              <a:t>precise</a:t>
            </a:r>
            <a:r>
              <a:rPr lang="fr-BE" dirty="0">
                <a:solidFill>
                  <a:srgbClr val="003399"/>
                </a:solidFill>
              </a:rPr>
              <a:t> </a:t>
            </a:r>
            <a:r>
              <a:rPr lang="fr-BE" dirty="0" err="1">
                <a:solidFill>
                  <a:srgbClr val="003399"/>
                </a:solidFill>
              </a:rPr>
              <a:t>medical</a:t>
            </a:r>
            <a:r>
              <a:rPr lang="fr-BE" dirty="0">
                <a:solidFill>
                  <a:srgbClr val="003399"/>
                </a:solidFill>
              </a:rPr>
              <a:t> SNOMED CT </a:t>
            </a:r>
            <a:r>
              <a:rPr lang="fr-BE" dirty="0" err="1">
                <a:solidFill>
                  <a:srgbClr val="003399"/>
                </a:solidFill>
              </a:rPr>
              <a:t>hierarchy</a:t>
            </a:r>
            <a:r>
              <a:rPr lang="fr-BE" dirty="0">
                <a:solidFill>
                  <a:srgbClr val="003399"/>
                </a:solidFill>
              </a:rPr>
              <a:t>.</a:t>
            </a:r>
          </a:p>
        </p:txBody>
      </p:sp>
    </p:spTree>
    <p:extLst>
      <p:ext uri="{BB962C8B-B14F-4D97-AF65-F5344CB8AC3E}">
        <p14:creationId xmlns:p14="http://schemas.microsoft.com/office/powerpoint/2010/main" val="38364415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Image 9">
            <a:extLst>
              <a:ext uri="{FF2B5EF4-FFF2-40B4-BE49-F238E27FC236}">
                <a16:creationId xmlns="" xmlns:a16="http://schemas.microsoft.com/office/drawing/2014/main" id="{DC5E926D-51A5-4E07-98E0-B9EACBA6AF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1094" y="93342"/>
            <a:ext cx="527215" cy="308144"/>
          </a:xfrm>
          <a:prstGeom prst="rect">
            <a:avLst/>
          </a:prstGeom>
        </p:spPr>
      </p:pic>
      <p:grpSp>
        <p:nvGrpSpPr>
          <p:cNvPr id="44" name="Group 17"/>
          <p:cNvGrpSpPr/>
          <p:nvPr/>
        </p:nvGrpSpPr>
        <p:grpSpPr>
          <a:xfrm>
            <a:off x="462852" y="747286"/>
            <a:ext cx="8100001" cy="36000"/>
            <a:chOff x="540398" y="863854"/>
            <a:chExt cx="8100001" cy="36000"/>
          </a:xfrm>
        </p:grpSpPr>
        <p:cxnSp>
          <p:nvCxnSpPr>
            <p:cNvPr id="45"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sp>
        <p:nvSpPr>
          <p:cNvPr id="8" name="Rounded Rectangle 4"/>
          <p:cNvSpPr/>
          <p:nvPr/>
        </p:nvSpPr>
        <p:spPr>
          <a:xfrm>
            <a:off x="798080" y="2135153"/>
            <a:ext cx="3383627"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solidFill>
                  <a:sysClr val="windowText" lastClr="000000"/>
                </a:solidFill>
              </a:rPr>
              <a:t>BS-0001 </a:t>
            </a:r>
            <a:r>
              <a:rPr lang="en-US" sz="1000" dirty="0">
                <a:solidFill>
                  <a:srgbClr val="003399"/>
                </a:solidFill>
                <a:cs typeface="Arial" panose="020B0604020202020204" pitchFamily="34" charset="0"/>
              </a:rPr>
              <a:t>| </a:t>
            </a:r>
            <a:r>
              <a:rPr lang="en-US" sz="1000" dirty="0" smtClean="0">
                <a:solidFill>
                  <a:sysClr val="windowText" lastClr="000000"/>
                </a:solidFill>
              </a:rPr>
              <a:t>structure </a:t>
            </a:r>
            <a:r>
              <a:rPr lang="en-US" sz="1000" dirty="0">
                <a:solidFill>
                  <a:sysClr val="windowText" lastClr="000000"/>
                </a:solidFill>
              </a:rPr>
              <a:t>of [localization] lobe of [laterality] </a:t>
            </a:r>
            <a:r>
              <a:rPr lang="en-US" sz="1000" dirty="0" smtClean="0">
                <a:solidFill>
                  <a:sysClr val="windowText" lastClr="000000"/>
                </a:solidFill>
              </a:rPr>
              <a:t>lung </a:t>
            </a:r>
            <a:r>
              <a:rPr lang="en-US" sz="1000" dirty="0">
                <a:solidFill>
                  <a:srgbClr val="003399"/>
                </a:solidFill>
                <a:cs typeface="Arial" panose="020B0604020202020204" pitchFamily="34" charset="0"/>
              </a:rPr>
              <a:t>|</a:t>
            </a:r>
            <a:r>
              <a:rPr lang="fr-BE" sz="1000" dirty="0" smtClean="0">
                <a:solidFill>
                  <a:sysClr val="windowText" lastClr="000000"/>
                </a:solidFill>
              </a:rPr>
              <a:t> </a:t>
            </a:r>
            <a:endParaRPr lang="fr-BE" sz="1000" dirty="0">
              <a:solidFill>
                <a:sysClr val="windowText" lastClr="000000"/>
              </a:solidFill>
            </a:endParaRPr>
          </a:p>
        </p:txBody>
      </p:sp>
      <p:sp>
        <p:nvSpPr>
          <p:cNvPr id="10" name="Rounded Rectangle 4"/>
          <p:cNvSpPr/>
          <p:nvPr/>
        </p:nvSpPr>
        <p:spPr>
          <a:xfrm>
            <a:off x="798080" y="3354353"/>
            <a:ext cx="2726971" cy="309487"/>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solidFill>
                  <a:sysClr val="windowText" lastClr="000000"/>
                </a:solidFill>
              </a:rPr>
              <a:t>BS-0004</a:t>
            </a:r>
            <a:r>
              <a:rPr lang="en-US" sz="1000" dirty="0" smtClean="0">
                <a:solidFill>
                  <a:srgbClr val="003399"/>
                </a:solidFill>
                <a:cs typeface="Arial" panose="020B0604020202020204" pitchFamily="34" charset="0"/>
              </a:rPr>
              <a:t>| </a:t>
            </a:r>
            <a:r>
              <a:rPr lang="en-US" sz="1000" dirty="0" smtClean="0">
                <a:solidFill>
                  <a:sysClr val="windowText" lastClr="000000"/>
                </a:solidFill>
              </a:rPr>
              <a:t>structure </a:t>
            </a:r>
            <a:r>
              <a:rPr lang="en-US" sz="1000" dirty="0">
                <a:solidFill>
                  <a:sysClr val="windowText" lastClr="000000"/>
                </a:solidFill>
              </a:rPr>
              <a:t>of [</a:t>
            </a:r>
            <a:r>
              <a:rPr lang="en-US" sz="1000" dirty="0" smtClean="0">
                <a:solidFill>
                  <a:sysClr val="windowText" lastClr="000000"/>
                </a:solidFill>
              </a:rPr>
              <a:t>localization2] </a:t>
            </a:r>
            <a:r>
              <a:rPr lang="en-US" sz="1000" dirty="0">
                <a:solidFill>
                  <a:sysClr val="windowText" lastClr="000000"/>
                </a:solidFill>
              </a:rPr>
              <a:t>segment of [</a:t>
            </a:r>
            <a:r>
              <a:rPr lang="en-US" sz="1000" dirty="0" smtClean="0">
                <a:solidFill>
                  <a:sysClr val="windowText" lastClr="000000"/>
                </a:solidFill>
              </a:rPr>
              <a:t>localization] </a:t>
            </a:r>
            <a:r>
              <a:rPr lang="en-US" sz="1000" dirty="0">
                <a:solidFill>
                  <a:sysClr val="windowText" lastClr="000000"/>
                </a:solidFill>
              </a:rPr>
              <a:t>lobe of [laterality] lung</a:t>
            </a:r>
            <a:endParaRPr lang="fr-BE" sz="1000" dirty="0">
              <a:solidFill>
                <a:sysClr val="windowText" lastClr="000000"/>
              </a:solidFill>
            </a:endParaRPr>
          </a:p>
        </p:txBody>
      </p:sp>
      <p:sp>
        <p:nvSpPr>
          <p:cNvPr id="11" name="Rounded Rectangle 4"/>
          <p:cNvSpPr/>
          <p:nvPr/>
        </p:nvSpPr>
        <p:spPr>
          <a:xfrm>
            <a:off x="654883" y="4834734"/>
            <a:ext cx="3013364" cy="309487"/>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smtClean="0">
                <a:solidFill>
                  <a:sysClr val="windowText" lastClr="000000"/>
                </a:solidFill>
              </a:rPr>
              <a:t>BS-0008</a:t>
            </a:r>
            <a:r>
              <a:rPr lang="en-US" sz="1000" dirty="0">
                <a:solidFill>
                  <a:sysClr val="windowText" lastClr="000000"/>
                </a:solidFill>
              </a:rPr>
              <a:t> </a:t>
            </a:r>
            <a:r>
              <a:rPr lang="en-US" sz="1000" dirty="0">
                <a:solidFill>
                  <a:srgbClr val="003399"/>
                </a:solidFill>
                <a:cs typeface="Arial" panose="020B0604020202020204" pitchFamily="34" charset="0"/>
              </a:rPr>
              <a:t>|</a:t>
            </a:r>
            <a:r>
              <a:rPr lang="en-US" sz="1000" dirty="0" smtClean="0">
                <a:solidFill>
                  <a:sysClr val="windowText" lastClr="000000"/>
                </a:solidFill>
              </a:rPr>
              <a:t> </a:t>
            </a:r>
            <a:r>
              <a:rPr lang="en-US" sz="1000" dirty="0">
                <a:solidFill>
                  <a:sysClr val="windowText" lastClr="000000"/>
                </a:solidFill>
              </a:rPr>
              <a:t>structure of [localization2] lobe [localization] segmental bronchus of [laterality] </a:t>
            </a:r>
            <a:r>
              <a:rPr lang="en-US" sz="1000" dirty="0" smtClean="0">
                <a:solidFill>
                  <a:sysClr val="windowText" lastClr="000000"/>
                </a:solidFill>
              </a:rPr>
              <a:t>lung </a:t>
            </a:r>
            <a:r>
              <a:rPr lang="en-US" sz="1000" dirty="0">
                <a:solidFill>
                  <a:srgbClr val="003399"/>
                </a:solidFill>
                <a:cs typeface="Arial" panose="020B0604020202020204" pitchFamily="34" charset="0"/>
              </a:rPr>
              <a:t>|</a:t>
            </a:r>
            <a:endParaRPr lang="fr-BE" sz="1000" dirty="0">
              <a:solidFill>
                <a:sysClr val="windowText" lastClr="000000"/>
              </a:solidFill>
            </a:endParaRPr>
          </a:p>
        </p:txBody>
      </p:sp>
      <p:cxnSp>
        <p:nvCxnSpPr>
          <p:cNvPr id="13" name="Curved Connector 46"/>
          <p:cNvCxnSpPr>
            <a:stCxn id="10" idx="1"/>
            <a:endCxn id="8" idx="1"/>
          </p:cNvCxnSpPr>
          <p:nvPr/>
        </p:nvCxnSpPr>
        <p:spPr>
          <a:xfrm rot="10800000">
            <a:off x="798080" y="2243153"/>
            <a:ext cx="12700" cy="1265944"/>
          </a:xfrm>
          <a:prstGeom prst="curved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ZoneTexte 245"/>
          <p:cNvSpPr txBox="1"/>
          <p:nvPr/>
        </p:nvSpPr>
        <p:spPr>
          <a:xfrm>
            <a:off x="248555" y="2722935"/>
            <a:ext cx="389850" cy="276999"/>
          </a:xfrm>
          <a:prstGeom prst="rect">
            <a:avLst/>
          </a:prstGeom>
          <a:noFill/>
        </p:spPr>
        <p:txBody>
          <a:bodyPr wrap="none" rtlCol="0">
            <a:spAutoFit/>
          </a:bodyPr>
          <a:lstStyle/>
          <a:p>
            <a:r>
              <a:rPr lang="fr-BE" sz="1200" dirty="0" err="1" smtClean="0">
                <a:solidFill>
                  <a:srgbClr val="0070C0"/>
                </a:solidFill>
              </a:rPr>
              <a:t>is</a:t>
            </a:r>
            <a:r>
              <a:rPr lang="fr-BE" sz="1200" dirty="0" smtClean="0">
                <a:solidFill>
                  <a:srgbClr val="0070C0"/>
                </a:solidFill>
              </a:rPr>
              <a:t> a</a:t>
            </a:r>
            <a:endParaRPr lang="fr-BE" sz="1200" dirty="0">
              <a:solidFill>
                <a:srgbClr val="0070C0"/>
              </a:solidFill>
            </a:endParaRPr>
          </a:p>
        </p:txBody>
      </p:sp>
      <p:cxnSp>
        <p:nvCxnSpPr>
          <p:cNvPr id="16" name="Curved Connector 67"/>
          <p:cNvCxnSpPr>
            <a:stCxn id="11" idx="1"/>
            <a:endCxn id="10" idx="1"/>
          </p:cNvCxnSpPr>
          <p:nvPr/>
        </p:nvCxnSpPr>
        <p:spPr>
          <a:xfrm rot="10800000" flipH="1">
            <a:off x="654882" y="3509098"/>
            <a:ext cx="143197" cy="1480381"/>
          </a:xfrm>
          <a:prstGeom prst="curvedConnector3">
            <a:avLst>
              <a:gd name="adj1" fmla="val -104907"/>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ZoneTexte 245"/>
          <p:cNvSpPr txBox="1"/>
          <p:nvPr/>
        </p:nvSpPr>
        <p:spPr>
          <a:xfrm>
            <a:off x="184544" y="4074936"/>
            <a:ext cx="389850" cy="276999"/>
          </a:xfrm>
          <a:prstGeom prst="rect">
            <a:avLst/>
          </a:prstGeom>
          <a:noFill/>
        </p:spPr>
        <p:txBody>
          <a:bodyPr wrap="none" rtlCol="0">
            <a:spAutoFit/>
          </a:bodyPr>
          <a:lstStyle/>
          <a:p>
            <a:r>
              <a:rPr lang="fr-BE" sz="1200" dirty="0" err="1" smtClean="0">
                <a:solidFill>
                  <a:srgbClr val="0070C0"/>
                </a:solidFill>
              </a:rPr>
              <a:t>is</a:t>
            </a:r>
            <a:r>
              <a:rPr lang="fr-BE" sz="1200" dirty="0" smtClean="0">
                <a:solidFill>
                  <a:srgbClr val="0070C0"/>
                </a:solidFill>
              </a:rPr>
              <a:t> a</a:t>
            </a:r>
            <a:endParaRPr lang="fr-BE" sz="1200" dirty="0">
              <a:solidFill>
                <a:srgbClr val="0070C0"/>
              </a:solidFill>
            </a:endParaRPr>
          </a:p>
        </p:txBody>
      </p:sp>
      <p:pic>
        <p:nvPicPr>
          <p:cNvPr id="7" name="Image 6"/>
          <p:cNvPicPr>
            <a:picLocks noChangeAspect="1"/>
          </p:cNvPicPr>
          <p:nvPr/>
        </p:nvPicPr>
        <p:blipFill>
          <a:blip r:embed="rId3"/>
          <a:stretch>
            <a:fillRect/>
          </a:stretch>
        </p:blipFill>
        <p:spPr>
          <a:xfrm>
            <a:off x="4852444" y="1899371"/>
            <a:ext cx="4438650" cy="3219450"/>
          </a:xfrm>
          <a:prstGeom prst="rect">
            <a:avLst/>
          </a:prstGeom>
        </p:spPr>
      </p:pic>
      <p:sp>
        <p:nvSpPr>
          <p:cNvPr id="20" name="ZoneTexte 19"/>
          <p:cNvSpPr txBox="1"/>
          <p:nvPr/>
        </p:nvSpPr>
        <p:spPr>
          <a:xfrm>
            <a:off x="2153573" y="2323866"/>
            <a:ext cx="661352" cy="276999"/>
          </a:xfrm>
          <a:prstGeom prst="rect">
            <a:avLst/>
          </a:prstGeom>
          <a:noFill/>
        </p:spPr>
        <p:txBody>
          <a:bodyPr wrap="square" rtlCol="0">
            <a:spAutoFit/>
          </a:bodyPr>
          <a:lstStyle/>
          <a:p>
            <a:r>
              <a:rPr lang="fr-BE" sz="1200" dirty="0" smtClean="0">
                <a:solidFill>
                  <a:srgbClr val="E46C0A"/>
                </a:solidFill>
              </a:rPr>
              <a:t>middle</a:t>
            </a:r>
            <a:endParaRPr lang="fr-BE" sz="1200" dirty="0">
              <a:solidFill>
                <a:srgbClr val="E46C0A"/>
              </a:solidFill>
            </a:endParaRPr>
          </a:p>
        </p:txBody>
      </p:sp>
      <p:sp>
        <p:nvSpPr>
          <p:cNvPr id="26" name="ZoneTexte 25"/>
          <p:cNvSpPr txBox="1"/>
          <p:nvPr/>
        </p:nvSpPr>
        <p:spPr>
          <a:xfrm>
            <a:off x="2661037" y="5109654"/>
            <a:ext cx="661352" cy="276999"/>
          </a:xfrm>
          <a:prstGeom prst="rect">
            <a:avLst/>
          </a:prstGeom>
          <a:noFill/>
        </p:spPr>
        <p:txBody>
          <a:bodyPr wrap="square" rtlCol="0">
            <a:spAutoFit/>
          </a:bodyPr>
          <a:lstStyle/>
          <a:p>
            <a:r>
              <a:rPr lang="fr-BE" sz="1200" dirty="0" smtClean="0">
                <a:solidFill>
                  <a:srgbClr val="E46C0A"/>
                </a:solidFill>
              </a:rPr>
              <a:t>right</a:t>
            </a:r>
            <a:endParaRPr lang="fr-BE" sz="1200" dirty="0">
              <a:solidFill>
                <a:srgbClr val="E46C0A"/>
              </a:solidFill>
            </a:endParaRPr>
          </a:p>
        </p:txBody>
      </p:sp>
      <p:cxnSp>
        <p:nvCxnSpPr>
          <p:cNvPr id="22" name="Connecteur droit 21"/>
          <p:cNvCxnSpPr>
            <a:stCxn id="8" idx="3"/>
            <a:endCxn id="35" idx="1"/>
          </p:cNvCxnSpPr>
          <p:nvPr/>
        </p:nvCxnSpPr>
        <p:spPr>
          <a:xfrm flipV="1">
            <a:off x="4181707" y="2237852"/>
            <a:ext cx="1028810" cy="530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a:stCxn id="10" idx="3"/>
            <a:endCxn id="27" idx="1"/>
          </p:cNvCxnSpPr>
          <p:nvPr/>
        </p:nvCxnSpPr>
        <p:spPr>
          <a:xfrm flipV="1">
            <a:off x="3525051" y="2897864"/>
            <a:ext cx="516883" cy="61123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4041934" y="2774753"/>
            <a:ext cx="1309974" cy="246221"/>
          </a:xfrm>
          <a:prstGeom prst="rect">
            <a:avLst/>
          </a:prstGeom>
        </p:spPr>
        <p:txBody>
          <a:bodyPr wrap="none">
            <a:spAutoFit/>
          </a:bodyPr>
          <a:lstStyle/>
          <a:p>
            <a:r>
              <a:rPr lang="en-US" sz="1000" dirty="0">
                <a:solidFill>
                  <a:sysClr val="windowText" lastClr="000000"/>
                </a:solidFill>
              </a:rPr>
              <a:t> [localization</a:t>
            </a:r>
            <a:r>
              <a:rPr lang="en-US" sz="1000" dirty="0" smtClean="0">
                <a:solidFill>
                  <a:sysClr val="windowText" lastClr="000000"/>
                </a:solidFill>
              </a:rPr>
              <a:t>]= empty</a:t>
            </a:r>
            <a:endParaRPr lang="fr-BE" sz="1000" dirty="0"/>
          </a:p>
        </p:txBody>
      </p:sp>
      <p:cxnSp>
        <p:nvCxnSpPr>
          <p:cNvPr id="38" name="Connecteur droit 37"/>
          <p:cNvCxnSpPr>
            <a:endCxn id="46" idx="1"/>
          </p:cNvCxnSpPr>
          <p:nvPr/>
        </p:nvCxnSpPr>
        <p:spPr>
          <a:xfrm>
            <a:off x="5351908" y="2876125"/>
            <a:ext cx="509362" cy="5995"/>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35" name="Rectangle à coins arrondis 34"/>
          <p:cNvSpPr/>
          <p:nvPr/>
        </p:nvSpPr>
        <p:spPr>
          <a:xfrm>
            <a:off x="5210517" y="2147852"/>
            <a:ext cx="2616200" cy="18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46" name="Rectangle à coins arrondis 45"/>
          <p:cNvSpPr/>
          <p:nvPr/>
        </p:nvSpPr>
        <p:spPr>
          <a:xfrm>
            <a:off x="5861270" y="2792120"/>
            <a:ext cx="2616200" cy="18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cxnSp>
        <p:nvCxnSpPr>
          <p:cNvPr id="60" name="Connecteur droit 59"/>
          <p:cNvCxnSpPr>
            <a:stCxn id="11" idx="3"/>
            <a:endCxn id="61" idx="1"/>
          </p:cNvCxnSpPr>
          <p:nvPr/>
        </p:nvCxnSpPr>
        <p:spPr>
          <a:xfrm>
            <a:off x="3668247" y="4989478"/>
            <a:ext cx="1821669" cy="2213"/>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61" name="Rectangle à coins arrondis 60"/>
          <p:cNvSpPr/>
          <p:nvPr/>
        </p:nvSpPr>
        <p:spPr>
          <a:xfrm>
            <a:off x="5489916" y="4901691"/>
            <a:ext cx="3801177" cy="18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66" name="ZoneTexte 65"/>
          <p:cNvSpPr txBox="1"/>
          <p:nvPr/>
        </p:nvSpPr>
        <p:spPr>
          <a:xfrm>
            <a:off x="1999685" y="4611992"/>
            <a:ext cx="661352" cy="276999"/>
          </a:xfrm>
          <a:prstGeom prst="rect">
            <a:avLst/>
          </a:prstGeom>
          <a:noFill/>
        </p:spPr>
        <p:txBody>
          <a:bodyPr wrap="square" rtlCol="0">
            <a:spAutoFit/>
          </a:bodyPr>
          <a:lstStyle/>
          <a:p>
            <a:r>
              <a:rPr lang="fr-BE" sz="1200" dirty="0" smtClean="0">
                <a:solidFill>
                  <a:srgbClr val="E46C0A"/>
                </a:solidFill>
              </a:rPr>
              <a:t>middle</a:t>
            </a:r>
            <a:endParaRPr lang="fr-BE" sz="1200" dirty="0">
              <a:solidFill>
                <a:srgbClr val="E46C0A"/>
              </a:solidFill>
            </a:endParaRPr>
          </a:p>
        </p:txBody>
      </p:sp>
      <p:sp>
        <p:nvSpPr>
          <p:cNvPr id="67" name="ZoneTexte 66"/>
          <p:cNvSpPr txBox="1"/>
          <p:nvPr/>
        </p:nvSpPr>
        <p:spPr>
          <a:xfrm>
            <a:off x="751987" y="5106121"/>
            <a:ext cx="661352" cy="276999"/>
          </a:xfrm>
          <a:prstGeom prst="rect">
            <a:avLst/>
          </a:prstGeom>
          <a:noFill/>
        </p:spPr>
        <p:txBody>
          <a:bodyPr wrap="square" rtlCol="0">
            <a:spAutoFit/>
          </a:bodyPr>
          <a:lstStyle/>
          <a:p>
            <a:r>
              <a:rPr lang="fr-BE" sz="1200" dirty="0" err="1" smtClean="0">
                <a:solidFill>
                  <a:srgbClr val="E46C0A"/>
                </a:solidFill>
              </a:rPr>
              <a:t>lateral</a:t>
            </a:r>
            <a:endParaRPr lang="fr-BE" sz="1200" dirty="0">
              <a:solidFill>
                <a:srgbClr val="E46C0A"/>
              </a:solidFill>
            </a:endParaRPr>
          </a:p>
        </p:txBody>
      </p:sp>
      <p:cxnSp>
        <p:nvCxnSpPr>
          <p:cNvPr id="69" name="Connecteur droit 68"/>
          <p:cNvCxnSpPr>
            <a:stCxn id="11" idx="3"/>
          </p:cNvCxnSpPr>
          <p:nvPr/>
        </p:nvCxnSpPr>
        <p:spPr>
          <a:xfrm flipV="1">
            <a:off x="3668247" y="4774443"/>
            <a:ext cx="599145" cy="215035"/>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cxnSp>
        <p:nvCxnSpPr>
          <p:cNvPr id="71" name="Connecteur droit 70"/>
          <p:cNvCxnSpPr>
            <a:stCxn id="10" idx="3"/>
          </p:cNvCxnSpPr>
          <p:nvPr/>
        </p:nvCxnSpPr>
        <p:spPr>
          <a:xfrm>
            <a:off x="3525051" y="3509097"/>
            <a:ext cx="724891" cy="397496"/>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74" name="Rectangle 73"/>
          <p:cNvSpPr/>
          <p:nvPr/>
        </p:nvSpPr>
        <p:spPr>
          <a:xfrm>
            <a:off x="3659900" y="3881340"/>
            <a:ext cx="1372492" cy="246221"/>
          </a:xfrm>
          <a:prstGeom prst="rect">
            <a:avLst/>
          </a:prstGeom>
        </p:spPr>
        <p:txBody>
          <a:bodyPr wrap="none">
            <a:spAutoFit/>
          </a:bodyPr>
          <a:lstStyle/>
          <a:p>
            <a:r>
              <a:rPr lang="en-US" sz="1000" dirty="0">
                <a:solidFill>
                  <a:sysClr val="windowText" lastClr="000000"/>
                </a:solidFill>
              </a:rPr>
              <a:t> [</a:t>
            </a:r>
            <a:r>
              <a:rPr lang="en-US" sz="1000" dirty="0" smtClean="0">
                <a:solidFill>
                  <a:sysClr val="windowText" lastClr="000000"/>
                </a:solidFill>
              </a:rPr>
              <a:t>localization2]= lateral</a:t>
            </a:r>
            <a:endParaRPr lang="fr-BE" sz="1000" dirty="0"/>
          </a:p>
        </p:txBody>
      </p:sp>
      <p:sp>
        <p:nvSpPr>
          <p:cNvPr id="75" name="ZoneTexte 74"/>
          <p:cNvSpPr txBox="1"/>
          <p:nvPr/>
        </p:nvSpPr>
        <p:spPr>
          <a:xfrm>
            <a:off x="3182509" y="2303958"/>
            <a:ext cx="661352" cy="276999"/>
          </a:xfrm>
          <a:prstGeom prst="rect">
            <a:avLst/>
          </a:prstGeom>
          <a:noFill/>
        </p:spPr>
        <p:txBody>
          <a:bodyPr wrap="square" rtlCol="0">
            <a:spAutoFit/>
          </a:bodyPr>
          <a:lstStyle/>
          <a:p>
            <a:r>
              <a:rPr lang="fr-BE" sz="1200" dirty="0" smtClean="0">
                <a:solidFill>
                  <a:srgbClr val="E46C0A"/>
                </a:solidFill>
              </a:rPr>
              <a:t>right</a:t>
            </a:r>
            <a:endParaRPr lang="fr-BE" sz="1200" dirty="0">
              <a:solidFill>
                <a:srgbClr val="E46C0A"/>
              </a:solidFill>
            </a:endParaRPr>
          </a:p>
        </p:txBody>
      </p:sp>
      <p:sp>
        <p:nvSpPr>
          <p:cNvPr id="76" name="Rectangle à coins arrondis 75"/>
          <p:cNvSpPr/>
          <p:nvPr/>
        </p:nvSpPr>
        <p:spPr>
          <a:xfrm>
            <a:off x="5394599" y="4509441"/>
            <a:ext cx="3371917" cy="18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cxnSp>
        <p:nvCxnSpPr>
          <p:cNvPr id="77" name="Connecteur droit 76"/>
          <p:cNvCxnSpPr>
            <a:endCxn id="76" idx="1"/>
          </p:cNvCxnSpPr>
          <p:nvPr/>
        </p:nvCxnSpPr>
        <p:spPr>
          <a:xfrm>
            <a:off x="4468535" y="4104429"/>
            <a:ext cx="926064" cy="495012"/>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82" name="Rectangle à coins arrondis 81"/>
          <p:cNvSpPr/>
          <p:nvPr/>
        </p:nvSpPr>
        <p:spPr>
          <a:xfrm>
            <a:off x="5394599" y="4322661"/>
            <a:ext cx="3371917" cy="18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91" name="Rectangle 90"/>
          <p:cNvSpPr/>
          <p:nvPr/>
        </p:nvSpPr>
        <p:spPr>
          <a:xfrm>
            <a:off x="3813548" y="4552596"/>
            <a:ext cx="1309974" cy="246221"/>
          </a:xfrm>
          <a:prstGeom prst="rect">
            <a:avLst/>
          </a:prstGeom>
        </p:spPr>
        <p:txBody>
          <a:bodyPr wrap="none">
            <a:spAutoFit/>
          </a:bodyPr>
          <a:lstStyle/>
          <a:p>
            <a:r>
              <a:rPr lang="en-US" sz="1000" dirty="0">
                <a:solidFill>
                  <a:sysClr val="windowText" lastClr="000000"/>
                </a:solidFill>
              </a:rPr>
              <a:t> [localization</a:t>
            </a:r>
            <a:r>
              <a:rPr lang="en-US" sz="1000" dirty="0" smtClean="0">
                <a:solidFill>
                  <a:sysClr val="windowText" lastClr="000000"/>
                </a:solidFill>
              </a:rPr>
              <a:t>]= empty</a:t>
            </a:r>
            <a:endParaRPr lang="fr-BE" sz="1000" dirty="0"/>
          </a:p>
        </p:txBody>
      </p:sp>
      <p:cxnSp>
        <p:nvCxnSpPr>
          <p:cNvPr id="93" name="Connecteur droit 92"/>
          <p:cNvCxnSpPr>
            <a:endCxn id="82" idx="1"/>
          </p:cNvCxnSpPr>
          <p:nvPr/>
        </p:nvCxnSpPr>
        <p:spPr>
          <a:xfrm flipV="1">
            <a:off x="4675457" y="4412661"/>
            <a:ext cx="719142" cy="199331"/>
          </a:xfrm>
          <a:prstGeom prst="line">
            <a:avLst/>
          </a:prstGeom>
          <a:ln w="19050">
            <a:solidFill>
              <a:srgbClr val="003399"/>
            </a:solidFill>
          </a:ln>
        </p:spPr>
        <p:style>
          <a:lnRef idx="1">
            <a:schemeClr val="accent1"/>
          </a:lnRef>
          <a:fillRef idx="0">
            <a:schemeClr val="accent1"/>
          </a:fillRef>
          <a:effectRef idx="0">
            <a:schemeClr val="accent1"/>
          </a:effectRef>
          <a:fontRef idx="minor">
            <a:schemeClr val="tx1"/>
          </a:fontRef>
        </p:style>
      </p:cxnSp>
      <p:sp>
        <p:nvSpPr>
          <p:cNvPr id="99" name="Rectangle 98"/>
          <p:cNvSpPr/>
          <p:nvPr/>
        </p:nvSpPr>
        <p:spPr>
          <a:xfrm>
            <a:off x="574394" y="1037253"/>
            <a:ext cx="8496301" cy="646331"/>
          </a:xfrm>
          <a:prstGeom prst="rect">
            <a:avLst/>
          </a:prstGeom>
        </p:spPr>
        <p:txBody>
          <a:bodyPr wrap="square">
            <a:spAutoFit/>
          </a:bodyPr>
          <a:lstStyle/>
          <a:p>
            <a:r>
              <a:rPr lang="fr-BE" dirty="0" smtClean="0">
                <a:solidFill>
                  <a:srgbClr val="003399"/>
                </a:solidFill>
              </a:rPr>
              <a:t>It </a:t>
            </a:r>
            <a:r>
              <a:rPr lang="fr-BE" dirty="0" err="1" smtClean="0">
                <a:solidFill>
                  <a:srgbClr val="003399"/>
                </a:solidFill>
              </a:rPr>
              <a:t>is</a:t>
            </a:r>
            <a:r>
              <a:rPr lang="fr-BE" dirty="0" smtClean="0">
                <a:solidFill>
                  <a:srgbClr val="003399"/>
                </a:solidFill>
              </a:rPr>
              <a:t> </a:t>
            </a:r>
            <a:r>
              <a:rPr lang="fr-BE" dirty="0" err="1" smtClean="0">
                <a:solidFill>
                  <a:srgbClr val="003399"/>
                </a:solidFill>
              </a:rPr>
              <a:t>like</a:t>
            </a:r>
            <a:r>
              <a:rPr lang="fr-BE" dirty="0" smtClean="0">
                <a:solidFill>
                  <a:srgbClr val="003399"/>
                </a:solidFill>
              </a:rPr>
              <a:t> </a:t>
            </a:r>
            <a:r>
              <a:rPr lang="fr-BE" dirty="0" err="1" smtClean="0">
                <a:solidFill>
                  <a:srgbClr val="003399"/>
                </a:solidFill>
              </a:rPr>
              <a:t>having</a:t>
            </a:r>
            <a:r>
              <a:rPr lang="fr-BE" dirty="0" smtClean="0">
                <a:solidFill>
                  <a:srgbClr val="003399"/>
                </a:solidFill>
              </a:rPr>
              <a:t> a "</a:t>
            </a:r>
            <a:r>
              <a:rPr lang="fr-BE" dirty="0" err="1" smtClean="0">
                <a:solidFill>
                  <a:srgbClr val="003399"/>
                </a:solidFill>
              </a:rPr>
              <a:t>simplified</a:t>
            </a:r>
            <a:r>
              <a:rPr lang="fr-BE" dirty="0" smtClean="0">
                <a:solidFill>
                  <a:srgbClr val="003399"/>
                </a:solidFill>
              </a:rPr>
              <a:t>" version of the </a:t>
            </a:r>
            <a:r>
              <a:rPr lang="fr-BE" dirty="0" err="1" smtClean="0">
                <a:solidFill>
                  <a:srgbClr val="003399"/>
                </a:solidFill>
              </a:rPr>
              <a:t>terminology</a:t>
            </a:r>
            <a:r>
              <a:rPr lang="fr-BE" dirty="0" smtClean="0">
                <a:solidFill>
                  <a:srgbClr val="003399"/>
                </a:solidFill>
              </a:rPr>
              <a:t> </a:t>
            </a:r>
            <a:r>
              <a:rPr lang="fr-BE" dirty="0" err="1" smtClean="0">
                <a:solidFill>
                  <a:srgbClr val="003399"/>
                </a:solidFill>
              </a:rPr>
              <a:t>with</a:t>
            </a:r>
            <a:r>
              <a:rPr lang="fr-BE" dirty="0" smtClean="0">
                <a:solidFill>
                  <a:srgbClr val="003399"/>
                </a:solidFill>
              </a:rPr>
              <a:t> </a:t>
            </a:r>
            <a:r>
              <a:rPr lang="en-US" dirty="0">
                <a:solidFill>
                  <a:sysClr val="windowText" lastClr="000000"/>
                </a:solidFill>
              </a:rPr>
              <a:t>[ </a:t>
            </a:r>
            <a:r>
              <a:rPr lang="fr-BE" dirty="0" err="1" smtClean="0">
                <a:solidFill>
                  <a:srgbClr val="003399"/>
                </a:solidFill>
              </a:rPr>
              <a:t>wild</a:t>
            </a:r>
            <a:r>
              <a:rPr lang="fr-BE" dirty="0" smtClean="0">
                <a:solidFill>
                  <a:srgbClr val="003399"/>
                </a:solidFill>
              </a:rPr>
              <a:t> </a:t>
            </a:r>
            <a:r>
              <a:rPr lang="fr-BE" dirty="0" err="1" smtClean="0">
                <a:solidFill>
                  <a:srgbClr val="003399"/>
                </a:solidFill>
              </a:rPr>
              <a:t>cards</a:t>
            </a:r>
            <a:r>
              <a:rPr lang="en-US" dirty="0" smtClean="0">
                <a:solidFill>
                  <a:sysClr val="windowText" lastClr="000000"/>
                </a:solidFill>
              </a:rPr>
              <a:t> </a:t>
            </a:r>
            <a:r>
              <a:rPr lang="en-US" dirty="0">
                <a:solidFill>
                  <a:sysClr val="windowText" lastClr="000000"/>
                </a:solidFill>
              </a:rPr>
              <a:t>]</a:t>
            </a:r>
            <a:r>
              <a:rPr lang="fr-BE" dirty="0" smtClean="0">
                <a:solidFill>
                  <a:srgbClr val="003399"/>
                </a:solidFill>
              </a:rPr>
              <a:t> </a:t>
            </a:r>
            <a:r>
              <a:rPr lang="fr-BE" dirty="0" err="1" smtClean="0">
                <a:solidFill>
                  <a:srgbClr val="003399"/>
                </a:solidFill>
              </a:rPr>
              <a:t>that</a:t>
            </a:r>
            <a:r>
              <a:rPr lang="fr-BE" dirty="0" smtClean="0">
                <a:solidFill>
                  <a:srgbClr val="003399"/>
                </a:solidFill>
              </a:rPr>
              <a:t> </a:t>
            </a:r>
            <a:r>
              <a:rPr lang="fr-BE" dirty="0" err="1" smtClean="0">
                <a:solidFill>
                  <a:srgbClr val="003399"/>
                </a:solidFill>
              </a:rPr>
              <a:t>can</a:t>
            </a:r>
            <a:r>
              <a:rPr lang="fr-BE" dirty="0" smtClean="0">
                <a:solidFill>
                  <a:srgbClr val="003399"/>
                </a:solidFill>
              </a:rPr>
              <a:t> </a:t>
            </a:r>
            <a:r>
              <a:rPr lang="fr-BE" dirty="0" err="1" smtClean="0">
                <a:solidFill>
                  <a:srgbClr val="003399"/>
                </a:solidFill>
              </a:rPr>
              <a:t>be</a:t>
            </a:r>
            <a:r>
              <a:rPr lang="fr-BE" dirty="0" smtClean="0">
                <a:solidFill>
                  <a:srgbClr val="003399"/>
                </a:solidFill>
              </a:rPr>
              <a:t> </a:t>
            </a:r>
            <a:r>
              <a:rPr lang="fr-BE" dirty="0" err="1" smtClean="0">
                <a:solidFill>
                  <a:srgbClr val="003399"/>
                </a:solidFill>
              </a:rPr>
              <a:t>represented</a:t>
            </a:r>
            <a:r>
              <a:rPr lang="fr-BE" dirty="0" smtClean="0">
                <a:solidFill>
                  <a:srgbClr val="003399"/>
                </a:solidFill>
              </a:rPr>
              <a:t> as simple </a:t>
            </a:r>
            <a:r>
              <a:rPr lang="fr-BE" dirty="0" err="1" smtClean="0">
                <a:solidFill>
                  <a:srgbClr val="003399"/>
                </a:solidFill>
              </a:rPr>
              <a:t>refsets</a:t>
            </a:r>
            <a:r>
              <a:rPr lang="fr-BE" dirty="0" smtClean="0">
                <a:solidFill>
                  <a:srgbClr val="003399"/>
                </a:solidFill>
              </a:rPr>
              <a:t>.</a:t>
            </a:r>
            <a:endParaRPr lang="fr-BE" dirty="0">
              <a:solidFill>
                <a:srgbClr val="003399"/>
              </a:solidFill>
            </a:endParaRPr>
          </a:p>
        </p:txBody>
      </p:sp>
      <p:sp>
        <p:nvSpPr>
          <p:cNvPr id="100" name="Rectangle 99"/>
          <p:cNvSpPr/>
          <p:nvPr/>
        </p:nvSpPr>
        <p:spPr>
          <a:xfrm>
            <a:off x="589566" y="5613753"/>
            <a:ext cx="8355496" cy="738664"/>
          </a:xfrm>
          <a:prstGeom prst="rect">
            <a:avLst/>
          </a:prstGeom>
        </p:spPr>
        <p:txBody>
          <a:bodyPr wrap="square">
            <a:spAutoFit/>
          </a:bodyPr>
          <a:lstStyle/>
          <a:p>
            <a:r>
              <a:rPr lang="fr-BE" sz="1400" dirty="0">
                <a:solidFill>
                  <a:srgbClr val="003399"/>
                </a:solidFill>
              </a:rPr>
              <a:t>value set </a:t>
            </a:r>
            <a:r>
              <a:rPr lang="fr-BE" sz="1400" dirty="0" err="1">
                <a:solidFill>
                  <a:srgbClr val="003399"/>
                </a:solidFill>
              </a:rPr>
              <a:t>laterality</a:t>
            </a:r>
            <a:r>
              <a:rPr lang="fr-BE" sz="1400" dirty="0">
                <a:solidFill>
                  <a:srgbClr val="003399"/>
                </a:solidFill>
              </a:rPr>
              <a:t> = </a:t>
            </a:r>
            <a:r>
              <a:rPr lang="fr-BE" sz="1400" dirty="0" err="1">
                <a:solidFill>
                  <a:srgbClr val="003399"/>
                </a:solidFill>
              </a:rPr>
              <a:t>empty</a:t>
            </a:r>
            <a:r>
              <a:rPr lang="fr-BE" sz="1400" dirty="0">
                <a:solidFill>
                  <a:srgbClr val="003399"/>
                </a:solidFill>
              </a:rPr>
              <a:t>, right, </a:t>
            </a:r>
            <a:r>
              <a:rPr lang="fr-BE" sz="1400" dirty="0" err="1" smtClean="0">
                <a:solidFill>
                  <a:srgbClr val="003399"/>
                </a:solidFill>
              </a:rPr>
              <a:t>left</a:t>
            </a:r>
            <a:r>
              <a:rPr lang="fr-BE" sz="1400" dirty="0" smtClean="0">
                <a:solidFill>
                  <a:srgbClr val="003399"/>
                </a:solidFill>
              </a:rPr>
              <a:t>.</a:t>
            </a:r>
          </a:p>
          <a:p>
            <a:r>
              <a:rPr lang="fr-BE" sz="1400" dirty="0" smtClean="0">
                <a:solidFill>
                  <a:srgbClr val="003399"/>
                </a:solidFill>
              </a:rPr>
              <a:t>value set </a:t>
            </a:r>
            <a:r>
              <a:rPr lang="fr-BE" sz="1400" dirty="0" err="1" smtClean="0">
                <a:solidFill>
                  <a:srgbClr val="003399"/>
                </a:solidFill>
              </a:rPr>
              <a:t>localization</a:t>
            </a:r>
            <a:r>
              <a:rPr lang="fr-BE" sz="1400" dirty="0" smtClean="0">
                <a:solidFill>
                  <a:srgbClr val="003399"/>
                </a:solidFill>
              </a:rPr>
              <a:t> = </a:t>
            </a:r>
            <a:r>
              <a:rPr lang="fr-BE" sz="1400" dirty="0" err="1" smtClean="0">
                <a:solidFill>
                  <a:srgbClr val="003399"/>
                </a:solidFill>
              </a:rPr>
              <a:t>empty</a:t>
            </a:r>
            <a:r>
              <a:rPr lang="fr-BE" sz="1400" dirty="0" smtClean="0">
                <a:solidFill>
                  <a:srgbClr val="003399"/>
                </a:solidFill>
              </a:rPr>
              <a:t>, </a:t>
            </a:r>
            <a:r>
              <a:rPr lang="fr-BE" sz="1400" dirty="0" err="1" smtClean="0">
                <a:solidFill>
                  <a:srgbClr val="003399"/>
                </a:solidFill>
              </a:rPr>
              <a:t>superior</a:t>
            </a:r>
            <a:r>
              <a:rPr lang="fr-BE" sz="1400" dirty="0" smtClean="0">
                <a:solidFill>
                  <a:srgbClr val="003399"/>
                </a:solidFill>
              </a:rPr>
              <a:t>, middle, </a:t>
            </a:r>
            <a:r>
              <a:rPr lang="fr-BE" sz="1400" dirty="0" err="1" smtClean="0">
                <a:solidFill>
                  <a:srgbClr val="003399"/>
                </a:solidFill>
              </a:rPr>
              <a:t>inferior</a:t>
            </a:r>
            <a:r>
              <a:rPr lang="fr-BE" sz="1400" dirty="0" smtClean="0">
                <a:solidFill>
                  <a:srgbClr val="003399"/>
                </a:solidFill>
              </a:rPr>
              <a:t>.</a:t>
            </a:r>
          </a:p>
          <a:p>
            <a:r>
              <a:rPr lang="fr-BE" sz="1400" dirty="0">
                <a:solidFill>
                  <a:srgbClr val="003399"/>
                </a:solidFill>
              </a:rPr>
              <a:t>value set </a:t>
            </a:r>
            <a:r>
              <a:rPr lang="fr-BE" sz="1400" dirty="0" smtClean="0">
                <a:solidFill>
                  <a:srgbClr val="003399"/>
                </a:solidFill>
              </a:rPr>
              <a:t>localization2: </a:t>
            </a:r>
            <a:r>
              <a:rPr lang="fr-BE" sz="1400" dirty="0" err="1" smtClean="0">
                <a:solidFill>
                  <a:srgbClr val="003399"/>
                </a:solidFill>
              </a:rPr>
              <a:t>empty</a:t>
            </a:r>
            <a:r>
              <a:rPr lang="fr-BE" sz="1400" dirty="0" smtClean="0">
                <a:solidFill>
                  <a:srgbClr val="003399"/>
                </a:solidFill>
              </a:rPr>
              <a:t>, </a:t>
            </a:r>
            <a:r>
              <a:rPr lang="fr-BE" sz="1400" dirty="0" err="1" smtClean="0">
                <a:solidFill>
                  <a:srgbClr val="003399"/>
                </a:solidFill>
              </a:rPr>
              <a:t>lateral</a:t>
            </a:r>
            <a:r>
              <a:rPr lang="fr-BE" sz="1400" dirty="0" smtClean="0">
                <a:solidFill>
                  <a:srgbClr val="003399"/>
                </a:solidFill>
              </a:rPr>
              <a:t>, </a:t>
            </a:r>
            <a:r>
              <a:rPr lang="fr-BE" sz="1400" dirty="0" err="1" smtClean="0">
                <a:solidFill>
                  <a:srgbClr val="003399"/>
                </a:solidFill>
              </a:rPr>
              <a:t>medial</a:t>
            </a:r>
            <a:r>
              <a:rPr lang="fr-BE" sz="1400" dirty="0" smtClean="0">
                <a:solidFill>
                  <a:srgbClr val="003399"/>
                </a:solidFill>
              </a:rPr>
              <a:t>, </a:t>
            </a:r>
            <a:r>
              <a:rPr lang="fr-BE" sz="1400" dirty="0" err="1" smtClean="0">
                <a:solidFill>
                  <a:srgbClr val="003399"/>
                </a:solidFill>
              </a:rPr>
              <a:t>anterior</a:t>
            </a:r>
            <a:r>
              <a:rPr lang="fr-BE" sz="1400" dirty="0" smtClean="0">
                <a:solidFill>
                  <a:srgbClr val="003399"/>
                </a:solidFill>
              </a:rPr>
              <a:t>, apical, </a:t>
            </a:r>
            <a:r>
              <a:rPr lang="fr-BE" sz="1400" dirty="0" err="1" smtClean="0">
                <a:solidFill>
                  <a:srgbClr val="003399"/>
                </a:solidFill>
              </a:rPr>
              <a:t>posterior</a:t>
            </a:r>
            <a:r>
              <a:rPr lang="fr-BE" sz="1400" dirty="0" smtClean="0">
                <a:solidFill>
                  <a:srgbClr val="003399"/>
                </a:solidFill>
              </a:rPr>
              <a:t>, subapical, </a:t>
            </a:r>
            <a:r>
              <a:rPr lang="fr-BE" sz="1400" dirty="0" err="1" smtClean="0">
                <a:solidFill>
                  <a:srgbClr val="003399"/>
                </a:solidFill>
              </a:rPr>
              <a:t>apicoposterior</a:t>
            </a:r>
            <a:r>
              <a:rPr lang="fr-BE" sz="1400" dirty="0" smtClean="0">
                <a:solidFill>
                  <a:srgbClr val="003399"/>
                </a:solidFill>
              </a:rPr>
              <a:t>, </a:t>
            </a:r>
            <a:r>
              <a:rPr lang="fr-BE" sz="1400" dirty="0" err="1" smtClean="0">
                <a:solidFill>
                  <a:srgbClr val="003399"/>
                </a:solidFill>
              </a:rPr>
              <a:t>superior</a:t>
            </a:r>
            <a:r>
              <a:rPr lang="fr-BE" sz="1400" dirty="0" smtClean="0">
                <a:solidFill>
                  <a:srgbClr val="003399"/>
                </a:solidFill>
              </a:rPr>
              <a:t>.</a:t>
            </a:r>
          </a:p>
        </p:txBody>
      </p:sp>
      <p:sp>
        <p:nvSpPr>
          <p:cNvPr id="40" name="Titre 1"/>
          <p:cNvSpPr txBox="1">
            <a:spLocks/>
          </p:cNvSpPr>
          <p:nvPr/>
        </p:nvSpPr>
        <p:spPr>
          <a:xfrm>
            <a:off x="331217" y="229490"/>
            <a:ext cx="8363272" cy="4344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accent6">
                    <a:lumMod val="75000"/>
                  </a:schemeClr>
                </a:solidFill>
                <a:latin typeface="Arial" pitchFamily="34" charset="0"/>
                <a:ea typeface="+mj-ea"/>
                <a:cs typeface="Arial" pitchFamily="34" charset="0"/>
              </a:defRPr>
            </a:lvl1pPr>
          </a:lstStyle>
          <a:p>
            <a:pPr lvl="0" algn="l"/>
            <a:r>
              <a:rPr lang="fr-BE" sz="2000" dirty="0" smtClean="0">
                <a:solidFill>
                  <a:srgbClr val="F79646">
                    <a:lumMod val="75000"/>
                  </a:srgbClr>
                </a:solidFill>
              </a:rPr>
              <a:t>Template </a:t>
            </a:r>
            <a:r>
              <a:rPr lang="fr-BE" sz="2000" dirty="0" err="1" smtClean="0">
                <a:solidFill>
                  <a:srgbClr val="F79646">
                    <a:lumMod val="75000"/>
                  </a:srgbClr>
                </a:solidFill>
              </a:rPr>
              <a:t>relationship</a:t>
            </a:r>
            <a:r>
              <a:rPr lang="fr-BE" sz="2000" dirty="0" smtClean="0">
                <a:solidFill>
                  <a:srgbClr val="F79646">
                    <a:lumMod val="75000"/>
                  </a:srgbClr>
                </a:solidFill>
              </a:rPr>
              <a:t> file</a:t>
            </a:r>
            <a:endParaRPr lang="fr-BE" sz="2000" dirty="0">
              <a:solidFill>
                <a:srgbClr val="F79646">
                  <a:lumMod val="75000"/>
                </a:srgbClr>
              </a:solidFill>
            </a:endParaRPr>
          </a:p>
        </p:txBody>
      </p:sp>
    </p:spTree>
    <p:extLst>
      <p:ext uri="{BB962C8B-B14F-4D97-AF65-F5344CB8AC3E}">
        <p14:creationId xmlns:p14="http://schemas.microsoft.com/office/powerpoint/2010/main" val="14881123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99710" y="309114"/>
            <a:ext cx="8436831" cy="430887"/>
          </a:xfrm>
          <a:prstGeom prst="rect">
            <a:avLst/>
          </a:prstGeom>
          <a:noFill/>
        </p:spPr>
        <p:txBody>
          <a:bodyPr wrap="square" rtlCol="0">
            <a:spAutoFit/>
          </a:bodyPr>
          <a:lstStyle/>
          <a:p>
            <a:pPr defTabSz="914400"/>
            <a:r>
              <a:rPr lang="fr-BE" sz="2200" dirty="0" smtClean="0">
                <a:solidFill>
                  <a:srgbClr val="F79646">
                    <a:lumMod val="75000"/>
                  </a:srgbClr>
                </a:solidFill>
                <a:latin typeface="Arial" panose="020B0604020202020204" pitchFamily="34" charset="0"/>
                <a:cs typeface="Arial" panose="020B0604020202020204" pitchFamily="34" charset="0"/>
              </a:rPr>
              <a:t>The </a:t>
            </a:r>
            <a:r>
              <a:rPr lang="fr-BE" sz="2200" dirty="0" err="1" smtClean="0">
                <a:solidFill>
                  <a:srgbClr val="F79646">
                    <a:lumMod val="75000"/>
                  </a:srgbClr>
                </a:solidFill>
                <a:latin typeface="Arial" panose="020B0604020202020204" pitchFamily="34" charset="0"/>
                <a:cs typeface="Arial" panose="020B0604020202020204" pitchFamily="34" charset="0"/>
              </a:rPr>
              <a:t>classical</a:t>
            </a:r>
            <a:r>
              <a:rPr lang="fr-BE" sz="2200" dirty="0" smtClean="0">
                <a:solidFill>
                  <a:srgbClr val="F79646">
                    <a:lumMod val="75000"/>
                  </a:srgbClr>
                </a:solidFill>
                <a:latin typeface="Arial" panose="020B0604020202020204" pitchFamily="34" charset="0"/>
                <a:cs typeface="Arial" panose="020B0604020202020204" pitchFamily="34" charset="0"/>
              </a:rPr>
              <a:t> "</a:t>
            </a:r>
            <a:r>
              <a:rPr lang="fr-BE" sz="2200" dirty="0" err="1" smtClean="0">
                <a:solidFill>
                  <a:srgbClr val="F79646">
                    <a:lumMod val="75000"/>
                  </a:srgbClr>
                </a:solidFill>
                <a:latin typeface="Arial" panose="020B0604020202020204" pitchFamily="34" charset="0"/>
                <a:cs typeface="Arial" panose="020B0604020202020204" pitchFamily="34" charset="0"/>
              </a:rPr>
              <a:t>recommanded</a:t>
            </a:r>
            <a:r>
              <a:rPr lang="fr-BE" sz="2200" dirty="0" smtClean="0">
                <a:solidFill>
                  <a:srgbClr val="F79646">
                    <a:lumMod val="75000"/>
                  </a:srgbClr>
                </a:solidFill>
                <a:latin typeface="Arial" panose="020B0604020202020204" pitchFamily="34" charset="0"/>
                <a:cs typeface="Arial" panose="020B0604020202020204" pitchFamily="34" charset="0"/>
              </a:rPr>
              <a:t>" </a:t>
            </a:r>
            <a:r>
              <a:rPr lang="fr-BE" sz="2200" dirty="0" err="1" smtClean="0">
                <a:solidFill>
                  <a:srgbClr val="F79646">
                    <a:lumMod val="75000"/>
                  </a:srgbClr>
                </a:solidFill>
                <a:latin typeface="Arial" panose="020B0604020202020204" pitchFamily="34" charset="0"/>
                <a:cs typeface="Arial" panose="020B0604020202020204" pitchFamily="34" charset="0"/>
              </a:rPr>
              <a:t>way</a:t>
            </a:r>
            <a:r>
              <a:rPr lang="fr-BE" sz="2200" dirty="0" smtClean="0">
                <a:solidFill>
                  <a:srgbClr val="F79646">
                    <a:lumMod val="75000"/>
                  </a:srgbClr>
                </a:solidFill>
                <a:latin typeface="Arial" panose="020B0604020202020204" pitchFamily="34" charset="0"/>
                <a:cs typeface="Arial" panose="020B0604020202020204" pitchFamily="34" charset="0"/>
              </a:rPr>
              <a:t> of </a:t>
            </a:r>
            <a:r>
              <a:rPr lang="fr-BE" sz="2200" dirty="0" err="1" smtClean="0">
                <a:solidFill>
                  <a:srgbClr val="F79646">
                    <a:lumMod val="75000"/>
                  </a:srgbClr>
                </a:solidFill>
                <a:latin typeface="Arial" panose="020B0604020202020204" pitchFamily="34" charset="0"/>
                <a:cs typeface="Arial" panose="020B0604020202020204" pitchFamily="34" charset="0"/>
              </a:rPr>
              <a:t>translating</a:t>
            </a:r>
            <a:r>
              <a:rPr lang="fr-BE" sz="2200" dirty="0" smtClean="0">
                <a:solidFill>
                  <a:srgbClr val="F79646">
                    <a:lumMod val="75000"/>
                  </a:srgbClr>
                </a:solidFill>
                <a:latin typeface="Arial" panose="020B0604020202020204" pitchFamily="34" charset="0"/>
                <a:cs typeface="Arial" panose="020B0604020202020204" pitchFamily="34" charset="0"/>
              </a:rPr>
              <a:t> SNOMED CT</a:t>
            </a:r>
            <a:endParaRPr lang="fr-BE" sz="2200" dirty="0">
              <a:solidFill>
                <a:srgbClr val="F79646">
                  <a:lumMod val="75000"/>
                </a:srgbClr>
              </a:solidFill>
              <a:latin typeface="Arial" panose="020B0604020202020204" pitchFamily="34" charset="0"/>
              <a:cs typeface="Arial" panose="020B0604020202020204" pitchFamily="34" charset="0"/>
            </a:endParaRPr>
          </a:p>
        </p:txBody>
      </p:sp>
      <p:sp>
        <p:nvSpPr>
          <p:cNvPr id="10" name="ZoneTexte 9"/>
          <p:cNvSpPr txBox="1"/>
          <p:nvPr/>
        </p:nvSpPr>
        <p:spPr>
          <a:xfrm>
            <a:off x="927847" y="1405326"/>
            <a:ext cx="5069541" cy="4616648"/>
          </a:xfrm>
          <a:prstGeom prst="rect">
            <a:avLst/>
          </a:prstGeom>
          <a:noFill/>
        </p:spPr>
        <p:txBody>
          <a:bodyPr wrap="square" rtlCol="0">
            <a:spAutoFit/>
          </a:bodyPr>
          <a:lstStyle/>
          <a:p>
            <a:pPr marL="342900" indent="-342900" defTabSz="914400">
              <a:spcAft>
                <a:spcPts val="600"/>
              </a:spcAft>
              <a:buFont typeface="Arial" panose="020B0604020202020204" pitchFamily="34" charset="0"/>
              <a:buChar char="•"/>
            </a:pPr>
            <a:r>
              <a:rPr lang="fr-BE" dirty="0" smtClean="0">
                <a:solidFill>
                  <a:srgbClr val="003399"/>
                </a:solidFill>
                <a:latin typeface="Arial" panose="020B0604020202020204" pitchFamily="34" charset="0"/>
                <a:cs typeface="Arial" panose="020B0604020202020204" pitchFamily="34" charset="0"/>
              </a:rPr>
              <a:t>Translation guidelines</a:t>
            </a:r>
          </a:p>
          <a:p>
            <a:pPr marL="342900" indent="-342900" defTabSz="914400">
              <a:spcAft>
                <a:spcPts val="1200"/>
              </a:spcAft>
              <a:buFont typeface="Arial" panose="020B0604020202020204" pitchFamily="34" charset="0"/>
              <a:buChar char="•"/>
            </a:pPr>
            <a:r>
              <a:rPr lang="fr-BE" dirty="0" err="1" smtClean="0">
                <a:solidFill>
                  <a:srgbClr val="003399"/>
                </a:solidFill>
                <a:latin typeface="Arial" panose="020B0604020202020204" pitchFamily="34" charset="0"/>
                <a:cs typeface="Arial" panose="020B0604020202020204" pitchFamily="34" charset="0"/>
              </a:rPr>
              <a:t>Selection</a:t>
            </a:r>
            <a:r>
              <a:rPr lang="fr-BE" dirty="0" smtClean="0">
                <a:solidFill>
                  <a:srgbClr val="003399"/>
                </a:solidFill>
                <a:latin typeface="Arial" panose="020B0604020202020204" pitchFamily="34" charset="0"/>
                <a:cs typeface="Arial" panose="020B0604020202020204" pitchFamily="34" charset="0"/>
              </a:rPr>
              <a:t> of the </a:t>
            </a:r>
            <a:r>
              <a:rPr lang="fr-BE" dirty="0" err="1" smtClean="0">
                <a:solidFill>
                  <a:srgbClr val="003399"/>
                </a:solidFill>
                <a:latin typeface="Arial" panose="020B0604020202020204" pitchFamily="34" charset="0"/>
                <a:cs typeface="Arial" panose="020B0604020202020204" pitchFamily="34" charset="0"/>
              </a:rPr>
              <a:t>subset</a:t>
            </a:r>
            <a:r>
              <a:rPr lang="fr-BE" dirty="0" smtClean="0">
                <a:solidFill>
                  <a:srgbClr val="003399"/>
                </a:solidFill>
                <a:latin typeface="Arial" panose="020B0604020202020204" pitchFamily="34" charset="0"/>
                <a:cs typeface="Arial" panose="020B0604020202020204" pitchFamily="34" charset="0"/>
              </a:rPr>
              <a:t> to translate</a:t>
            </a:r>
          </a:p>
          <a:p>
            <a:pPr marL="342900" indent="-342900" defTabSz="914400">
              <a:buFont typeface="Arial" panose="020B0604020202020204" pitchFamily="34" charset="0"/>
              <a:buChar char="•"/>
            </a:pPr>
            <a:endParaRPr lang="fr-BE" dirty="0" smtClean="0">
              <a:solidFill>
                <a:srgbClr val="003399"/>
              </a:solidFill>
              <a:latin typeface="Arial" panose="020B0604020202020204" pitchFamily="34" charset="0"/>
              <a:cs typeface="Arial" panose="020B0604020202020204" pitchFamily="34" charset="0"/>
            </a:endParaRPr>
          </a:p>
          <a:p>
            <a:pPr marL="342900" indent="-342900" defTabSz="914400">
              <a:spcAft>
                <a:spcPts val="1200"/>
              </a:spcAft>
              <a:buFont typeface="Arial" panose="020B0604020202020204" pitchFamily="34" charset="0"/>
              <a:buChar char="•"/>
            </a:pPr>
            <a:r>
              <a:rPr lang="fr-BE" dirty="0" err="1" smtClean="0">
                <a:solidFill>
                  <a:srgbClr val="003399"/>
                </a:solidFill>
                <a:latin typeface="Arial" panose="020B0604020202020204" pitchFamily="34" charset="0"/>
                <a:cs typeface="Arial" panose="020B0604020202020204" pitchFamily="34" charset="0"/>
              </a:rPr>
              <a:t>Meaning</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based</a:t>
            </a:r>
            <a:r>
              <a:rPr lang="fr-BE" dirty="0" smtClean="0">
                <a:solidFill>
                  <a:srgbClr val="003399"/>
                </a:solidFill>
                <a:latin typeface="Arial" panose="020B0604020202020204" pitchFamily="34" charset="0"/>
                <a:cs typeface="Arial" panose="020B0604020202020204" pitchFamily="34" charset="0"/>
              </a:rPr>
              <a:t> translation by </a:t>
            </a:r>
            <a:r>
              <a:rPr lang="fr-BE" dirty="0" err="1" smtClean="0">
                <a:solidFill>
                  <a:srgbClr val="003399"/>
                </a:solidFill>
                <a:latin typeface="Arial" panose="020B0604020202020204" pitchFamily="34" charset="0"/>
                <a:cs typeface="Arial" panose="020B0604020202020204" pitchFamily="34" charset="0"/>
              </a:rPr>
              <a:t>reviewer</a:t>
            </a:r>
            <a:r>
              <a:rPr lang="fr-BE" dirty="0" smtClean="0">
                <a:solidFill>
                  <a:srgbClr val="003399"/>
                </a:solidFill>
                <a:latin typeface="Arial" panose="020B0604020202020204" pitchFamily="34" charset="0"/>
                <a:cs typeface="Arial" panose="020B0604020202020204" pitchFamily="34" charset="0"/>
              </a:rPr>
              <a:t> 1</a:t>
            </a:r>
          </a:p>
          <a:p>
            <a:pPr marL="342900" indent="-342900" defTabSz="914400">
              <a:spcAft>
                <a:spcPts val="1200"/>
              </a:spcAft>
              <a:buFont typeface="Arial" panose="020B0604020202020204" pitchFamily="34" charset="0"/>
              <a:buChar char="•"/>
            </a:pPr>
            <a:r>
              <a:rPr lang="fr-BE" dirty="0" err="1">
                <a:solidFill>
                  <a:srgbClr val="003399"/>
                </a:solidFill>
                <a:latin typeface="Arial" panose="020B0604020202020204" pitchFamily="34" charset="0"/>
                <a:cs typeface="Arial" panose="020B0604020202020204" pitchFamily="34" charset="0"/>
              </a:rPr>
              <a:t>Meaning</a:t>
            </a:r>
            <a:r>
              <a:rPr lang="fr-BE" dirty="0">
                <a:solidFill>
                  <a:srgbClr val="003399"/>
                </a:solidFill>
                <a:latin typeface="Arial" panose="020B0604020202020204" pitchFamily="34" charset="0"/>
                <a:cs typeface="Arial" panose="020B0604020202020204" pitchFamily="34" charset="0"/>
              </a:rPr>
              <a:t> </a:t>
            </a:r>
            <a:r>
              <a:rPr lang="fr-BE" dirty="0" err="1">
                <a:solidFill>
                  <a:srgbClr val="003399"/>
                </a:solidFill>
                <a:latin typeface="Arial" panose="020B0604020202020204" pitchFamily="34" charset="0"/>
                <a:cs typeface="Arial" panose="020B0604020202020204" pitchFamily="34" charset="0"/>
              </a:rPr>
              <a:t>based</a:t>
            </a:r>
            <a:r>
              <a:rPr lang="fr-BE" dirty="0">
                <a:solidFill>
                  <a:srgbClr val="003399"/>
                </a:solidFill>
                <a:latin typeface="Arial" panose="020B0604020202020204" pitchFamily="34" charset="0"/>
                <a:cs typeface="Arial" panose="020B0604020202020204" pitchFamily="34" charset="0"/>
              </a:rPr>
              <a:t> translation by </a:t>
            </a:r>
            <a:r>
              <a:rPr lang="fr-BE" dirty="0" err="1">
                <a:solidFill>
                  <a:srgbClr val="003399"/>
                </a:solidFill>
                <a:latin typeface="Arial" panose="020B0604020202020204" pitchFamily="34" charset="0"/>
                <a:cs typeface="Arial" panose="020B0604020202020204" pitchFamily="34" charset="0"/>
              </a:rPr>
              <a:t>reviewer</a:t>
            </a:r>
            <a:r>
              <a:rPr lang="fr-BE" dirty="0">
                <a:solidFill>
                  <a:srgbClr val="003399"/>
                </a:solidFill>
                <a:latin typeface="Arial" panose="020B0604020202020204" pitchFamily="34" charset="0"/>
                <a:cs typeface="Arial" panose="020B0604020202020204" pitchFamily="34" charset="0"/>
              </a:rPr>
              <a:t> </a:t>
            </a:r>
            <a:r>
              <a:rPr lang="fr-BE" dirty="0" smtClean="0">
                <a:solidFill>
                  <a:srgbClr val="003399"/>
                </a:solidFill>
                <a:latin typeface="Arial" panose="020B0604020202020204" pitchFamily="34" charset="0"/>
                <a:cs typeface="Arial" panose="020B0604020202020204" pitchFamily="34" charset="0"/>
              </a:rPr>
              <a:t>2 </a:t>
            </a:r>
            <a:r>
              <a:rPr lang="fr-BE" dirty="0" err="1" smtClean="0">
                <a:solidFill>
                  <a:srgbClr val="003399"/>
                </a:solidFill>
                <a:latin typeface="Arial" panose="020B0604020202020204" pitchFamily="34" charset="0"/>
                <a:cs typeface="Arial" panose="020B0604020202020204" pitchFamily="34" charset="0"/>
              </a:rPr>
              <a:t>either</a:t>
            </a:r>
            <a:r>
              <a:rPr lang="fr-BE" dirty="0" smtClean="0">
                <a:solidFill>
                  <a:srgbClr val="003399"/>
                </a:solidFill>
                <a:latin typeface="Arial" panose="020B0604020202020204" pitchFamily="34" charset="0"/>
                <a:cs typeface="Arial" panose="020B0604020202020204" pitchFamily="34" charset="0"/>
              </a:rPr>
              <a:t> in </a:t>
            </a:r>
            <a:r>
              <a:rPr lang="fr-BE" dirty="0" err="1" smtClean="0">
                <a:solidFill>
                  <a:srgbClr val="003399"/>
                </a:solidFill>
                <a:latin typeface="Arial" panose="020B0604020202020204" pitchFamily="34" charset="0"/>
                <a:cs typeface="Arial" panose="020B0604020202020204" pitchFamily="34" charset="0"/>
              </a:rPr>
              <a:t>parallel</a:t>
            </a:r>
            <a:r>
              <a:rPr lang="fr-BE" dirty="0">
                <a:solidFill>
                  <a:srgbClr val="003399"/>
                </a:solidFill>
                <a:latin typeface="Arial" panose="020B0604020202020204" pitchFamily="34" charset="0"/>
                <a:cs typeface="Arial" panose="020B0604020202020204" pitchFamily="34" charset="0"/>
              </a:rPr>
              <a:t> </a:t>
            </a:r>
            <a:r>
              <a:rPr lang="fr-BE" dirty="0" smtClean="0">
                <a:solidFill>
                  <a:srgbClr val="003399"/>
                </a:solidFill>
                <a:latin typeface="Arial" panose="020B0604020202020204" pitchFamily="34" charset="0"/>
                <a:cs typeface="Arial" panose="020B0604020202020204" pitchFamily="34" charset="0"/>
              </a:rPr>
              <a:t>or </a:t>
            </a:r>
            <a:r>
              <a:rPr lang="fr-BE" dirty="0" err="1" smtClean="0">
                <a:solidFill>
                  <a:srgbClr val="003399"/>
                </a:solidFill>
                <a:latin typeface="Arial" panose="020B0604020202020204" pitchFamily="34" charset="0"/>
                <a:cs typeface="Arial" panose="020B0604020202020204" pitchFamily="34" charset="0"/>
              </a:rPr>
              <a:t>sequencial</a:t>
            </a:r>
            <a:endParaRPr lang="fr-BE" dirty="0" smtClean="0">
              <a:solidFill>
                <a:srgbClr val="003399"/>
              </a:solidFill>
              <a:latin typeface="Arial" panose="020B0604020202020204" pitchFamily="34" charset="0"/>
              <a:cs typeface="Arial" panose="020B0604020202020204" pitchFamily="34" charset="0"/>
            </a:endParaRPr>
          </a:p>
          <a:p>
            <a:pPr marL="342900" indent="-342900" defTabSz="914400">
              <a:spcAft>
                <a:spcPts val="1200"/>
              </a:spcAft>
              <a:buFont typeface="Arial" panose="020B0604020202020204" pitchFamily="34" charset="0"/>
              <a:buChar char="•"/>
            </a:pPr>
            <a:r>
              <a:rPr lang="fr-BE" dirty="0" err="1" smtClean="0">
                <a:solidFill>
                  <a:srgbClr val="003399"/>
                </a:solidFill>
                <a:latin typeface="Arial" panose="020B0604020202020204" pitchFamily="34" charset="0"/>
                <a:cs typeface="Arial" panose="020B0604020202020204" pitchFamily="34" charset="0"/>
              </a:rPr>
              <a:t>Reconciliation</a:t>
            </a:r>
            <a:r>
              <a:rPr lang="fr-BE" dirty="0" smtClean="0">
                <a:solidFill>
                  <a:srgbClr val="003399"/>
                </a:solidFill>
                <a:latin typeface="Arial" panose="020B0604020202020204" pitchFamily="34" charset="0"/>
                <a:cs typeface="Arial" panose="020B0604020202020204" pitchFamily="34" charset="0"/>
              </a:rPr>
              <a:t> </a:t>
            </a:r>
            <a:r>
              <a:rPr lang="fr-BE" dirty="0">
                <a:solidFill>
                  <a:srgbClr val="003399"/>
                </a:solidFill>
                <a:latin typeface="Arial" panose="020B0604020202020204" pitchFamily="34" charset="0"/>
                <a:cs typeface="Arial" panose="020B0604020202020204" pitchFamily="34" charset="0"/>
              </a:rPr>
              <a:t>by a "</a:t>
            </a:r>
            <a:r>
              <a:rPr lang="fr-BE" dirty="0" err="1">
                <a:solidFill>
                  <a:srgbClr val="003399"/>
                </a:solidFill>
                <a:latin typeface="Arial" panose="020B0604020202020204" pitchFamily="34" charset="0"/>
                <a:cs typeface="Arial" panose="020B0604020202020204" pitchFamily="34" charset="0"/>
              </a:rPr>
              <a:t>judge</a:t>
            </a:r>
            <a:r>
              <a:rPr lang="fr-BE" dirty="0" smtClean="0">
                <a:solidFill>
                  <a:srgbClr val="003399"/>
                </a:solidFill>
                <a:latin typeface="Arial" panose="020B0604020202020204" pitchFamily="34" charset="0"/>
                <a:cs typeface="Arial" panose="020B0604020202020204" pitchFamily="34" charset="0"/>
              </a:rPr>
              <a:t>" of the </a:t>
            </a:r>
            <a:r>
              <a:rPr lang="fr-BE" dirty="0" err="1" smtClean="0">
                <a:solidFill>
                  <a:srgbClr val="003399"/>
                </a:solidFill>
                <a:latin typeface="Arial" panose="020B0604020202020204" pitchFamily="34" charset="0"/>
                <a:cs typeface="Arial" panose="020B0604020202020204" pitchFamily="34" charset="0"/>
              </a:rPr>
              <a:t>differences</a:t>
            </a:r>
            <a:r>
              <a:rPr lang="fr-BE" dirty="0" smtClean="0">
                <a:solidFill>
                  <a:srgbClr val="003399"/>
                </a:solidFill>
                <a:latin typeface="Arial" panose="020B0604020202020204" pitchFamily="34" charset="0"/>
                <a:cs typeface="Arial" panose="020B0604020202020204" pitchFamily="34" charset="0"/>
              </a:rPr>
              <a:t> if </a:t>
            </a:r>
            <a:r>
              <a:rPr lang="fr-BE" dirty="0" err="1" smtClean="0">
                <a:solidFill>
                  <a:srgbClr val="003399"/>
                </a:solidFill>
                <a:latin typeface="Arial" panose="020B0604020202020204" pitchFamily="34" charset="0"/>
                <a:cs typeface="Arial" panose="020B0604020202020204" pitchFamily="34" charset="0"/>
              </a:rPr>
              <a:t>there</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is</a:t>
            </a:r>
            <a:r>
              <a:rPr lang="fr-BE" dirty="0" smtClean="0">
                <a:solidFill>
                  <a:srgbClr val="003399"/>
                </a:solidFill>
                <a:latin typeface="Arial" panose="020B0604020202020204" pitchFamily="34" charset="0"/>
                <a:cs typeface="Arial" panose="020B0604020202020204" pitchFamily="34" charset="0"/>
              </a:rPr>
              <a:t> a discordance </a:t>
            </a:r>
            <a:r>
              <a:rPr lang="fr-BE" dirty="0" err="1" smtClean="0">
                <a:solidFill>
                  <a:srgbClr val="003399"/>
                </a:solidFill>
                <a:latin typeface="Arial" panose="020B0604020202020204" pitchFamily="34" charset="0"/>
                <a:cs typeface="Arial" panose="020B0604020202020204" pitchFamily="34" charset="0"/>
              </a:rPr>
              <a:t>between</a:t>
            </a:r>
            <a:r>
              <a:rPr lang="fr-BE" dirty="0" smtClean="0">
                <a:solidFill>
                  <a:srgbClr val="003399"/>
                </a:solidFill>
                <a:latin typeface="Arial" panose="020B0604020202020204" pitchFamily="34" charset="0"/>
                <a:cs typeface="Arial" panose="020B0604020202020204" pitchFamily="34" charset="0"/>
              </a:rPr>
              <a:t> the </a:t>
            </a:r>
            <a:r>
              <a:rPr lang="fr-BE" dirty="0" err="1" smtClean="0">
                <a:solidFill>
                  <a:srgbClr val="003399"/>
                </a:solidFill>
                <a:latin typeface="Arial" panose="020B0604020202020204" pitchFamily="34" charset="0"/>
                <a:cs typeface="Arial" panose="020B0604020202020204" pitchFamily="34" charset="0"/>
              </a:rPr>
              <a:t>two</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reviewers</a:t>
            </a:r>
            <a:endParaRPr lang="fr-BE" dirty="0" smtClean="0">
              <a:solidFill>
                <a:srgbClr val="003399"/>
              </a:solidFill>
              <a:latin typeface="Arial" panose="020B0604020202020204" pitchFamily="34" charset="0"/>
              <a:cs typeface="Arial" panose="020B0604020202020204" pitchFamily="34" charset="0"/>
            </a:endParaRPr>
          </a:p>
          <a:p>
            <a:pPr marL="342900" indent="-342900" defTabSz="914400">
              <a:buFont typeface="Arial" panose="020B0604020202020204" pitchFamily="34" charset="0"/>
              <a:buChar char="•"/>
            </a:pPr>
            <a:endParaRPr lang="fr-BE" dirty="0" smtClean="0">
              <a:solidFill>
                <a:srgbClr val="003399"/>
              </a:solidFill>
              <a:latin typeface="Arial" panose="020B0604020202020204" pitchFamily="34" charset="0"/>
              <a:cs typeface="Arial" panose="020B0604020202020204" pitchFamily="34" charset="0"/>
            </a:endParaRPr>
          </a:p>
          <a:p>
            <a:pPr marL="342900" indent="-342900" defTabSz="914400">
              <a:spcAft>
                <a:spcPts val="600"/>
              </a:spcAft>
              <a:buFont typeface="Arial" panose="020B0604020202020204" pitchFamily="34" charset="0"/>
              <a:buChar char="•"/>
            </a:pPr>
            <a:r>
              <a:rPr lang="fr-BE" dirty="0" err="1" smtClean="0">
                <a:solidFill>
                  <a:srgbClr val="003399"/>
                </a:solidFill>
                <a:latin typeface="Arial" panose="020B0604020202020204" pitchFamily="34" charset="0"/>
                <a:cs typeface="Arial" panose="020B0604020202020204" pitchFamily="34" charset="0"/>
              </a:rPr>
              <a:t>Linguistic</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quality</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controls</a:t>
            </a:r>
            <a:endParaRPr lang="fr-BE" dirty="0" smtClean="0">
              <a:solidFill>
                <a:srgbClr val="003399"/>
              </a:solidFill>
              <a:latin typeface="Arial" panose="020B0604020202020204" pitchFamily="34" charset="0"/>
              <a:cs typeface="Arial" panose="020B0604020202020204" pitchFamily="34" charset="0"/>
            </a:endParaRPr>
          </a:p>
          <a:p>
            <a:pPr marL="342900" indent="-342900" defTabSz="914400">
              <a:spcAft>
                <a:spcPts val="1200"/>
              </a:spcAft>
              <a:buFont typeface="Arial" panose="020B0604020202020204" pitchFamily="34" charset="0"/>
              <a:buChar char="•"/>
            </a:pPr>
            <a:r>
              <a:rPr lang="fr-BE" dirty="0" err="1" smtClean="0">
                <a:solidFill>
                  <a:srgbClr val="003399"/>
                </a:solidFill>
                <a:latin typeface="Arial" panose="020B0604020202020204" pitchFamily="34" charset="0"/>
                <a:cs typeface="Arial" panose="020B0604020202020204" pitchFamily="34" charset="0"/>
              </a:rPr>
              <a:t>Technical</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controls</a:t>
            </a:r>
            <a:endParaRPr lang="fr-BE" dirty="0">
              <a:solidFill>
                <a:srgbClr val="003399"/>
              </a:solidFill>
              <a:latin typeface="Arial" panose="020B0604020202020204" pitchFamily="34" charset="0"/>
              <a:cs typeface="Arial" panose="020B0604020202020204" pitchFamily="34" charset="0"/>
            </a:endParaRPr>
          </a:p>
          <a:p>
            <a:pPr marL="342900" indent="-342900" defTabSz="914400">
              <a:spcAft>
                <a:spcPts val="1200"/>
              </a:spcAft>
              <a:buFont typeface="Arial" panose="020B0604020202020204" pitchFamily="34" charset="0"/>
              <a:buChar char="•"/>
            </a:pPr>
            <a:endParaRPr lang="fr-BE" dirty="0">
              <a:solidFill>
                <a:srgbClr val="003399"/>
              </a:solidFill>
              <a:latin typeface="Arial" panose="020B0604020202020204" pitchFamily="34" charset="0"/>
              <a:cs typeface="Arial" panose="020B0604020202020204" pitchFamily="34" charset="0"/>
            </a:endParaRPr>
          </a:p>
        </p:txBody>
      </p:sp>
      <p:grpSp>
        <p:nvGrpSpPr>
          <p:cNvPr id="12" name="Group 11"/>
          <p:cNvGrpSpPr/>
          <p:nvPr/>
        </p:nvGrpSpPr>
        <p:grpSpPr>
          <a:xfrm>
            <a:off x="766271" y="969251"/>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5" name="Accolade fermante 4"/>
          <p:cNvSpPr/>
          <p:nvPr/>
        </p:nvSpPr>
        <p:spPr>
          <a:xfrm>
            <a:off x="6225988" y="1494908"/>
            <a:ext cx="134470" cy="540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15" name="Accolade fermante 14"/>
          <p:cNvSpPr/>
          <p:nvPr/>
        </p:nvSpPr>
        <p:spPr>
          <a:xfrm>
            <a:off x="6225988" y="4928389"/>
            <a:ext cx="134470" cy="540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16" name="Accolade fermante 15"/>
          <p:cNvSpPr/>
          <p:nvPr/>
        </p:nvSpPr>
        <p:spPr>
          <a:xfrm>
            <a:off x="6225988" y="2551705"/>
            <a:ext cx="134470" cy="1836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19" name="ZoneTexte 18"/>
          <p:cNvSpPr txBox="1"/>
          <p:nvPr/>
        </p:nvSpPr>
        <p:spPr>
          <a:xfrm>
            <a:off x="6817655" y="4998334"/>
            <a:ext cx="623248" cy="400110"/>
          </a:xfrm>
          <a:prstGeom prst="rect">
            <a:avLst/>
          </a:prstGeom>
          <a:noFill/>
        </p:spPr>
        <p:txBody>
          <a:bodyPr wrap="none" rtlCol="0">
            <a:spAutoFit/>
          </a:bodyPr>
          <a:lstStyle/>
          <a:p>
            <a:r>
              <a:rPr lang="fr-BE" sz="2000" dirty="0" smtClean="0">
                <a:solidFill>
                  <a:srgbClr val="00B0F0"/>
                </a:solidFill>
              </a:rPr>
              <a:t>NRC</a:t>
            </a:r>
            <a:endParaRPr lang="fr-BE" sz="2000" dirty="0">
              <a:solidFill>
                <a:srgbClr val="00B0F0"/>
              </a:solidFill>
            </a:endParaRPr>
          </a:p>
        </p:txBody>
      </p:sp>
      <p:sp>
        <p:nvSpPr>
          <p:cNvPr id="21" name="ZoneTexte 20"/>
          <p:cNvSpPr txBox="1"/>
          <p:nvPr/>
        </p:nvSpPr>
        <p:spPr>
          <a:xfrm>
            <a:off x="6817655" y="1564853"/>
            <a:ext cx="623248" cy="400110"/>
          </a:xfrm>
          <a:prstGeom prst="rect">
            <a:avLst/>
          </a:prstGeom>
          <a:noFill/>
        </p:spPr>
        <p:txBody>
          <a:bodyPr wrap="none" rtlCol="0">
            <a:spAutoFit/>
          </a:bodyPr>
          <a:lstStyle/>
          <a:p>
            <a:r>
              <a:rPr lang="fr-BE" sz="2000" dirty="0" smtClean="0">
                <a:solidFill>
                  <a:srgbClr val="00B0F0"/>
                </a:solidFill>
              </a:rPr>
              <a:t>NRC</a:t>
            </a:r>
            <a:endParaRPr lang="fr-BE" sz="2000" dirty="0">
              <a:solidFill>
                <a:srgbClr val="00B0F0"/>
              </a:solidFill>
            </a:endParaRPr>
          </a:p>
        </p:txBody>
      </p:sp>
      <p:sp>
        <p:nvSpPr>
          <p:cNvPr id="22" name="ZoneTexte 21"/>
          <p:cNvSpPr txBox="1"/>
          <p:nvPr/>
        </p:nvSpPr>
        <p:spPr>
          <a:xfrm>
            <a:off x="6817655" y="3269650"/>
            <a:ext cx="1831848" cy="400110"/>
          </a:xfrm>
          <a:prstGeom prst="rect">
            <a:avLst/>
          </a:prstGeom>
          <a:noFill/>
        </p:spPr>
        <p:txBody>
          <a:bodyPr wrap="none" rtlCol="0">
            <a:spAutoFit/>
          </a:bodyPr>
          <a:lstStyle/>
          <a:p>
            <a:r>
              <a:rPr lang="fr-BE" sz="2000" dirty="0" smtClean="0">
                <a:solidFill>
                  <a:srgbClr val="00B0F0"/>
                </a:solidFill>
              </a:rPr>
              <a:t>Domain experts</a:t>
            </a:r>
            <a:endParaRPr lang="fr-BE" sz="2000" dirty="0">
              <a:solidFill>
                <a:srgbClr val="00B0F0"/>
              </a:solidFill>
            </a:endParaRPr>
          </a:p>
        </p:txBody>
      </p:sp>
    </p:spTree>
    <p:extLst>
      <p:ext uri="{BB962C8B-B14F-4D97-AF65-F5344CB8AC3E}">
        <p14:creationId xmlns:p14="http://schemas.microsoft.com/office/powerpoint/2010/main" val="7231100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à coins arrondis 47"/>
          <p:cNvSpPr/>
          <p:nvPr/>
        </p:nvSpPr>
        <p:spPr>
          <a:xfrm>
            <a:off x="4634398" y="4773464"/>
            <a:ext cx="1116000" cy="1266163"/>
          </a:xfrm>
          <a:prstGeom prst="roundRect">
            <a:avLst>
              <a:gd name="adj" fmla="val 8346"/>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900"/>
          </a:p>
        </p:txBody>
      </p:sp>
      <p:sp>
        <p:nvSpPr>
          <p:cNvPr id="47" name="Rectangle à coins arrondis 46"/>
          <p:cNvSpPr/>
          <p:nvPr/>
        </p:nvSpPr>
        <p:spPr>
          <a:xfrm>
            <a:off x="2741508" y="4774564"/>
            <a:ext cx="1288287" cy="1265063"/>
          </a:xfrm>
          <a:prstGeom prst="roundRect">
            <a:avLst>
              <a:gd name="adj" fmla="val 8346"/>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900"/>
          </a:p>
        </p:txBody>
      </p:sp>
      <p:sp>
        <p:nvSpPr>
          <p:cNvPr id="8" name="Rectangle à coins arrondis 7"/>
          <p:cNvSpPr/>
          <p:nvPr/>
        </p:nvSpPr>
        <p:spPr>
          <a:xfrm>
            <a:off x="631114" y="4768425"/>
            <a:ext cx="2016000" cy="1271202"/>
          </a:xfrm>
          <a:prstGeom prst="roundRect">
            <a:avLst>
              <a:gd name="adj" fmla="val 10195"/>
            </a:avLst>
          </a:prstGeom>
          <a:solidFill>
            <a:srgbClr val="8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900"/>
          </a:p>
        </p:txBody>
      </p:sp>
      <p:pic>
        <p:nvPicPr>
          <p:cNvPr id="42" name="Image 9">
            <a:extLst>
              <a:ext uri="{FF2B5EF4-FFF2-40B4-BE49-F238E27FC236}">
                <a16:creationId xmlns="" xmlns:a16="http://schemas.microsoft.com/office/drawing/2014/main" id="{DC5E926D-51A5-4E07-98E0-B9EACBA6AF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1094" y="93342"/>
            <a:ext cx="527215" cy="308144"/>
          </a:xfrm>
          <a:prstGeom prst="rect">
            <a:avLst/>
          </a:prstGeom>
        </p:spPr>
      </p:pic>
      <p:sp>
        <p:nvSpPr>
          <p:cNvPr id="43" name="Titre 1"/>
          <p:cNvSpPr txBox="1">
            <a:spLocks/>
          </p:cNvSpPr>
          <p:nvPr/>
        </p:nvSpPr>
        <p:spPr>
          <a:xfrm>
            <a:off x="384150" y="176278"/>
            <a:ext cx="8363272" cy="4344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accent6">
                    <a:lumMod val="75000"/>
                  </a:schemeClr>
                </a:solidFill>
                <a:latin typeface="Arial" pitchFamily="34" charset="0"/>
                <a:ea typeface="+mj-ea"/>
                <a:cs typeface="Arial" pitchFamily="34" charset="0"/>
              </a:defRPr>
            </a:lvl1pPr>
          </a:lstStyle>
          <a:p>
            <a:pPr lvl="0" algn="l"/>
            <a:r>
              <a:rPr lang="fr-BE" sz="2000" dirty="0" smtClean="0">
                <a:solidFill>
                  <a:srgbClr val="F79646">
                    <a:lumMod val="75000"/>
                  </a:srgbClr>
                </a:solidFill>
              </a:rPr>
              <a:t>Translation </a:t>
            </a:r>
            <a:r>
              <a:rPr lang="fr-BE" sz="2000" dirty="0" err="1" smtClean="0">
                <a:solidFill>
                  <a:srgbClr val="F79646">
                    <a:lumMod val="75000"/>
                  </a:srgbClr>
                </a:solidFill>
              </a:rPr>
              <a:t>template</a:t>
            </a:r>
            <a:r>
              <a:rPr lang="fr-BE" sz="2000" dirty="0" smtClean="0">
                <a:solidFill>
                  <a:srgbClr val="F79646">
                    <a:lumMod val="75000"/>
                  </a:srgbClr>
                </a:solidFill>
              </a:rPr>
              <a:t> </a:t>
            </a:r>
            <a:r>
              <a:rPr lang="fr-BE" sz="2000" dirty="0" err="1" smtClean="0">
                <a:solidFill>
                  <a:srgbClr val="F79646">
                    <a:lumMod val="75000"/>
                  </a:srgbClr>
                </a:solidFill>
              </a:rPr>
              <a:t>rows</a:t>
            </a:r>
            <a:r>
              <a:rPr lang="fr-BE" sz="2000" dirty="0" smtClean="0">
                <a:solidFill>
                  <a:srgbClr val="F79646">
                    <a:lumMod val="75000"/>
                  </a:srgbClr>
                </a:solidFill>
              </a:rPr>
              <a:t> association refset structure</a:t>
            </a:r>
            <a:endParaRPr lang="fr-BE" sz="2000" dirty="0">
              <a:solidFill>
                <a:srgbClr val="F79646">
                  <a:lumMod val="75000"/>
                </a:srgbClr>
              </a:solidFill>
            </a:endParaRPr>
          </a:p>
        </p:txBody>
      </p:sp>
      <p:grpSp>
        <p:nvGrpSpPr>
          <p:cNvPr id="44" name="Group 17"/>
          <p:cNvGrpSpPr/>
          <p:nvPr/>
        </p:nvGrpSpPr>
        <p:grpSpPr>
          <a:xfrm>
            <a:off x="462853" y="709735"/>
            <a:ext cx="8100001" cy="36000"/>
            <a:chOff x="540398" y="863854"/>
            <a:chExt cx="8100001" cy="36000"/>
          </a:xfrm>
        </p:grpSpPr>
        <p:cxnSp>
          <p:nvCxnSpPr>
            <p:cNvPr id="45"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graphicFrame>
        <p:nvGraphicFramePr>
          <p:cNvPr id="229" name="Tableau 228"/>
          <p:cNvGraphicFramePr>
            <a:graphicFrameLocks noGrp="1"/>
          </p:cNvGraphicFramePr>
          <p:nvPr>
            <p:extLst/>
          </p:nvPr>
        </p:nvGraphicFramePr>
        <p:xfrm>
          <a:off x="480218" y="1440451"/>
          <a:ext cx="8004564" cy="1036320"/>
        </p:xfrm>
        <a:graphic>
          <a:graphicData uri="http://schemas.openxmlformats.org/drawingml/2006/table">
            <a:tbl>
              <a:tblPr firstRow="1" bandRow="1">
                <a:tableStyleId>{5940675A-B579-460E-94D1-54222C63F5DA}</a:tableStyleId>
              </a:tblPr>
              <a:tblGrid>
                <a:gridCol w="423549"/>
                <a:gridCol w="574159"/>
                <a:gridCol w="563525"/>
                <a:gridCol w="618397"/>
                <a:gridCol w="1331088"/>
                <a:gridCol w="1644320"/>
                <a:gridCol w="1562986"/>
                <a:gridCol w="1286540"/>
              </a:tblGrid>
              <a:tr h="161234">
                <a:tc>
                  <a:txBody>
                    <a:bodyPr/>
                    <a:lstStyle/>
                    <a:p>
                      <a:r>
                        <a:rPr lang="fr-BE" sz="1000" dirty="0" err="1" smtClean="0"/>
                        <a: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Effective time</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Active</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Module 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refset 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referenced</a:t>
                      </a:r>
                      <a:r>
                        <a:rPr lang="fr-BE" sz="1000" dirty="0" smtClean="0"/>
                        <a:t> </a:t>
                      </a:r>
                      <a:r>
                        <a:rPr lang="fr-BE" sz="1000" dirty="0" err="1" smtClean="0"/>
                        <a:t>ComponentID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target</a:t>
                      </a:r>
                      <a:r>
                        <a:rPr lang="fr-BE" sz="1000" dirty="0" smtClean="0"/>
                        <a:t> Component 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Template </a:t>
                      </a:r>
                      <a:r>
                        <a:rPr lang="fr-BE" sz="1000" dirty="0" err="1" smtClean="0"/>
                        <a:t>language</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08623">
                <a:tc>
                  <a:txBody>
                    <a:bodyPr/>
                    <a:lstStyle/>
                    <a:p>
                      <a:r>
                        <a:rPr lang="fr-BE" sz="1000" dirty="0" smtClean="0"/>
                        <a:t>UUID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date</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integrer</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SCTID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SCTID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SCTID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SCTID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text</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08623">
                <a:tc>
                  <a:txBody>
                    <a:bodyPr/>
                    <a:lstStyle/>
                    <a:p>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solidFill>
                            <a:sysClr val="windowText" lastClr="000000"/>
                          </a:solidFill>
                        </a:rPr>
                        <a:t>Tr. </a:t>
                      </a:r>
                      <a:r>
                        <a:rPr lang="fr-BE" sz="1000" dirty="0" err="1" smtClean="0">
                          <a:solidFill>
                            <a:sysClr val="windowText" lastClr="000000"/>
                          </a:solidFill>
                        </a:rPr>
                        <a:t>Templ</a:t>
                      </a:r>
                      <a:r>
                        <a:rPr lang="fr-BE" sz="1000" dirty="0" smtClean="0">
                          <a:solidFill>
                            <a:sysClr val="windowText" lastClr="000000"/>
                          </a:solidFill>
                        </a:rPr>
                        <a:t>. </a:t>
                      </a:r>
                      <a:r>
                        <a:rPr lang="fr-BE" sz="1000" dirty="0" err="1" smtClean="0">
                          <a:solidFill>
                            <a:sysClr val="windowText" lastClr="000000"/>
                          </a:solidFill>
                        </a:rPr>
                        <a:t>Row</a:t>
                      </a:r>
                      <a:r>
                        <a:rPr lang="fr-BE" sz="1000" dirty="0" smtClean="0">
                          <a:solidFill>
                            <a:sysClr val="windowText" lastClr="000000"/>
                          </a:solidFill>
                        </a:rPr>
                        <a:t> </a:t>
                      </a:r>
                      <a:r>
                        <a:rPr lang="fr-BE" sz="1000" dirty="0" err="1" smtClean="0">
                          <a:solidFill>
                            <a:sysClr val="windowText" lastClr="000000"/>
                          </a:solidFill>
                        </a:rPr>
                        <a:t>Ass</a:t>
                      </a:r>
                      <a:r>
                        <a:rPr lang="fr-BE" sz="1000" dirty="0" smtClean="0">
                          <a:solidFill>
                            <a:sysClr val="windowText" lastClr="000000"/>
                          </a:solidFill>
                        </a:rPr>
                        <a:t>. Refset</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translation</a:t>
                      </a:r>
                      <a:r>
                        <a:rPr lang="fr-BE" sz="1000" baseline="0" dirty="0" smtClean="0"/>
                        <a:t> </a:t>
                      </a:r>
                      <a:r>
                        <a:rPr lang="fr-BE" sz="1000" baseline="0" dirty="0" err="1" smtClean="0"/>
                        <a:t>template</a:t>
                      </a:r>
                      <a:r>
                        <a:rPr lang="fr-BE" sz="1000" baseline="0" dirty="0" smtClean="0"/>
                        <a:t> concept SCTID</a:t>
                      </a:r>
                      <a:endParaRPr lang="fr-BE" sz="1000" dirty="0" smtClean="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Translation </a:t>
                      </a:r>
                      <a:r>
                        <a:rPr lang="fr-BE" sz="1000" dirty="0" err="1" smtClean="0"/>
                        <a:t>template</a:t>
                      </a:r>
                      <a:r>
                        <a:rPr lang="fr-BE" sz="1000" dirty="0" smtClean="0"/>
                        <a:t> </a:t>
                      </a:r>
                      <a:r>
                        <a:rPr lang="fr-BE" sz="1000" dirty="0" err="1" smtClean="0"/>
                        <a:t>row</a:t>
                      </a:r>
                      <a:r>
                        <a:rPr lang="fr-BE" sz="1000" dirty="0" smtClean="0"/>
                        <a:t> SCTID</a:t>
                      </a:r>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code de langue</a:t>
                      </a:r>
                      <a:r>
                        <a:rPr lang="fr-BE" sz="1000" baseline="0" dirty="0" smtClean="0"/>
                        <a:t> </a:t>
                      </a:r>
                      <a:r>
                        <a:rPr lang="fr-BE" sz="1000" dirty="0" smtClean="0"/>
                        <a:t>au format iso</a:t>
                      </a:r>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graphicFrame>
        <p:nvGraphicFramePr>
          <p:cNvPr id="22" name="Tableau 21"/>
          <p:cNvGraphicFramePr>
            <a:graphicFrameLocks noGrp="1"/>
          </p:cNvGraphicFramePr>
          <p:nvPr>
            <p:extLst>
              <p:ext uri="{D42A27DB-BD31-4B8C-83A1-F6EECF244321}">
                <p14:modId xmlns:p14="http://schemas.microsoft.com/office/powerpoint/2010/main" val="2289729853"/>
              </p:ext>
            </p:extLst>
          </p:nvPr>
        </p:nvGraphicFramePr>
        <p:xfrm>
          <a:off x="3936062" y="2662963"/>
          <a:ext cx="5510156" cy="1188720"/>
        </p:xfrm>
        <a:graphic>
          <a:graphicData uri="http://schemas.openxmlformats.org/drawingml/2006/table">
            <a:tbl>
              <a:tblPr firstRow="1" bandRow="1">
                <a:tableStyleId>{5940675A-B579-460E-94D1-54222C63F5DA}</a:tableStyleId>
              </a:tblPr>
              <a:tblGrid>
                <a:gridCol w="1190326"/>
                <a:gridCol w="1507747"/>
                <a:gridCol w="1216778"/>
                <a:gridCol w="1595305"/>
              </a:tblGrid>
              <a:tr h="161234">
                <a:tc>
                  <a:txBody>
                    <a:bodyPr/>
                    <a:lstStyle/>
                    <a:p>
                      <a:r>
                        <a:rPr lang="fr-BE" sz="1000" dirty="0" smtClean="0"/>
                        <a:t>Translation </a:t>
                      </a:r>
                      <a:r>
                        <a:rPr lang="fr-BE" sz="1000" dirty="0" err="1" smtClean="0"/>
                        <a:t>template</a:t>
                      </a:r>
                      <a:r>
                        <a:rPr lang="fr-BE" sz="1000" dirty="0" smtClean="0"/>
                        <a:t> </a:t>
                      </a:r>
                      <a:r>
                        <a:rPr lang="fr-BE" sz="1000" dirty="0" err="1" smtClean="0"/>
                        <a:t>acceptability</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Obligation </a:t>
                      </a:r>
                      <a:r>
                        <a:rPr lang="fr-BE" sz="1000" dirty="0" err="1" smtClean="0"/>
                        <a:t>status</a:t>
                      </a:r>
                      <a:r>
                        <a:rPr lang="fr-BE" sz="1000" dirty="0" smtClean="0"/>
                        <a:t> of the  description</a:t>
                      </a:r>
                      <a:r>
                        <a:rPr lang="fr-BE" sz="1000" baseline="0" dirty="0" smtClean="0"/>
                        <a:t> </a:t>
                      </a:r>
                      <a:r>
                        <a:rPr lang="fr-BE" sz="1000" dirty="0" smtClean="0"/>
                        <a:t>translation Y/N</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Singular</a:t>
                      </a:r>
                      <a:r>
                        <a:rPr lang="fr-BE" sz="1000" dirty="0" smtClean="0"/>
                        <a:t>/plural </a:t>
                      </a:r>
                      <a:r>
                        <a:rPr lang="fr-BE" sz="1000" dirty="0" err="1" smtClean="0"/>
                        <a:t>status</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Singular</a:t>
                      </a:r>
                      <a:r>
                        <a:rPr lang="fr-BE" sz="1000" dirty="0" smtClean="0"/>
                        <a:t> parent 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08623">
                <a:tc>
                  <a:txBody>
                    <a:bodyPr/>
                    <a:lstStyle/>
                    <a:p>
                      <a:r>
                        <a:rPr lang="fr-BE" sz="1000" dirty="0" smtClean="0"/>
                        <a:t>SCTID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integrer</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SCTID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SCTID</a:t>
                      </a:r>
                    </a:p>
                    <a:p>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0862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translation</a:t>
                      </a:r>
                      <a:r>
                        <a:rPr lang="fr-BE" sz="1000" baseline="0" dirty="0" smtClean="0"/>
                        <a:t> </a:t>
                      </a:r>
                      <a:r>
                        <a:rPr lang="fr-BE" sz="1000" baseline="0" dirty="0" err="1" smtClean="0"/>
                        <a:t>template</a:t>
                      </a:r>
                      <a:r>
                        <a:rPr lang="fr-BE" sz="1000" baseline="0" dirty="0" smtClean="0"/>
                        <a:t> default </a:t>
                      </a:r>
                      <a:r>
                        <a:rPr lang="fr-BE" sz="1000" baseline="0" dirty="0" err="1" smtClean="0"/>
                        <a:t>acceptability</a:t>
                      </a:r>
                      <a:endParaRPr lang="fr-BE" sz="1000" dirty="0" smtClean="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0/1</a:t>
                      </a:r>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plural </a:t>
                      </a:r>
                      <a:r>
                        <a:rPr lang="fr-BE" sz="1000" dirty="0" err="1" smtClean="0"/>
                        <a:t>form</a:t>
                      </a:r>
                      <a:endParaRPr lang="fr-BE" sz="1000" dirty="0" smtClean="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Description</a:t>
                      </a:r>
                      <a:r>
                        <a:rPr lang="fr-BE" sz="1000" baseline="0" dirty="0" smtClean="0"/>
                        <a:t> ID of the </a:t>
                      </a:r>
                      <a:r>
                        <a:rPr lang="fr-BE" sz="1000" baseline="0" dirty="0" err="1" smtClean="0"/>
                        <a:t>singular</a:t>
                      </a:r>
                      <a:r>
                        <a:rPr lang="fr-BE" sz="1000" baseline="0" dirty="0" smtClean="0"/>
                        <a:t> </a:t>
                      </a:r>
                      <a:r>
                        <a:rPr lang="fr-BE" sz="1000" baseline="0" dirty="0" err="1" smtClean="0"/>
                        <a:t>term</a:t>
                      </a:r>
                      <a:r>
                        <a:rPr lang="fr-BE" sz="1000" baseline="0" dirty="0" smtClean="0"/>
                        <a:t> </a:t>
                      </a:r>
                      <a:r>
                        <a:rPr lang="fr-BE" sz="1000" baseline="0" dirty="0" err="1" smtClean="0"/>
                        <a:t>it</a:t>
                      </a:r>
                      <a:r>
                        <a:rPr lang="fr-BE" sz="1000" baseline="0" dirty="0" smtClean="0"/>
                        <a:t> </a:t>
                      </a:r>
                      <a:r>
                        <a:rPr lang="fr-BE" sz="1000" baseline="0" dirty="0" err="1" smtClean="0"/>
                        <a:t>is</a:t>
                      </a:r>
                      <a:r>
                        <a:rPr lang="fr-BE" sz="1000" baseline="0" dirty="0" smtClean="0"/>
                        <a:t> the plural of</a:t>
                      </a:r>
                      <a:endParaRPr lang="fr-BE" sz="1000" dirty="0" smtClean="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
        <p:nvSpPr>
          <p:cNvPr id="26" name="Rounded Rectangle 4"/>
          <p:cNvSpPr/>
          <p:nvPr/>
        </p:nvSpPr>
        <p:spPr>
          <a:xfrm>
            <a:off x="299089" y="4381428"/>
            <a:ext cx="3556848" cy="216000"/>
          </a:xfrm>
          <a:prstGeom prst="roundRect">
            <a:avLst/>
          </a:prstGeom>
          <a:solidFill>
            <a:srgbClr val="BDEE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ysClr val="windowText" lastClr="000000"/>
                </a:solidFill>
              </a:rPr>
              <a:t>structure of bronchiole of [localization] lobe of [laterality] lung</a:t>
            </a:r>
            <a:r>
              <a:rPr lang="fr-BE" sz="1000" dirty="0" smtClean="0">
                <a:solidFill>
                  <a:sysClr val="windowText" lastClr="000000"/>
                </a:solidFill>
              </a:rPr>
              <a:t> </a:t>
            </a:r>
            <a:endParaRPr lang="fr-BE" sz="1000" dirty="0">
              <a:solidFill>
                <a:sysClr val="windowText" lastClr="000000"/>
              </a:solidFill>
            </a:endParaRPr>
          </a:p>
        </p:txBody>
      </p:sp>
      <p:sp>
        <p:nvSpPr>
          <p:cNvPr id="31" name="Rounded Rectangle 4"/>
          <p:cNvSpPr/>
          <p:nvPr/>
        </p:nvSpPr>
        <p:spPr>
          <a:xfrm>
            <a:off x="675902" y="4824765"/>
            <a:ext cx="1908000" cy="327835"/>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a:solidFill>
                  <a:prstClr val="black"/>
                </a:solidFill>
              </a:rPr>
              <a:t>bronchiole du lobe </a:t>
            </a:r>
            <a:r>
              <a:rPr lang="fr-BE" sz="900" dirty="0">
                <a:solidFill>
                  <a:srgbClr val="0070C0"/>
                </a:solidFill>
              </a:rPr>
              <a:t>[localisation]</a:t>
            </a:r>
            <a:r>
              <a:rPr lang="fr-BE" sz="900" dirty="0">
                <a:solidFill>
                  <a:prstClr val="black"/>
                </a:solidFill>
              </a:rPr>
              <a:t> du poumon </a:t>
            </a:r>
            <a:r>
              <a:rPr lang="fr-BE" sz="900" dirty="0">
                <a:solidFill>
                  <a:srgbClr val="2E74B5"/>
                </a:solidFill>
              </a:rPr>
              <a:t>[latéralité]</a:t>
            </a:r>
            <a:r>
              <a:rPr lang="fr-BE" sz="900" dirty="0" smtClean="0">
                <a:solidFill>
                  <a:sysClr val="windowText" lastClr="000000"/>
                </a:solidFill>
              </a:rPr>
              <a:t> </a:t>
            </a:r>
            <a:endParaRPr lang="fr-BE" sz="900" dirty="0">
              <a:solidFill>
                <a:sysClr val="windowText" lastClr="000000"/>
              </a:solidFill>
            </a:endParaRPr>
          </a:p>
        </p:txBody>
      </p:sp>
      <p:sp>
        <p:nvSpPr>
          <p:cNvPr id="32" name="Rounded Rectangle 4"/>
          <p:cNvSpPr/>
          <p:nvPr/>
        </p:nvSpPr>
        <p:spPr>
          <a:xfrm>
            <a:off x="675282" y="5218531"/>
            <a:ext cx="1908000" cy="347882"/>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a:solidFill>
                  <a:prstClr val="black"/>
                </a:solidFill>
              </a:rPr>
              <a:t>structure d'une bronchiole du lobe </a:t>
            </a:r>
            <a:r>
              <a:rPr lang="fr-BE" sz="900" dirty="0">
                <a:solidFill>
                  <a:srgbClr val="0070C0"/>
                </a:solidFill>
              </a:rPr>
              <a:t>[localisation]</a:t>
            </a:r>
            <a:r>
              <a:rPr lang="fr-BE" sz="900" dirty="0">
                <a:solidFill>
                  <a:prstClr val="black"/>
                </a:solidFill>
              </a:rPr>
              <a:t> du poumon </a:t>
            </a:r>
            <a:r>
              <a:rPr lang="fr-BE" sz="900" dirty="0">
                <a:solidFill>
                  <a:srgbClr val="2E74B5"/>
                </a:solidFill>
              </a:rPr>
              <a:t>[latéralité]</a:t>
            </a:r>
            <a:r>
              <a:rPr lang="fr-BE" sz="900" dirty="0" smtClean="0">
                <a:solidFill>
                  <a:sysClr val="windowText" lastClr="000000"/>
                </a:solidFill>
              </a:rPr>
              <a:t> </a:t>
            </a:r>
            <a:endParaRPr lang="fr-BE" sz="900" dirty="0">
              <a:solidFill>
                <a:sysClr val="windowText" lastClr="000000"/>
              </a:solidFill>
            </a:endParaRPr>
          </a:p>
        </p:txBody>
      </p:sp>
      <p:sp>
        <p:nvSpPr>
          <p:cNvPr id="33" name="Rounded Rectangle 4"/>
          <p:cNvSpPr/>
          <p:nvPr/>
        </p:nvSpPr>
        <p:spPr>
          <a:xfrm>
            <a:off x="675902" y="5629079"/>
            <a:ext cx="1908000" cy="347882"/>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a:solidFill>
                  <a:prstClr val="black"/>
                </a:solidFill>
                <a:ea typeface="Calibri" panose="020F0502020204030204" pitchFamily="34" charset="0"/>
                <a:cs typeface="Times New Roman" panose="02020603050405020304" pitchFamily="18" charset="0"/>
              </a:rPr>
              <a:t>bronchioles du lobe </a:t>
            </a:r>
            <a:r>
              <a:rPr lang="fr-BE" sz="900" dirty="0">
                <a:solidFill>
                  <a:srgbClr val="0070C0"/>
                </a:solidFill>
                <a:ea typeface="Calibri" panose="020F0502020204030204" pitchFamily="34" charset="0"/>
                <a:cs typeface="Times New Roman" panose="02020603050405020304" pitchFamily="18" charset="0"/>
              </a:rPr>
              <a:t>[localisation]</a:t>
            </a:r>
            <a:r>
              <a:rPr lang="fr-BE" sz="900" dirty="0">
                <a:solidFill>
                  <a:prstClr val="black"/>
                </a:solidFill>
                <a:ea typeface="Calibri" panose="020F0502020204030204" pitchFamily="34" charset="0"/>
                <a:cs typeface="Times New Roman" panose="02020603050405020304" pitchFamily="18" charset="0"/>
              </a:rPr>
              <a:t> du poumon </a:t>
            </a:r>
            <a:r>
              <a:rPr lang="fr-BE" sz="900" dirty="0">
                <a:solidFill>
                  <a:srgbClr val="2E74B5"/>
                </a:solidFill>
                <a:ea typeface="Calibri" panose="020F0502020204030204" pitchFamily="34" charset="0"/>
                <a:cs typeface="Times New Roman" panose="02020603050405020304" pitchFamily="18" charset="0"/>
              </a:rPr>
              <a:t>[latéralité]</a:t>
            </a:r>
            <a:r>
              <a:rPr lang="fr-BE" sz="900" dirty="0" smtClean="0">
                <a:solidFill>
                  <a:sysClr val="windowText" lastClr="000000"/>
                </a:solidFill>
              </a:rPr>
              <a:t> </a:t>
            </a:r>
            <a:endParaRPr lang="fr-BE" sz="900" dirty="0">
              <a:solidFill>
                <a:sysClr val="windowText" lastClr="000000"/>
              </a:solidFill>
            </a:endParaRPr>
          </a:p>
        </p:txBody>
      </p:sp>
      <p:sp>
        <p:nvSpPr>
          <p:cNvPr id="38" name="ZoneTexte 37"/>
          <p:cNvSpPr txBox="1"/>
          <p:nvPr/>
        </p:nvSpPr>
        <p:spPr>
          <a:xfrm>
            <a:off x="675282" y="6072124"/>
            <a:ext cx="1098058" cy="276999"/>
          </a:xfrm>
          <a:prstGeom prst="rect">
            <a:avLst/>
          </a:prstGeom>
          <a:noFill/>
        </p:spPr>
        <p:txBody>
          <a:bodyPr wrap="none" rtlCol="0">
            <a:spAutoFit/>
          </a:bodyPr>
          <a:lstStyle/>
          <a:p>
            <a:r>
              <a:rPr lang="fr-BE" sz="1200" dirty="0" smtClean="0">
                <a:solidFill>
                  <a:srgbClr val="0070C0"/>
                </a:solidFill>
              </a:rPr>
              <a:t>Template </a:t>
            </a:r>
            <a:r>
              <a:rPr lang="fr-BE" sz="1200" dirty="0" err="1" smtClean="0">
                <a:solidFill>
                  <a:srgbClr val="0070C0"/>
                </a:solidFill>
              </a:rPr>
              <a:t>rows</a:t>
            </a:r>
            <a:endParaRPr lang="fr-BE" sz="1200" dirty="0">
              <a:solidFill>
                <a:srgbClr val="0070C0"/>
              </a:solidFill>
            </a:endParaRPr>
          </a:p>
        </p:txBody>
      </p:sp>
      <p:sp>
        <p:nvSpPr>
          <p:cNvPr id="39" name="Rounded Rectangle 4"/>
          <p:cNvSpPr/>
          <p:nvPr/>
        </p:nvSpPr>
        <p:spPr>
          <a:xfrm>
            <a:off x="2793181" y="4879913"/>
            <a:ext cx="1008000"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err="1" smtClean="0">
                <a:solidFill>
                  <a:prstClr val="black"/>
                </a:solidFill>
              </a:rPr>
              <a:t>Preferred</a:t>
            </a:r>
            <a:r>
              <a:rPr lang="fr-BE" sz="900" dirty="0" smtClean="0">
                <a:solidFill>
                  <a:prstClr val="black"/>
                </a:solidFill>
              </a:rPr>
              <a:t> </a:t>
            </a:r>
            <a:r>
              <a:rPr lang="fr-BE" sz="900" dirty="0" err="1" smtClean="0">
                <a:solidFill>
                  <a:prstClr val="black"/>
                </a:solidFill>
              </a:rPr>
              <a:t>term</a:t>
            </a:r>
            <a:r>
              <a:rPr lang="fr-BE" sz="900" dirty="0" smtClean="0">
                <a:solidFill>
                  <a:sysClr val="windowText" lastClr="000000"/>
                </a:solidFill>
              </a:rPr>
              <a:t> </a:t>
            </a:r>
            <a:endParaRPr lang="fr-BE" sz="900" dirty="0">
              <a:solidFill>
                <a:sysClr val="windowText" lastClr="000000"/>
              </a:solidFill>
            </a:endParaRPr>
          </a:p>
        </p:txBody>
      </p:sp>
      <p:sp>
        <p:nvSpPr>
          <p:cNvPr id="40" name="Rounded Rectangle 4"/>
          <p:cNvSpPr/>
          <p:nvPr/>
        </p:nvSpPr>
        <p:spPr>
          <a:xfrm>
            <a:off x="2793181" y="5281205"/>
            <a:ext cx="1008000"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Pseudo-FSN</a:t>
            </a:r>
            <a:r>
              <a:rPr lang="fr-BE" sz="900" dirty="0" smtClean="0">
                <a:solidFill>
                  <a:sysClr val="windowText" lastClr="000000"/>
                </a:solidFill>
              </a:rPr>
              <a:t> </a:t>
            </a:r>
            <a:endParaRPr lang="fr-BE" sz="900" dirty="0">
              <a:solidFill>
                <a:sysClr val="windowText" lastClr="000000"/>
              </a:solidFill>
            </a:endParaRPr>
          </a:p>
        </p:txBody>
      </p:sp>
      <p:sp>
        <p:nvSpPr>
          <p:cNvPr id="41" name="Rounded Rectangle 4"/>
          <p:cNvSpPr/>
          <p:nvPr/>
        </p:nvSpPr>
        <p:spPr>
          <a:xfrm>
            <a:off x="2781654" y="5695020"/>
            <a:ext cx="1188000"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Acceptable </a:t>
            </a:r>
            <a:r>
              <a:rPr lang="fr-BE" sz="900" dirty="0" err="1" smtClean="0">
                <a:solidFill>
                  <a:prstClr val="black"/>
                </a:solidFill>
              </a:rPr>
              <a:t>synonym</a:t>
            </a:r>
            <a:r>
              <a:rPr lang="fr-BE" sz="900" dirty="0" smtClean="0">
                <a:solidFill>
                  <a:sysClr val="windowText" lastClr="000000"/>
                </a:solidFill>
              </a:rPr>
              <a:t> </a:t>
            </a:r>
            <a:endParaRPr lang="fr-BE" sz="900" dirty="0">
              <a:solidFill>
                <a:sysClr val="windowText" lastClr="000000"/>
              </a:solidFill>
            </a:endParaRPr>
          </a:p>
        </p:txBody>
      </p:sp>
      <p:sp>
        <p:nvSpPr>
          <p:cNvPr id="46" name="Rounded Rectangle 4"/>
          <p:cNvSpPr/>
          <p:nvPr/>
        </p:nvSpPr>
        <p:spPr>
          <a:xfrm>
            <a:off x="4713642" y="5692179"/>
            <a:ext cx="972000"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Terme pluriel</a:t>
            </a:r>
            <a:r>
              <a:rPr lang="fr-BE" sz="900" dirty="0" smtClean="0">
                <a:solidFill>
                  <a:sysClr val="windowText" lastClr="000000"/>
                </a:solidFill>
              </a:rPr>
              <a:t> </a:t>
            </a:r>
            <a:endParaRPr lang="fr-BE" sz="900" dirty="0">
              <a:solidFill>
                <a:sysClr val="windowText" lastClr="000000"/>
              </a:solidFill>
            </a:endParaRPr>
          </a:p>
        </p:txBody>
      </p:sp>
      <p:sp>
        <p:nvSpPr>
          <p:cNvPr id="49" name="ZoneTexte 48"/>
          <p:cNvSpPr txBox="1"/>
          <p:nvPr/>
        </p:nvSpPr>
        <p:spPr>
          <a:xfrm>
            <a:off x="2683666" y="6098942"/>
            <a:ext cx="1282852" cy="276999"/>
          </a:xfrm>
          <a:prstGeom prst="rect">
            <a:avLst/>
          </a:prstGeom>
          <a:noFill/>
        </p:spPr>
        <p:txBody>
          <a:bodyPr wrap="none" rtlCol="0">
            <a:spAutoFit/>
          </a:bodyPr>
          <a:lstStyle/>
          <a:p>
            <a:r>
              <a:rPr lang="fr-BE" sz="1200" dirty="0" err="1" smtClean="0">
                <a:solidFill>
                  <a:schemeClr val="accent1">
                    <a:lumMod val="75000"/>
                  </a:schemeClr>
                </a:solidFill>
              </a:rPr>
              <a:t>Row</a:t>
            </a:r>
            <a:r>
              <a:rPr lang="fr-BE" sz="1200" dirty="0" smtClean="0">
                <a:solidFill>
                  <a:schemeClr val="accent1">
                    <a:lumMod val="75000"/>
                  </a:schemeClr>
                </a:solidFill>
              </a:rPr>
              <a:t> </a:t>
            </a:r>
            <a:r>
              <a:rPr lang="fr-BE" sz="1200" dirty="0" err="1" smtClean="0">
                <a:solidFill>
                  <a:schemeClr val="accent1">
                    <a:lumMod val="75000"/>
                  </a:schemeClr>
                </a:solidFill>
              </a:rPr>
              <a:t>acceptability</a:t>
            </a:r>
            <a:endParaRPr lang="fr-BE" sz="1200" dirty="0">
              <a:solidFill>
                <a:schemeClr val="accent1">
                  <a:lumMod val="75000"/>
                </a:schemeClr>
              </a:solidFill>
            </a:endParaRPr>
          </a:p>
        </p:txBody>
      </p:sp>
      <p:sp>
        <p:nvSpPr>
          <p:cNvPr id="50" name="ZoneTexte 49"/>
          <p:cNvSpPr txBox="1"/>
          <p:nvPr/>
        </p:nvSpPr>
        <p:spPr>
          <a:xfrm>
            <a:off x="4764543" y="6077799"/>
            <a:ext cx="947567" cy="276999"/>
          </a:xfrm>
          <a:prstGeom prst="rect">
            <a:avLst/>
          </a:prstGeom>
          <a:noFill/>
        </p:spPr>
        <p:txBody>
          <a:bodyPr wrap="none" rtlCol="0">
            <a:spAutoFit/>
          </a:bodyPr>
          <a:lstStyle/>
          <a:p>
            <a:r>
              <a:rPr lang="fr-BE" sz="1200" dirty="0" smtClean="0">
                <a:solidFill>
                  <a:schemeClr val="accent6">
                    <a:lumMod val="75000"/>
                  </a:schemeClr>
                </a:solidFill>
              </a:rPr>
              <a:t>Plural </a:t>
            </a:r>
            <a:r>
              <a:rPr lang="fr-BE" sz="1200" dirty="0" err="1" smtClean="0">
                <a:solidFill>
                  <a:schemeClr val="accent6">
                    <a:lumMod val="75000"/>
                  </a:schemeClr>
                </a:solidFill>
              </a:rPr>
              <a:t>status</a:t>
            </a:r>
            <a:endParaRPr lang="fr-BE" sz="1200" dirty="0">
              <a:solidFill>
                <a:schemeClr val="accent6">
                  <a:lumMod val="75000"/>
                </a:schemeClr>
              </a:solidFill>
            </a:endParaRPr>
          </a:p>
        </p:txBody>
      </p:sp>
      <p:sp>
        <p:nvSpPr>
          <p:cNvPr id="57" name="Rectangle à coins arrondis 56"/>
          <p:cNvSpPr/>
          <p:nvPr/>
        </p:nvSpPr>
        <p:spPr>
          <a:xfrm>
            <a:off x="5819253" y="4779723"/>
            <a:ext cx="509565" cy="1259904"/>
          </a:xfrm>
          <a:prstGeom prst="roundRect">
            <a:avLst>
              <a:gd name="adj" fmla="val 8346"/>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900"/>
          </a:p>
        </p:txBody>
      </p:sp>
      <p:sp>
        <p:nvSpPr>
          <p:cNvPr id="58" name="Rounded Rectangle 4"/>
          <p:cNvSpPr/>
          <p:nvPr/>
        </p:nvSpPr>
        <p:spPr>
          <a:xfrm>
            <a:off x="5891477" y="5703032"/>
            <a:ext cx="359777" cy="18334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r>
              <a:rPr lang="fr-BE" sz="900" dirty="0" smtClean="0">
                <a:solidFill>
                  <a:prstClr val="black"/>
                </a:solidFill>
              </a:rPr>
              <a:t>SCTID</a:t>
            </a:r>
            <a:r>
              <a:rPr lang="fr-BE" sz="900" dirty="0" smtClean="0">
                <a:solidFill>
                  <a:sysClr val="windowText" lastClr="000000"/>
                </a:solidFill>
              </a:rPr>
              <a:t> </a:t>
            </a:r>
            <a:endParaRPr lang="fr-BE" sz="900" dirty="0">
              <a:solidFill>
                <a:sysClr val="windowText" lastClr="000000"/>
              </a:solidFill>
            </a:endParaRPr>
          </a:p>
        </p:txBody>
      </p:sp>
      <p:sp>
        <p:nvSpPr>
          <p:cNvPr id="59" name="ZoneTexte 58"/>
          <p:cNvSpPr txBox="1"/>
          <p:nvPr/>
        </p:nvSpPr>
        <p:spPr>
          <a:xfrm>
            <a:off x="5750398" y="6103395"/>
            <a:ext cx="854150" cy="430887"/>
          </a:xfrm>
          <a:prstGeom prst="rect">
            <a:avLst/>
          </a:prstGeom>
          <a:noFill/>
        </p:spPr>
        <p:txBody>
          <a:bodyPr wrap="square" rtlCol="0">
            <a:spAutoFit/>
          </a:bodyPr>
          <a:lstStyle/>
          <a:p>
            <a:r>
              <a:rPr lang="fr-BE" sz="1100" dirty="0" err="1" smtClean="0">
                <a:solidFill>
                  <a:schemeClr val="accent6">
                    <a:lumMod val="75000"/>
                  </a:schemeClr>
                </a:solidFill>
              </a:rPr>
              <a:t>Singluar</a:t>
            </a:r>
            <a:r>
              <a:rPr lang="fr-BE" sz="1100" dirty="0" smtClean="0">
                <a:solidFill>
                  <a:schemeClr val="accent6">
                    <a:lumMod val="75000"/>
                  </a:schemeClr>
                </a:solidFill>
              </a:rPr>
              <a:t> parent</a:t>
            </a:r>
            <a:endParaRPr lang="fr-BE" sz="1100" dirty="0">
              <a:solidFill>
                <a:schemeClr val="accent6">
                  <a:lumMod val="75000"/>
                </a:schemeClr>
              </a:solidFill>
            </a:endParaRPr>
          </a:p>
        </p:txBody>
      </p:sp>
      <p:sp>
        <p:nvSpPr>
          <p:cNvPr id="60" name="Rectangle à coins arrondis 59"/>
          <p:cNvSpPr/>
          <p:nvPr/>
        </p:nvSpPr>
        <p:spPr>
          <a:xfrm>
            <a:off x="4110086" y="4776871"/>
            <a:ext cx="444055" cy="1262756"/>
          </a:xfrm>
          <a:prstGeom prst="roundRect">
            <a:avLst>
              <a:gd name="adj" fmla="val 8346"/>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900"/>
          </a:p>
        </p:txBody>
      </p:sp>
      <p:sp>
        <p:nvSpPr>
          <p:cNvPr id="61" name="Rounded Rectangle 4"/>
          <p:cNvSpPr/>
          <p:nvPr/>
        </p:nvSpPr>
        <p:spPr>
          <a:xfrm>
            <a:off x="4173890" y="5690745"/>
            <a:ext cx="315536"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a:solidFill>
                  <a:prstClr val="black"/>
                </a:solidFill>
              </a:rPr>
              <a:t>1</a:t>
            </a:r>
            <a:r>
              <a:rPr lang="fr-BE" sz="900" dirty="0" smtClean="0">
                <a:solidFill>
                  <a:sysClr val="windowText" lastClr="000000"/>
                </a:solidFill>
              </a:rPr>
              <a:t> </a:t>
            </a:r>
            <a:endParaRPr lang="fr-BE" sz="900" dirty="0">
              <a:solidFill>
                <a:sysClr val="windowText" lastClr="000000"/>
              </a:solidFill>
            </a:endParaRPr>
          </a:p>
        </p:txBody>
      </p:sp>
      <p:sp>
        <p:nvSpPr>
          <p:cNvPr id="62" name="ZoneTexte 61"/>
          <p:cNvSpPr txBox="1"/>
          <p:nvPr/>
        </p:nvSpPr>
        <p:spPr>
          <a:xfrm>
            <a:off x="3914943" y="6103395"/>
            <a:ext cx="854150" cy="600164"/>
          </a:xfrm>
          <a:prstGeom prst="rect">
            <a:avLst/>
          </a:prstGeom>
          <a:noFill/>
        </p:spPr>
        <p:txBody>
          <a:bodyPr wrap="square" rtlCol="0">
            <a:spAutoFit/>
          </a:bodyPr>
          <a:lstStyle/>
          <a:p>
            <a:r>
              <a:rPr lang="fr-BE" sz="1100" dirty="0" err="1" smtClean="0">
                <a:solidFill>
                  <a:schemeClr val="accent1">
                    <a:lumMod val="75000"/>
                  </a:schemeClr>
                </a:solidFill>
              </a:rPr>
              <a:t>Descriptionrow</a:t>
            </a:r>
            <a:r>
              <a:rPr lang="fr-BE" sz="1100" dirty="0" smtClean="0">
                <a:solidFill>
                  <a:schemeClr val="accent1">
                    <a:lumMod val="75000"/>
                  </a:schemeClr>
                </a:solidFill>
              </a:rPr>
              <a:t> obligation</a:t>
            </a:r>
            <a:endParaRPr lang="fr-BE" sz="1100" dirty="0">
              <a:solidFill>
                <a:schemeClr val="accent1">
                  <a:lumMod val="75000"/>
                </a:schemeClr>
              </a:solidFill>
            </a:endParaRPr>
          </a:p>
        </p:txBody>
      </p:sp>
      <p:cxnSp>
        <p:nvCxnSpPr>
          <p:cNvPr id="228" name="Connecteur droit 227"/>
          <p:cNvCxnSpPr>
            <a:stCxn id="41" idx="3"/>
            <a:endCxn id="61" idx="1"/>
          </p:cNvCxnSpPr>
          <p:nvPr/>
        </p:nvCxnSpPr>
        <p:spPr>
          <a:xfrm flipV="1">
            <a:off x="3969654" y="5798745"/>
            <a:ext cx="204236" cy="42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33" name="Connecteur droit 232"/>
          <p:cNvCxnSpPr>
            <a:stCxn id="61" idx="3"/>
            <a:endCxn id="46" idx="1"/>
          </p:cNvCxnSpPr>
          <p:nvPr/>
        </p:nvCxnSpPr>
        <p:spPr>
          <a:xfrm>
            <a:off x="4489426" y="5798745"/>
            <a:ext cx="224216" cy="1434"/>
          </a:xfrm>
          <a:prstGeom prst="line">
            <a:avLst/>
          </a:prstGeom>
        </p:spPr>
        <p:style>
          <a:lnRef idx="1">
            <a:schemeClr val="accent1"/>
          </a:lnRef>
          <a:fillRef idx="0">
            <a:schemeClr val="accent1"/>
          </a:fillRef>
          <a:effectRef idx="0">
            <a:schemeClr val="accent1"/>
          </a:effectRef>
          <a:fontRef idx="minor">
            <a:schemeClr val="tx1"/>
          </a:fontRef>
        </p:style>
      </p:cxnSp>
      <p:cxnSp>
        <p:nvCxnSpPr>
          <p:cNvPr id="236" name="Connecteur droit 235"/>
          <p:cNvCxnSpPr>
            <a:stCxn id="46" idx="3"/>
            <a:endCxn id="58" idx="1"/>
          </p:cNvCxnSpPr>
          <p:nvPr/>
        </p:nvCxnSpPr>
        <p:spPr>
          <a:xfrm flipV="1">
            <a:off x="5685642" y="5794702"/>
            <a:ext cx="205835" cy="5477"/>
          </a:xfrm>
          <a:prstGeom prst="line">
            <a:avLst/>
          </a:prstGeom>
        </p:spPr>
        <p:style>
          <a:lnRef idx="1">
            <a:schemeClr val="accent1"/>
          </a:lnRef>
          <a:fillRef idx="0">
            <a:schemeClr val="accent1"/>
          </a:fillRef>
          <a:effectRef idx="0">
            <a:schemeClr val="accent1"/>
          </a:effectRef>
          <a:fontRef idx="minor">
            <a:schemeClr val="tx1"/>
          </a:fontRef>
        </p:style>
      </p:cxnSp>
      <p:sp>
        <p:nvSpPr>
          <p:cNvPr id="71" name="Rounded Rectangle 4"/>
          <p:cNvSpPr/>
          <p:nvPr/>
        </p:nvSpPr>
        <p:spPr>
          <a:xfrm>
            <a:off x="4171486" y="5281205"/>
            <a:ext cx="315536"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a:solidFill>
                  <a:prstClr val="black"/>
                </a:solidFill>
              </a:rPr>
              <a:t>1</a:t>
            </a:r>
            <a:r>
              <a:rPr lang="fr-BE" sz="900" dirty="0" smtClean="0">
                <a:solidFill>
                  <a:sysClr val="windowText" lastClr="000000"/>
                </a:solidFill>
              </a:rPr>
              <a:t> </a:t>
            </a:r>
            <a:endParaRPr lang="fr-BE" sz="900" dirty="0">
              <a:solidFill>
                <a:sysClr val="windowText" lastClr="000000"/>
              </a:solidFill>
            </a:endParaRPr>
          </a:p>
        </p:txBody>
      </p:sp>
      <p:cxnSp>
        <p:nvCxnSpPr>
          <p:cNvPr id="72" name="Connecteur droit 71"/>
          <p:cNvCxnSpPr>
            <a:stCxn id="40" idx="3"/>
            <a:endCxn id="71" idx="1"/>
          </p:cNvCxnSpPr>
          <p:nvPr/>
        </p:nvCxnSpPr>
        <p:spPr>
          <a:xfrm>
            <a:off x="3801181" y="5389205"/>
            <a:ext cx="370305" cy="0"/>
          </a:xfrm>
          <a:prstGeom prst="line">
            <a:avLst/>
          </a:prstGeom>
        </p:spPr>
        <p:style>
          <a:lnRef idx="1">
            <a:schemeClr val="accent1"/>
          </a:lnRef>
          <a:fillRef idx="0">
            <a:schemeClr val="accent1"/>
          </a:fillRef>
          <a:effectRef idx="0">
            <a:schemeClr val="accent1"/>
          </a:effectRef>
          <a:fontRef idx="minor">
            <a:schemeClr val="tx1"/>
          </a:fontRef>
        </p:style>
      </p:cxnSp>
      <p:sp>
        <p:nvSpPr>
          <p:cNvPr id="73" name="Rounded Rectangle 4"/>
          <p:cNvSpPr/>
          <p:nvPr/>
        </p:nvSpPr>
        <p:spPr>
          <a:xfrm>
            <a:off x="4169077" y="4888112"/>
            <a:ext cx="315536"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a:solidFill>
                  <a:prstClr val="black"/>
                </a:solidFill>
              </a:rPr>
              <a:t>1</a:t>
            </a:r>
            <a:r>
              <a:rPr lang="fr-BE" sz="900" dirty="0" smtClean="0">
                <a:solidFill>
                  <a:sysClr val="windowText" lastClr="000000"/>
                </a:solidFill>
              </a:rPr>
              <a:t> </a:t>
            </a:r>
            <a:endParaRPr lang="fr-BE" sz="900" dirty="0">
              <a:solidFill>
                <a:sysClr val="windowText" lastClr="000000"/>
              </a:solidFill>
            </a:endParaRPr>
          </a:p>
        </p:txBody>
      </p:sp>
      <p:cxnSp>
        <p:nvCxnSpPr>
          <p:cNvPr id="74" name="Connecteur droit 73"/>
          <p:cNvCxnSpPr>
            <a:stCxn id="39" idx="3"/>
            <a:endCxn id="73" idx="1"/>
          </p:cNvCxnSpPr>
          <p:nvPr/>
        </p:nvCxnSpPr>
        <p:spPr>
          <a:xfrm>
            <a:off x="3801181" y="4987913"/>
            <a:ext cx="367896" cy="8199"/>
          </a:xfrm>
          <a:prstGeom prst="line">
            <a:avLst/>
          </a:prstGeom>
        </p:spPr>
        <p:style>
          <a:lnRef idx="1">
            <a:schemeClr val="accent1"/>
          </a:lnRef>
          <a:fillRef idx="0">
            <a:schemeClr val="accent1"/>
          </a:fillRef>
          <a:effectRef idx="0">
            <a:schemeClr val="accent1"/>
          </a:effectRef>
          <a:fontRef idx="minor">
            <a:schemeClr val="tx1"/>
          </a:fontRef>
        </p:style>
      </p:cxnSp>
      <p:sp>
        <p:nvSpPr>
          <p:cNvPr id="77" name="Rounded Rectangle 4"/>
          <p:cNvSpPr/>
          <p:nvPr/>
        </p:nvSpPr>
        <p:spPr>
          <a:xfrm>
            <a:off x="4016188" y="4377066"/>
            <a:ext cx="360000"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1000" dirty="0" smtClean="0">
                <a:solidFill>
                  <a:prstClr val="black"/>
                </a:solidFill>
              </a:rPr>
              <a:t>FR</a:t>
            </a:r>
            <a:r>
              <a:rPr lang="fr-BE" sz="1000" dirty="0" smtClean="0">
                <a:solidFill>
                  <a:sysClr val="windowText" lastClr="000000"/>
                </a:solidFill>
              </a:rPr>
              <a:t> </a:t>
            </a:r>
            <a:endParaRPr lang="fr-BE" sz="1000" dirty="0">
              <a:solidFill>
                <a:sysClr val="windowText" lastClr="000000"/>
              </a:solidFill>
            </a:endParaRPr>
          </a:p>
        </p:txBody>
      </p:sp>
      <p:cxnSp>
        <p:nvCxnSpPr>
          <p:cNvPr id="240" name="Connecteur droit 239"/>
          <p:cNvCxnSpPr>
            <a:stCxn id="26" idx="3"/>
            <a:endCxn id="77" idx="1"/>
          </p:cNvCxnSpPr>
          <p:nvPr/>
        </p:nvCxnSpPr>
        <p:spPr>
          <a:xfrm flipV="1">
            <a:off x="3855937" y="4485066"/>
            <a:ext cx="160251" cy="4362"/>
          </a:xfrm>
          <a:prstGeom prst="line">
            <a:avLst/>
          </a:prstGeom>
        </p:spPr>
        <p:style>
          <a:lnRef idx="1">
            <a:schemeClr val="accent1"/>
          </a:lnRef>
          <a:fillRef idx="0">
            <a:schemeClr val="accent1"/>
          </a:fillRef>
          <a:effectRef idx="0">
            <a:schemeClr val="accent1"/>
          </a:effectRef>
          <a:fontRef idx="minor">
            <a:schemeClr val="tx1"/>
          </a:fontRef>
        </p:style>
      </p:cxnSp>
      <p:cxnSp>
        <p:nvCxnSpPr>
          <p:cNvPr id="242" name="Connecteur en angle 241"/>
          <p:cNvCxnSpPr>
            <a:stCxn id="8" idx="1"/>
          </p:cNvCxnSpPr>
          <p:nvPr/>
        </p:nvCxnSpPr>
        <p:spPr>
          <a:xfrm rot="10800000">
            <a:off x="509984" y="4593066"/>
            <a:ext cx="121130" cy="810960"/>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96" name="ZoneTexte 95"/>
          <p:cNvSpPr txBox="1"/>
          <p:nvPr/>
        </p:nvSpPr>
        <p:spPr>
          <a:xfrm>
            <a:off x="3908692" y="4071252"/>
            <a:ext cx="1836978" cy="276999"/>
          </a:xfrm>
          <a:prstGeom prst="rect">
            <a:avLst/>
          </a:prstGeom>
          <a:noFill/>
        </p:spPr>
        <p:txBody>
          <a:bodyPr wrap="none" rtlCol="0">
            <a:spAutoFit/>
          </a:bodyPr>
          <a:lstStyle/>
          <a:p>
            <a:r>
              <a:rPr lang="fr-BE" sz="1200" dirty="0" smtClean="0">
                <a:solidFill>
                  <a:srgbClr val="0070C0"/>
                </a:solidFill>
              </a:rPr>
              <a:t>Template </a:t>
            </a:r>
            <a:r>
              <a:rPr lang="fr-BE" sz="1200" dirty="0" err="1" smtClean="0">
                <a:solidFill>
                  <a:srgbClr val="0070C0"/>
                </a:solidFill>
              </a:rPr>
              <a:t>language</a:t>
            </a:r>
            <a:r>
              <a:rPr lang="fr-BE" sz="1200" dirty="0" smtClean="0">
                <a:solidFill>
                  <a:srgbClr val="0070C0"/>
                </a:solidFill>
              </a:rPr>
              <a:t>/</a:t>
            </a:r>
            <a:r>
              <a:rPr lang="fr-BE" sz="1200" dirty="0" err="1" smtClean="0">
                <a:solidFill>
                  <a:srgbClr val="0070C0"/>
                </a:solidFill>
              </a:rPr>
              <a:t>dialect</a:t>
            </a:r>
            <a:endParaRPr lang="fr-BE" sz="1200" dirty="0">
              <a:solidFill>
                <a:srgbClr val="0070C0"/>
              </a:solidFill>
            </a:endParaRPr>
          </a:p>
        </p:txBody>
      </p:sp>
      <p:sp>
        <p:nvSpPr>
          <p:cNvPr id="97" name="ZoneTexte 96"/>
          <p:cNvSpPr txBox="1"/>
          <p:nvPr/>
        </p:nvSpPr>
        <p:spPr>
          <a:xfrm>
            <a:off x="299089" y="4068822"/>
            <a:ext cx="1470659" cy="276999"/>
          </a:xfrm>
          <a:prstGeom prst="rect">
            <a:avLst/>
          </a:prstGeom>
          <a:noFill/>
        </p:spPr>
        <p:txBody>
          <a:bodyPr wrap="none" rtlCol="0">
            <a:spAutoFit/>
          </a:bodyPr>
          <a:lstStyle/>
          <a:p>
            <a:r>
              <a:rPr lang="fr-BE" sz="1200" dirty="0" smtClean="0">
                <a:solidFill>
                  <a:srgbClr val="0070C0"/>
                </a:solidFill>
              </a:rPr>
              <a:t>Translation </a:t>
            </a:r>
            <a:r>
              <a:rPr lang="fr-BE" sz="1200" dirty="0" err="1" smtClean="0">
                <a:solidFill>
                  <a:srgbClr val="0070C0"/>
                </a:solidFill>
              </a:rPr>
              <a:t>template</a:t>
            </a:r>
            <a:endParaRPr lang="fr-BE" sz="1200" dirty="0">
              <a:solidFill>
                <a:srgbClr val="0070C0"/>
              </a:solidFill>
            </a:endParaRPr>
          </a:p>
        </p:txBody>
      </p:sp>
      <p:cxnSp>
        <p:nvCxnSpPr>
          <p:cNvPr id="65" name="Connecteur droit 64"/>
          <p:cNvCxnSpPr>
            <a:stCxn id="31" idx="3"/>
            <a:endCxn id="39" idx="1"/>
          </p:cNvCxnSpPr>
          <p:nvPr/>
        </p:nvCxnSpPr>
        <p:spPr>
          <a:xfrm flipV="1">
            <a:off x="2583902" y="4987913"/>
            <a:ext cx="209279" cy="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Connecteur droit 66"/>
          <p:cNvCxnSpPr>
            <a:stCxn id="32" idx="3"/>
            <a:endCxn id="40" idx="1"/>
          </p:cNvCxnSpPr>
          <p:nvPr/>
        </p:nvCxnSpPr>
        <p:spPr>
          <a:xfrm flipV="1">
            <a:off x="2583282" y="5389205"/>
            <a:ext cx="209899" cy="3267"/>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Connecteur droit 68"/>
          <p:cNvCxnSpPr>
            <a:stCxn id="33" idx="3"/>
            <a:endCxn id="41" idx="1"/>
          </p:cNvCxnSpPr>
          <p:nvPr/>
        </p:nvCxnSpPr>
        <p:spPr>
          <a:xfrm>
            <a:off x="2583902" y="5803020"/>
            <a:ext cx="197752"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84150" y="937980"/>
            <a:ext cx="8781111" cy="338554"/>
          </a:xfrm>
          <a:prstGeom prst="rect">
            <a:avLst/>
          </a:prstGeom>
        </p:spPr>
        <p:txBody>
          <a:bodyPr wrap="square">
            <a:spAutoFit/>
          </a:bodyPr>
          <a:lstStyle/>
          <a:p>
            <a:pPr lvl="0">
              <a:spcAft>
                <a:spcPts val="1200"/>
              </a:spcAft>
            </a:pPr>
            <a:r>
              <a:rPr lang="fr-BE" sz="1600" dirty="0" smtClean="0">
                <a:solidFill>
                  <a:srgbClr val="003399"/>
                </a:solidFill>
              </a:rPr>
              <a:t>Links the </a:t>
            </a:r>
            <a:r>
              <a:rPr lang="fr-BE" sz="1600" dirty="0" err="1" smtClean="0">
                <a:solidFill>
                  <a:srgbClr val="003399"/>
                </a:solidFill>
              </a:rPr>
              <a:t>clincial</a:t>
            </a:r>
            <a:r>
              <a:rPr lang="fr-BE" sz="1600" dirty="0" smtClean="0">
                <a:solidFill>
                  <a:srgbClr val="003399"/>
                </a:solidFill>
              </a:rPr>
              <a:t> concept descriptions to </a:t>
            </a:r>
            <a:r>
              <a:rPr lang="fr-BE" sz="1600" dirty="0" err="1">
                <a:solidFill>
                  <a:srgbClr val="003399"/>
                </a:solidFill>
              </a:rPr>
              <a:t>their</a:t>
            </a:r>
            <a:r>
              <a:rPr lang="fr-BE" sz="1600" dirty="0">
                <a:solidFill>
                  <a:srgbClr val="003399"/>
                </a:solidFill>
              </a:rPr>
              <a:t> translation </a:t>
            </a:r>
            <a:r>
              <a:rPr lang="fr-BE" sz="1600" dirty="0" err="1" smtClean="0">
                <a:solidFill>
                  <a:srgbClr val="003399"/>
                </a:solidFill>
              </a:rPr>
              <a:t>templates</a:t>
            </a:r>
            <a:r>
              <a:rPr lang="fr-BE" sz="1600" dirty="0" smtClean="0">
                <a:solidFill>
                  <a:srgbClr val="003399"/>
                </a:solidFill>
              </a:rPr>
              <a:t>. </a:t>
            </a:r>
          </a:p>
        </p:txBody>
      </p:sp>
      <p:sp>
        <p:nvSpPr>
          <p:cNvPr id="54" name="Rounded Rectangle 4"/>
          <p:cNvSpPr/>
          <p:nvPr/>
        </p:nvSpPr>
        <p:spPr>
          <a:xfrm>
            <a:off x="4713642" y="4888835"/>
            <a:ext cx="972000"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Terme singulier</a:t>
            </a:r>
            <a:r>
              <a:rPr lang="fr-BE" sz="900" dirty="0" smtClean="0">
                <a:solidFill>
                  <a:sysClr val="windowText" lastClr="000000"/>
                </a:solidFill>
              </a:rPr>
              <a:t> </a:t>
            </a:r>
            <a:endParaRPr lang="fr-BE" sz="900" dirty="0">
              <a:solidFill>
                <a:sysClr val="windowText" lastClr="000000"/>
              </a:solidFill>
            </a:endParaRPr>
          </a:p>
        </p:txBody>
      </p:sp>
      <p:sp>
        <p:nvSpPr>
          <p:cNvPr id="55" name="Rounded Rectangle 4"/>
          <p:cNvSpPr/>
          <p:nvPr/>
        </p:nvSpPr>
        <p:spPr>
          <a:xfrm>
            <a:off x="4713642" y="5281205"/>
            <a:ext cx="972000"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Terme singulier</a:t>
            </a:r>
            <a:r>
              <a:rPr lang="fr-BE" sz="900" dirty="0" smtClean="0">
                <a:solidFill>
                  <a:sysClr val="windowText" lastClr="000000"/>
                </a:solidFill>
              </a:rPr>
              <a:t> </a:t>
            </a:r>
            <a:endParaRPr lang="fr-BE" sz="900" dirty="0">
              <a:solidFill>
                <a:sysClr val="windowText" lastClr="000000"/>
              </a:solidFill>
            </a:endParaRPr>
          </a:p>
        </p:txBody>
      </p:sp>
    </p:spTree>
    <p:extLst>
      <p:ext uri="{BB962C8B-B14F-4D97-AF65-F5344CB8AC3E}">
        <p14:creationId xmlns:p14="http://schemas.microsoft.com/office/powerpoint/2010/main" val="876567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Rectangle à coins arrondis 158"/>
          <p:cNvSpPr/>
          <p:nvPr/>
        </p:nvSpPr>
        <p:spPr>
          <a:xfrm>
            <a:off x="5291671" y="5107841"/>
            <a:ext cx="471455" cy="1044000"/>
          </a:xfrm>
          <a:prstGeom prst="roundRect">
            <a:avLst>
              <a:gd name="adj" fmla="val 8346"/>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900"/>
          </a:p>
        </p:txBody>
      </p:sp>
      <p:sp>
        <p:nvSpPr>
          <p:cNvPr id="93" name="Rectangle à coins arrondis 92"/>
          <p:cNvSpPr/>
          <p:nvPr/>
        </p:nvSpPr>
        <p:spPr>
          <a:xfrm>
            <a:off x="3210154" y="5107842"/>
            <a:ext cx="1981139" cy="1044000"/>
          </a:xfrm>
          <a:prstGeom prst="roundRect">
            <a:avLst>
              <a:gd name="adj" fmla="val 8346"/>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900"/>
          </a:p>
        </p:txBody>
      </p:sp>
      <p:pic>
        <p:nvPicPr>
          <p:cNvPr id="42" name="Image 9">
            <a:extLst>
              <a:ext uri="{FF2B5EF4-FFF2-40B4-BE49-F238E27FC236}">
                <a16:creationId xmlns="" xmlns:a16="http://schemas.microsoft.com/office/drawing/2014/main" id="{DC5E926D-51A5-4E07-98E0-B9EACBA6AF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1094" y="93342"/>
            <a:ext cx="527215" cy="308144"/>
          </a:xfrm>
          <a:prstGeom prst="rect">
            <a:avLst/>
          </a:prstGeom>
        </p:spPr>
      </p:pic>
      <p:sp>
        <p:nvSpPr>
          <p:cNvPr id="43" name="Titre 1"/>
          <p:cNvSpPr txBox="1">
            <a:spLocks/>
          </p:cNvSpPr>
          <p:nvPr/>
        </p:nvSpPr>
        <p:spPr>
          <a:xfrm>
            <a:off x="384150" y="215467"/>
            <a:ext cx="8363272" cy="4344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accent6">
                    <a:lumMod val="75000"/>
                  </a:schemeClr>
                </a:solidFill>
                <a:latin typeface="Arial" pitchFamily="34" charset="0"/>
                <a:ea typeface="+mj-ea"/>
                <a:cs typeface="Arial" pitchFamily="34" charset="0"/>
              </a:defRPr>
            </a:lvl1pPr>
          </a:lstStyle>
          <a:p>
            <a:pPr lvl="0" algn="l"/>
            <a:r>
              <a:rPr lang="fr-BE" sz="2000" dirty="0">
                <a:solidFill>
                  <a:srgbClr val="F79646">
                    <a:lumMod val="75000"/>
                  </a:srgbClr>
                </a:solidFill>
              </a:rPr>
              <a:t>Translation </a:t>
            </a:r>
            <a:r>
              <a:rPr lang="fr-BE" sz="2000" dirty="0" err="1">
                <a:solidFill>
                  <a:srgbClr val="F79646">
                    <a:lumMod val="75000"/>
                  </a:srgbClr>
                </a:solidFill>
              </a:rPr>
              <a:t>template</a:t>
            </a:r>
            <a:r>
              <a:rPr lang="fr-BE" sz="2000" dirty="0">
                <a:solidFill>
                  <a:srgbClr val="F79646">
                    <a:lumMod val="75000"/>
                  </a:srgbClr>
                </a:solidFill>
              </a:rPr>
              <a:t> </a:t>
            </a:r>
            <a:r>
              <a:rPr lang="fr-BE" sz="2000" dirty="0" err="1" smtClean="0">
                <a:solidFill>
                  <a:srgbClr val="F79646">
                    <a:lumMod val="75000"/>
                  </a:srgbClr>
                </a:solidFill>
              </a:rPr>
              <a:t>row</a:t>
            </a:r>
            <a:r>
              <a:rPr lang="fr-BE" sz="2000" dirty="0" smtClean="0">
                <a:solidFill>
                  <a:srgbClr val="F79646">
                    <a:lumMod val="75000"/>
                  </a:srgbClr>
                </a:solidFill>
              </a:rPr>
              <a:t> values </a:t>
            </a:r>
            <a:r>
              <a:rPr lang="fr-BE" sz="2000" dirty="0">
                <a:solidFill>
                  <a:srgbClr val="F79646">
                    <a:lumMod val="75000"/>
                  </a:srgbClr>
                </a:solidFill>
              </a:rPr>
              <a:t>association refset </a:t>
            </a:r>
            <a:r>
              <a:rPr lang="fr-BE" sz="2000" dirty="0" smtClean="0">
                <a:solidFill>
                  <a:srgbClr val="F79646">
                    <a:lumMod val="75000"/>
                  </a:srgbClr>
                </a:solidFill>
              </a:rPr>
              <a:t>structure</a:t>
            </a:r>
            <a:endParaRPr lang="fr-BE" sz="2000" dirty="0">
              <a:solidFill>
                <a:srgbClr val="F79646">
                  <a:lumMod val="75000"/>
                </a:srgbClr>
              </a:solidFill>
            </a:endParaRPr>
          </a:p>
        </p:txBody>
      </p:sp>
      <p:grpSp>
        <p:nvGrpSpPr>
          <p:cNvPr id="44" name="Group 17"/>
          <p:cNvGrpSpPr/>
          <p:nvPr/>
        </p:nvGrpSpPr>
        <p:grpSpPr>
          <a:xfrm>
            <a:off x="462853" y="788113"/>
            <a:ext cx="8100001" cy="36000"/>
            <a:chOff x="540398" y="863854"/>
            <a:chExt cx="8100001" cy="36000"/>
          </a:xfrm>
        </p:grpSpPr>
        <p:cxnSp>
          <p:nvCxnSpPr>
            <p:cNvPr id="45"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BE"/>
            </a:p>
          </p:txBody>
        </p:sp>
      </p:grpSp>
      <p:sp>
        <p:nvSpPr>
          <p:cNvPr id="2" name="Rectangle 1"/>
          <p:cNvSpPr/>
          <p:nvPr/>
        </p:nvSpPr>
        <p:spPr>
          <a:xfrm>
            <a:off x="467970" y="1010099"/>
            <a:ext cx="8052870" cy="984885"/>
          </a:xfrm>
          <a:prstGeom prst="rect">
            <a:avLst/>
          </a:prstGeom>
        </p:spPr>
        <p:txBody>
          <a:bodyPr wrap="square">
            <a:spAutoFit/>
          </a:bodyPr>
          <a:lstStyle/>
          <a:p>
            <a:pPr lvl="0"/>
            <a:r>
              <a:rPr lang="fr-BE" sz="1600" dirty="0" err="1" smtClean="0">
                <a:solidFill>
                  <a:srgbClr val="003399"/>
                </a:solidFill>
              </a:rPr>
              <a:t>Linking</a:t>
            </a:r>
            <a:r>
              <a:rPr lang="fr-BE" sz="1600" dirty="0" smtClean="0">
                <a:solidFill>
                  <a:srgbClr val="003399"/>
                </a:solidFill>
              </a:rPr>
              <a:t> the </a:t>
            </a:r>
            <a:r>
              <a:rPr lang="fr-BE" sz="1600" dirty="0" err="1" smtClean="0">
                <a:solidFill>
                  <a:srgbClr val="003399"/>
                </a:solidFill>
              </a:rPr>
              <a:t>chosen</a:t>
            </a:r>
            <a:r>
              <a:rPr lang="fr-BE" sz="1600" dirty="0" smtClean="0">
                <a:solidFill>
                  <a:srgbClr val="003399"/>
                </a:solidFill>
              </a:rPr>
              <a:t> value </a:t>
            </a:r>
            <a:r>
              <a:rPr lang="fr-BE" sz="1600" dirty="0" err="1" smtClean="0">
                <a:solidFill>
                  <a:srgbClr val="003399"/>
                </a:solidFill>
              </a:rPr>
              <a:t>from</a:t>
            </a:r>
            <a:r>
              <a:rPr lang="fr-BE" sz="1600" dirty="0" smtClean="0">
                <a:solidFill>
                  <a:srgbClr val="003399"/>
                </a:solidFill>
              </a:rPr>
              <a:t> the value set for </a:t>
            </a:r>
            <a:r>
              <a:rPr lang="fr-BE" sz="1600" dirty="0" err="1" smtClean="0">
                <a:solidFill>
                  <a:srgbClr val="003399"/>
                </a:solidFill>
              </a:rPr>
              <a:t>each</a:t>
            </a:r>
            <a:r>
              <a:rPr lang="fr-BE" sz="1600" dirty="0" smtClean="0">
                <a:solidFill>
                  <a:srgbClr val="003399"/>
                </a:solidFill>
              </a:rPr>
              <a:t> of the </a:t>
            </a:r>
            <a:r>
              <a:rPr lang="fr-BE" sz="1600" dirty="0" err="1" smtClean="0">
                <a:solidFill>
                  <a:srgbClr val="003399"/>
                </a:solidFill>
              </a:rPr>
              <a:t>wild</a:t>
            </a:r>
            <a:r>
              <a:rPr lang="fr-BE" sz="1600" dirty="0" smtClean="0">
                <a:solidFill>
                  <a:srgbClr val="003399"/>
                </a:solidFill>
              </a:rPr>
              <a:t> </a:t>
            </a:r>
            <a:r>
              <a:rPr lang="fr-BE" sz="1600" dirty="0" err="1" smtClean="0">
                <a:solidFill>
                  <a:srgbClr val="003399"/>
                </a:solidFill>
              </a:rPr>
              <a:t>card</a:t>
            </a:r>
            <a:r>
              <a:rPr lang="fr-BE" sz="1600" dirty="0" smtClean="0">
                <a:solidFill>
                  <a:srgbClr val="003399"/>
                </a:solidFill>
              </a:rPr>
              <a:t>(s) </a:t>
            </a:r>
            <a:r>
              <a:rPr lang="fr-BE" sz="1600" dirty="0" err="1" smtClean="0">
                <a:solidFill>
                  <a:srgbClr val="003399"/>
                </a:solidFill>
              </a:rPr>
              <a:t>might</a:t>
            </a:r>
            <a:r>
              <a:rPr lang="fr-BE" sz="1600" dirty="0" smtClean="0">
                <a:solidFill>
                  <a:srgbClr val="003399"/>
                </a:solidFill>
              </a:rPr>
              <a:t> </a:t>
            </a:r>
            <a:r>
              <a:rPr lang="fr-BE" sz="1600" dirty="0" err="1" smtClean="0">
                <a:solidFill>
                  <a:srgbClr val="003399"/>
                </a:solidFill>
              </a:rPr>
              <a:t>be</a:t>
            </a:r>
            <a:r>
              <a:rPr lang="fr-BE" sz="1600" dirty="0" smtClean="0">
                <a:solidFill>
                  <a:srgbClr val="003399"/>
                </a:solidFill>
              </a:rPr>
              <a:t> </a:t>
            </a:r>
            <a:r>
              <a:rPr lang="fr-BE" sz="1600" dirty="0" err="1" smtClean="0">
                <a:solidFill>
                  <a:srgbClr val="003399"/>
                </a:solidFill>
              </a:rPr>
              <a:t>interesting</a:t>
            </a:r>
            <a:r>
              <a:rPr lang="fr-BE" sz="1600" dirty="0" smtClean="0">
                <a:solidFill>
                  <a:srgbClr val="003399"/>
                </a:solidFill>
              </a:rPr>
              <a:t> </a:t>
            </a:r>
            <a:r>
              <a:rPr lang="fr-BE" sz="1600" dirty="0" err="1" smtClean="0">
                <a:solidFill>
                  <a:srgbClr val="003399"/>
                </a:solidFill>
              </a:rPr>
              <a:t>too</a:t>
            </a:r>
            <a:r>
              <a:rPr lang="fr-BE" sz="1600" dirty="0" smtClean="0">
                <a:solidFill>
                  <a:srgbClr val="003399"/>
                </a:solidFill>
              </a:rPr>
              <a:t>.</a:t>
            </a:r>
            <a:r>
              <a:rPr lang="fr-BE" sz="1600" dirty="0">
                <a:solidFill>
                  <a:srgbClr val="003399"/>
                </a:solidFill>
              </a:rPr>
              <a:t> </a:t>
            </a:r>
            <a:endParaRPr lang="fr-BE" sz="1600" dirty="0" smtClean="0">
              <a:solidFill>
                <a:srgbClr val="003399"/>
              </a:solidFill>
            </a:endParaRPr>
          </a:p>
          <a:p>
            <a:pPr lvl="0">
              <a:spcBef>
                <a:spcPts val="1200"/>
              </a:spcBef>
            </a:pPr>
            <a:r>
              <a:rPr lang="fr-BE" sz="1600" dirty="0" err="1" smtClean="0">
                <a:solidFill>
                  <a:srgbClr val="003399"/>
                </a:solidFill>
              </a:rPr>
              <a:t>Representation</a:t>
            </a:r>
            <a:r>
              <a:rPr lang="fr-BE" sz="1600" dirty="0" smtClean="0">
                <a:solidFill>
                  <a:srgbClr val="003399"/>
                </a:solidFill>
              </a:rPr>
              <a:t> of the values </a:t>
            </a:r>
            <a:r>
              <a:rPr lang="fr-BE" sz="1600" dirty="0" err="1" smtClean="0">
                <a:solidFill>
                  <a:srgbClr val="003399"/>
                </a:solidFill>
              </a:rPr>
              <a:t>might</a:t>
            </a:r>
            <a:r>
              <a:rPr lang="fr-BE" sz="1600" dirty="0" smtClean="0">
                <a:solidFill>
                  <a:srgbClr val="003399"/>
                </a:solidFill>
              </a:rPr>
              <a:t> </a:t>
            </a:r>
            <a:r>
              <a:rPr lang="fr-BE" sz="1600" dirty="0" err="1" smtClean="0">
                <a:solidFill>
                  <a:srgbClr val="003399"/>
                </a:solidFill>
              </a:rPr>
              <a:t>be</a:t>
            </a:r>
            <a:r>
              <a:rPr lang="fr-BE" sz="1600" dirty="0" smtClean="0">
                <a:solidFill>
                  <a:srgbClr val="003399"/>
                </a:solidFill>
              </a:rPr>
              <a:t> </a:t>
            </a:r>
            <a:r>
              <a:rPr lang="fr-BE" sz="1600" dirty="0" err="1" smtClean="0">
                <a:solidFill>
                  <a:srgbClr val="003399"/>
                </a:solidFill>
              </a:rPr>
              <a:t>done</a:t>
            </a:r>
            <a:r>
              <a:rPr lang="fr-BE" sz="1600" dirty="0" smtClean="0">
                <a:solidFill>
                  <a:srgbClr val="003399"/>
                </a:solidFill>
              </a:rPr>
              <a:t> </a:t>
            </a:r>
            <a:r>
              <a:rPr lang="fr-BE" sz="1600" dirty="0" err="1" smtClean="0">
                <a:solidFill>
                  <a:srgbClr val="003399"/>
                </a:solidFill>
              </a:rPr>
              <a:t>with</a:t>
            </a:r>
            <a:r>
              <a:rPr lang="fr-BE" sz="1600" dirty="0" smtClean="0">
                <a:solidFill>
                  <a:srgbClr val="003399"/>
                </a:solidFill>
              </a:rPr>
              <a:t> a refset </a:t>
            </a:r>
            <a:r>
              <a:rPr lang="fr-BE" sz="1600" dirty="0" err="1" smtClean="0">
                <a:solidFill>
                  <a:srgbClr val="003399"/>
                </a:solidFill>
              </a:rPr>
              <a:t>looking</a:t>
            </a:r>
            <a:r>
              <a:rPr lang="fr-BE" sz="1600" dirty="0" smtClean="0">
                <a:solidFill>
                  <a:srgbClr val="003399"/>
                </a:solidFill>
              </a:rPr>
              <a:t> </a:t>
            </a:r>
            <a:r>
              <a:rPr lang="fr-BE" sz="1600" dirty="0" err="1" smtClean="0">
                <a:solidFill>
                  <a:srgbClr val="003399"/>
                </a:solidFill>
              </a:rPr>
              <a:t>like</a:t>
            </a:r>
            <a:r>
              <a:rPr lang="fr-BE" sz="1600" dirty="0" smtClean="0">
                <a:solidFill>
                  <a:srgbClr val="003399"/>
                </a:solidFill>
              </a:rPr>
              <a:t> </a:t>
            </a:r>
            <a:r>
              <a:rPr lang="fr-BE" sz="1600" dirty="0" err="1" smtClean="0">
                <a:solidFill>
                  <a:srgbClr val="003399"/>
                </a:solidFill>
              </a:rPr>
              <a:t>this</a:t>
            </a:r>
            <a:endParaRPr lang="fr-BE" sz="1600" dirty="0">
              <a:solidFill>
                <a:srgbClr val="003399"/>
              </a:solidFill>
            </a:endParaRPr>
          </a:p>
        </p:txBody>
      </p:sp>
      <p:graphicFrame>
        <p:nvGraphicFramePr>
          <p:cNvPr id="53" name="Tableau 52"/>
          <p:cNvGraphicFramePr>
            <a:graphicFrameLocks noGrp="1"/>
          </p:cNvGraphicFramePr>
          <p:nvPr>
            <p:extLst>
              <p:ext uri="{D42A27DB-BD31-4B8C-83A1-F6EECF244321}">
                <p14:modId xmlns:p14="http://schemas.microsoft.com/office/powerpoint/2010/main" val="1228592339"/>
              </p:ext>
            </p:extLst>
          </p:nvPr>
        </p:nvGraphicFramePr>
        <p:xfrm>
          <a:off x="631114" y="2252023"/>
          <a:ext cx="6718024" cy="1036320"/>
        </p:xfrm>
        <a:graphic>
          <a:graphicData uri="http://schemas.openxmlformats.org/drawingml/2006/table">
            <a:tbl>
              <a:tblPr firstRow="1" bandRow="1">
                <a:tableStyleId>{5940675A-B579-460E-94D1-54222C63F5DA}</a:tableStyleId>
              </a:tblPr>
              <a:tblGrid>
                <a:gridCol w="423549"/>
                <a:gridCol w="574159"/>
                <a:gridCol w="563525"/>
                <a:gridCol w="618397"/>
                <a:gridCol w="1331088"/>
                <a:gridCol w="1644320"/>
                <a:gridCol w="1562986"/>
              </a:tblGrid>
              <a:tr h="161234">
                <a:tc>
                  <a:txBody>
                    <a:bodyPr/>
                    <a:lstStyle/>
                    <a:p>
                      <a:r>
                        <a:rPr lang="fr-BE" sz="1000" dirty="0" err="1" smtClean="0"/>
                        <a: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Effective time</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Active</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Module 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refset 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referenced</a:t>
                      </a:r>
                      <a:r>
                        <a:rPr lang="fr-BE" sz="1000" dirty="0" smtClean="0"/>
                        <a:t> </a:t>
                      </a:r>
                      <a:r>
                        <a:rPr lang="fr-BE" sz="1000" dirty="0" err="1" smtClean="0"/>
                        <a:t>ComponentID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target</a:t>
                      </a:r>
                      <a:r>
                        <a:rPr lang="fr-BE" sz="1000" dirty="0" smtClean="0"/>
                        <a:t> value set</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08623">
                <a:tc>
                  <a:txBody>
                    <a:bodyPr/>
                    <a:lstStyle/>
                    <a:p>
                      <a:r>
                        <a:rPr lang="fr-BE" sz="1000" dirty="0" smtClean="0"/>
                        <a:t>UUID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date</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integrer</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SCTID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SCTID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SCTID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SCTID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08623">
                <a:tc>
                  <a:txBody>
                    <a:bodyPr/>
                    <a:lstStyle/>
                    <a:p>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solidFill>
                            <a:sysClr val="windowText" lastClr="000000"/>
                          </a:solidFill>
                        </a:rPr>
                        <a:t>Tr. </a:t>
                      </a:r>
                      <a:r>
                        <a:rPr lang="fr-BE" sz="1000" dirty="0" err="1" smtClean="0">
                          <a:solidFill>
                            <a:sysClr val="windowText" lastClr="000000"/>
                          </a:solidFill>
                        </a:rPr>
                        <a:t>Templ</a:t>
                      </a:r>
                      <a:r>
                        <a:rPr lang="fr-BE" sz="1000" dirty="0" smtClean="0">
                          <a:solidFill>
                            <a:sysClr val="windowText" lastClr="000000"/>
                          </a:solidFill>
                        </a:rPr>
                        <a:t>. Values </a:t>
                      </a:r>
                      <a:r>
                        <a:rPr lang="fr-BE" sz="1000" dirty="0" err="1" smtClean="0">
                          <a:solidFill>
                            <a:sysClr val="windowText" lastClr="000000"/>
                          </a:solidFill>
                        </a:rPr>
                        <a:t>Ass</a:t>
                      </a:r>
                      <a:r>
                        <a:rPr lang="fr-BE" sz="1000" dirty="0" smtClean="0">
                          <a:solidFill>
                            <a:sysClr val="windowText" lastClr="000000"/>
                          </a:solidFill>
                        </a:rPr>
                        <a:t>. Refset</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Translation </a:t>
                      </a:r>
                      <a:r>
                        <a:rPr lang="fr-BE" sz="1000" dirty="0" err="1" smtClean="0"/>
                        <a:t>template</a:t>
                      </a:r>
                      <a:r>
                        <a:rPr lang="fr-BE" sz="1000" dirty="0" smtClean="0"/>
                        <a:t> </a:t>
                      </a:r>
                      <a:r>
                        <a:rPr lang="fr-BE" sz="1000" dirty="0" err="1" smtClean="0"/>
                        <a:t>row</a:t>
                      </a:r>
                      <a:r>
                        <a:rPr lang="fr-BE" sz="1000" dirty="0" smtClean="0"/>
                        <a:t> SCTID</a:t>
                      </a:r>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SCTID of the refset </a:t>
                      </a:r>
                      <a:r>
                        <a:rPr lang="fr-BE" sz="1000" dirty="0" err="1" smtClean="0"/>
                        <a:t>used</a:t>
                      </a:r>
                      <a:r>
                        <a:rPr lang="fr-BE" sz="1000" dirty="0" smtClean="0"/>
                        <a:t> in the </a:t>
                      </a:r>
                      <a:r>
                        <a:rPr lang="fr-BE" sz="1000" dirty="0" err="1" smtClean="0"/>
                        <a:t>template</a:t>
                      </a:r>
                      <a:endParaRPr lang="fr-BE" sz="1000" dirty="0" smtClean="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graphicFrame>
        <p:nvGraphicFramePr>
          <p:cNvPr id="54" name="Tableau 53"/>
          <p:cNvGraphicFramePr>
            <a:graphicFrameLocks noGrp="1"/>
          </p:cNvGraphicFramePr>
          <p:nvPr>
            <p:extLst>
              <p:ext uri="{D42A27DB-BD31-4B8C-83A1-F6EECF244321}">
                <p14:modId xmlns:p14="http://schemas.microsoft.com/office/powerpoint/2010/main" val="3926279943"/>
              </p:ext>
            </p:extLst>
          </p:nvPr>
        </p:nvGraphicFramePr>
        <p:xfrm>
          <a:off x="4235825" y="3450728"/>
          <a:ext cx="5273228" cy="883920"/>
        </p:xfrm>
        <a:graphic>
          <a:graphicData uri="http://schemas.openxmlformats.org/drawingml/2006/table">
            <a:tbl>
              <a:tblPr firstRow="1" bandRow="1">
                <a:tableStyleId>{5940675A-B579-460E-94D1-54222C63F5DA}</a:tableStyleId>
              </a:tblPr>
              <a:tblGrid>
                <a:gridCol w="1371599"/>
                <a:gridCol w="2581835"/>
                <a:gridCol w="1319794"/>
              </a:tblGrid>
              <a:tr h="161234">
                <a:tc>
                  <a:txBody>
                    <a:bodyPr/>
                    <a:lstStyle/>
                    <a:p>
                      <a:r>
                        <a:rPr lang="fr-BE" sz="1000" dirty="0" smtClean="0"/>
                        <a:t>value type</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Value</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smtClean="0"/>
                        <a:t>Value </a:t>
                      </a:r>
                      <a:r>
                        <a:rPr lang="fr-BE" sz="1000" dirty="0" err="1" smtClean="0"/>
                        <a:t>language</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08623">
                <a:tc>
                  <a:txBody>
                    <a:bodyPr/>
                    <a:lstStyle/>
                    <a:p>
                      <a:r>
                        <a:rPr lang="fr-BE" sz="1000" dirty="0" smtClean="0"/>
                        <a:t>SCTID / </a:t>
                      </a:r>
                      <a:r>
                        <a:rPr lang="fr-BE" sz="1000" dirty="0" err="1" smtClean="0"/>
                        <a:t>text</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text</a:t>
                      </a:r>
                      <a:r>
                        <a:rPr lang="fr-BE" sz="1000" dirty="0" smtClean="0"/>
                        <a:t>/SCTID</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fr-BE" sz="1000" dirty="0" err="1" smtClean="0"/>
                        <a:t>text</a:t>
                      </a:r>
                      <a:endParaRPr lang="fr-BE" sz="1000" dirty="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0862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SCT concept</a:t>
                      </a:r>
                      <a:r>
                        <a:rPr lang="fr-BE" sz="1000" baseline="0" dirty="0" smtClean="0"/>
                        <a:t> or non-SCT </a:t>
                      </a:r>
                      <a:r>
                        <a:rPr lang="fr-BE" sz="1000" baseline="0" dirty="0" err="1" smtClean="0"/>
                        <a:t>word</a:t>
                      </a:r>
                      <a:endParaRPr lang="fr-BE" sz="1000" dirty="0" smtClean="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err="1" smtClean="0"/>
                        <a:t>Term</a:t>
                      </a:r>
                      <a:r>
                        <a:rPr lang="fr-BE" sz="1000" baseline="0" dirty="0" smtClean="0"/>
                        <a:t> if </a:t>
                      </a:r>
                      <a:r>
                        <a:rPr lang="fr-BE" sz="1000" baseline="0" dirty="0" err="1" smtClean="0"/>
                        <a:t>it</a:t>
                      </a:r>
                      <a:r>
                        <a:rPr lang="fr-BE" sz="1000" baseline="0" dirty="0" smtClean="0"/>
                        <a:t> </a:t>
                      </a:r>
                      <a:r>
                        <a:rPr lang="fr-BE" sz="1000" baseline="0" dirty="0" err="1" smtClean="0"/>
                        <a:t>is</a:t>
                      </a:r>
                      <a:r>
                        <a:rPr lang="fr-BE" sz="1000" baseline="0" dirty="0" smtClean="0"/>
                        <a:t> a non SCT concept. SCTID of the </a:t>
                      </a:r>
                      <a:r>
                        <a:rPr lang="fr-BE" sz="1000" baseline="0" dirty="0" err="1" smtClean="0"/>
                        <a:t>descrition</a:t>
                      </a:r>
                      <a:r>
                        <a:rPr lang="fr-BE" sz="1000" baseline="0" dirty="0" smtClean="0"/>
                        <a:t> in the translation </a:t>
                      </a:r>
                      <a:r>
                        <a:rPr lang="fr-BE" sz="1000" baseline="0" dirty="0" err="1" smtClean="0"/>
                        <a:t>language</a:t>
                      </a:r>
                      <a:endParaRPr lang="fr-BE" sz="1000" dirty="0" smtClean="0"/>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000" dirty="0" smtClean="0"/>
                        <a:t>code de langue</a:t>
                      </a:r>
                      <a:r>
                        <a:rPr lang="fr-BE" sz="1000" baseline="0" dirty="0" smtClean="0"/>
                        <a:t> </a:t>
                      </a:r>
                      <a:r>
                        <a:rPr lang="fr-BE" sz="1000" dirty="0" smtClean="0"/>
                        <a:t>au format iso</a:t>
                      </a:r>
                    </a:p>
                  </a:txBody>
                  <a:tcPr marL="45720" marR="4572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bl>
          </a:graphicData>
        </a:graphic>
      </p:graphicFrame>
      <p:sp>
        <p:nvSpPr>
          <p:cNvPr id="64" name="Rectangle à coins arrondis 63"/>
          <p:cNvSpPr/>
          <p:nvPr/>
        </p:nvSpPr>
        <p:spPr>
          <a:xfrm>
            <a:off x="2335288" y="5107841"/>
            <a:ext cx="719948" cy="1044000"/>
          </a:xfrm>
          <a:prstGeom prst="roundRect">
            <a:avLst>
              <a:gd name="adj" fmla="val 8346"/>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900"/>
          </a:p>
        </p:txBody>
      </p:sp>
      <p:sp>
        <p:nvSpPr>
          <p:cNvPr id="66" name="Rectangle à coins arrondis 65"/>
          <p:cNvSpPr/>
          <p:nvPr/>
        </p:nvSpPr>
        <p:spPr>
          <a:xfrm>
            <a:off x="741170" y="5107841"/>
            <a:ext cx="1432595" cy="1044000"/>
          </a:xfrm>
          <a:prstGeom prst="roundRect">
            <a:avLst>
              <a:gd name="adj" fmla="val 10195"/>
            </a:avLst>
          </a:prstGeom>
          <a:solidFill>
            <a:srgbClr val="89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900"/>
          </a:p>
        </p:txBody>
      </p:sp>
      <p:sp>
        <p:nvSpPr>
          <p:cNvPr id="68" name="Rounded Rectangle 4"/>
          <p:cNvSpPr/>
          <p:nvPr/>
        </p:nvSpPr>
        <p:spPr>
          <a:xfrm>
            <a:off x="520367" y="4668295"/>
            <a:ext cx="4058777" cy="227538"/>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a:solidFill>
                  <a:prstClr val="black"/>
                </a:solidFill>
              </a:rPr>
              <a:t>bronche segmentaire </a:t>
            </a:r>
            <a:r>
              <a:rPr lang="fr-BE" sz="900" dirty="0" smtClean="0">
                <a:solidFill>
                  <a:srgbClr val="0070C0"/>
                </a:solidFill>
              </a:rPr>
              <a:t>[localisation2]</a:t>
            </a:r>
            <a:r>
              <a:rPr lang="fr-BE" sz="900" dirty="0" smtClean="0">
                <a:solidFill>
                  <a:prstClr val="black"/>
                </a:solidFill>
              </a:rPr>
              <a:t> </a:t>
            </a:r>
            <a:r>
              <a:rPr lang="fr-BE" sz="900" dirty="0">
                <a:solidFill>
                  <a:prstClr val="black"/>
                </a:solidFill>
              </a:rPr>
              <a:t>de la bronche lobaire  </a:t>
            </a:r>
            <a:r>
              <a:rPr lang="fr-BE" sz="900" dirty="0">
                <a:solidFill>
                  <a:srgbClr val="0070C0"/>
                </a:solidFill>
              </a:rPr>
              <a:t>[localisation</a:t>
            </a:r>
            <a:r>
              <a:rPr lang="fr-BE" sz="900" dirty="0" smtClean="0">
                <a:solidFill>
                  <a:srgbClr val="0070C0"/>
                </a:solidFill>
              </a:rPr>
              <a:t>]</a:t>
            </a:r>
            <a:r>
              <a:rPr lang="fr-BE" sz="900" dirty="0" smtClean="0">
                <a:solidFill>
                  <a:srgbClr val="2E74B5"/>
                </a:solidFill>
              </a:rPr>
              <a:t>[</a:t>
            </a:r>
            <a:r>
              <a:rPr lang="fr-BE" sz="900" dirty="0">
                <a:solidFill>
                  <a:srgbClr val="2E74B5"/>
                </a:solidFill>
              </a:rPr>
              <a:t>latéralité]</a:t>
            </a:r>
            <a:r>
              <a:rPr lang="fr-BE" sz="900" dirty="0" smtClean="0">
                <a:solidFill>
                  <a:sysClr val="windowText" lastClr="000000"/>
                </a:solidFill>
              </a:rPr>
              <a:t> </a:t>
            </a:r>
            <a:endParaRPr lang="fr-BE" sz="900" dirty="0">
              <a:solidFill>
                <a:sysClr val="windowText" lastClr="000000"/>
              </a:solidFill>
            </a:endParaRPr>
          </a:p>
        </p:txBody>
      </p:sp>
      <p:sp>
        <p:nvSpPr>
          <p:cNvPr id="70" name="Rounded Rectangle 4"/>
          <p:cNvSpPr/>
          <p:nvPr/>
        </p:nvSpPr>
        <p:spPr>
          <a:xfrm>
            <a:off x="820413" y="5188247"/>
            <a:ext cx="1255999"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 </a:t>
            </a:r>
            <a:r>
              <a:rPr lang="fr-BE" sz="900" dirty="0" smtClean="0">
                <a:solidFill>
                  <a:srgbClr val="0070C0"/>
                </a:solidFill>
              </a:rPr>
              <a:t>[Localisation2 refset]</a:t>
            </a:r>
            <a:endParaRPr lang="fr-BE" sz="900" dirty="0">
              <a:solidFill>
                <a:sysClr val="windowText" lastClr="000000"/>
              </a:solidFill>
            </a:endParaRPr>
          </a:p>
        </p:txBody>
      </p:sp>
      <p:sp>
        <p:nvSpPr>
          <p:cNvPr id="76" name="Rounded Rectangle 4"/>
          <p:cNvSpPr/>
          <p:nvPr/>
        </p:nvSpPr>
        <p:spPr>
          <a:xfrm>
            <a:off x="814741" y="5833791"/>
            <a:ext cx="1268494"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srgbClr val="2E74B5"/>
                </a:solidFill>
                <a:ea typeface="Calibri" panose="020F0502020204030204" pitchFamily="34" charset="0"/>
                <a:cs typeface="Times New Roman" panose="02020603050405020304" pitchFamily="18" charset="0"/>
              </a:rPr>
              <a:t>[</a:t>
            </a:r>
            <a:r>
              <a:rPr lang="fr-BE" sz="900" dirty="0" err="1" smtClean="0">
                <a:solidFill>
                  <a:srgbClr val="2E74B5"/>
                </a:solidFill>
                <a:ea typeface="Calibri" panose="020F0502020204030204" pitchFamily="34" charset="0"/>
                <a:cs typeface="Times New Roman" panose="02020603050405020304" pitchFamily="18" charset="0"/>
              </a:rPr>
              <a:t>Laterality</a:t>
            </a:r>
            <a:r>
              <a:rPr lang="fr-BE" sz="900" dirty="0" smtClean="0">
                <a:solidFill>
                  <a:srgbClr val="2E74B5"/>
                </a:solidFill>
                <a:ea typeface="Calibri" panose="020F0502020204030204" pitchFamily="34" charset="0"/>
                <a:cs typeface="Times New Roman" panose="02020603050405020304" pitchFamily="18" charset="0"/>
              </a:rPr>
              <a:t> refset</a:t>
            </a:r>
            <a:r>
              <a:rPr lang="fr-BE" sz="900" dirty="0">
                <a:solidFill>
                  <a:srgbClr val="0070C0"/>
                </a:solidFill>
              </a:rPr>
              <a:t> ]</a:t>
            </a:r>
            <a:endParaRPr lang="fr-BE" sz="900" dirty="0">
              <a:solidFill>
                <a:sysClr val="windowText" lastClr="000000"/>
              </a:solidFill>
            </a:endParaRPr>
          </a:p>
        </p:txBody>
      </p:sp>
      <p:sp>
        <p:nvSpPr>
          <p:cNvPr id="79" name="ZoneTexte 78"/>
          <p:cNvSpPr txBox="1"/>
          <p:nvPr/>
        </p:nvSpPr>
        <p:spPr>
          <a:xfrm>
            <a:off x="429002" y="4334955"/>
            <a:ext cx="1038489" cy="276999"/>
          </a:xfrm>
          <a:prstGeom prst="rect">
            <a:avLst/>
          </a:prstGeom>
          <a:noFill/>
        </p:spPr>
        <p:txBody>
          <a:bodyPr wrap="none" rtlCol="0">
            <a:spAutoFit/>
          </a:bodyPr>
          <a:lstStyle/>
          <a:p>
            <a:r>
              <a:rPr lang="fr-BE" sz="1200" dirty="0" smtClean="0">
                <a:solidFill>
                  <a:srgbClr val="0070C0"/>
                </a:solidFill>
              </a:rPr>
              <a:t>Template </a:t>
            </a:r>
            <a:r>
              <a:rPr lang="fr-BE" sz="1200" dirty="0" err="1" smtClean="0">
                <a:solidFill>
                  <a:srgbClr val="0070C0"/>
                </a:solidFill>
              </a:rPr>
              <a:t>row</a:t>
            </a:r>
            <a:endParaRPr lang="fr-BE" sz="1200" dirty="0">
              <a:solidFill>
                <a:srgbClr val="0070C0"/>
              </a:solidFill>
            </a:endParaRPr>
          </a:p>
        </p:txBody>
      </p:sp>
      <p:sp>
        <p:nvSpPr>
          <p:cNvPr id="82" name="Rounded Rectangle 4"/>
          <p:cNvSpPr/>
          <p:nvPr/>
        </p:nvSpPr>
        <p:spPr>
          <a:xfrm>
            <a:off x="2434766" y="5201015"/>
            <a:ext cx="519562" cy="199256"/>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err="1" smtClean="0">
                <a:solidFill>
                  <a:prstClr val="black"/>
                </a:solidFill>
              </a:rPr>
              <a:t>Text</a:t>
            </a:r>
            <a:r>
              <a:rPr lang="fr-BE" sz="900" dirty="0" smtClean="0">
                <a:solidFill>
                  <a:sysClr val="windowText" lastClr="000000"/>
                </a:solidFill>
              </a:rPr>
              <a:t> </a:t>
            </a:r>
            <a:endParaRPr lang="fr-BE" sz="900" dirty="0">
              <a:solidFill>
                <a:sysClr val="windowText" lastClr="000000"/>
              </a:solidFill>
            </a:endParaRPr>
          </a:p>
        </p:txBody>
      </p:sp>
      <p:sp>
        <p:nvSpPr>
          <p:cNvPr id="83" name="Rounded Rectangle 4"/>
          <p:cNvSpPr/>
          <p:nvPr/>
        </p:nvSpPr>
        <p:spPr>
          <a:xfrm>
            <a:off x="3317354" y="5495504"/>
            <a:ext cx="1783410"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SCTID description FR "inférieure</a:t>
            </a:r>
            <a:r>
              <a:rPr lang="fr-BE" sz="900" dirty="0" smtClean="0">
                <a:solidFill>
                  <a:sysClr val="windowText" lastClr="000000"/>
                </a:solidFill>
              </a:rPr>
              <a:t>"</a:t>
            </a:r>
            <a:endParaRPr lang="fr-BE" sz="900" dirty="0">
              <a:solidFill>
                <a:sysClr val="windowText" lastClr="000000"/>
              </a:solidFill>
            </a:endParaRPr>
          </a:p>
        </p:txBody>
      </p:sp>
      <p:sp>
        <p:nvSpPr>
          <p:cNvPr id="85" name="ZoneTexte 84"/>
          <p:cNvSpPr txBox="1"/>
          <p:nvPr/>
        </p:nvSpPr>
        <p:spPr>
          <a:xfrm>
            <a:off x="2273887" y="6194085"/>
            <a:ext cx="841321" cy="276999"/>
          </a:xfrm>
          <a:prstGeom prst="rect">
            <a:avLst/>
          </a:prstGeom>
          <a:noFill/>
        </p:spPr>
        <p:txBody>
          <a:bodyPr wrap="none" rtlCol="0">
            <a:spAutoFit/>
          </a:bodyPr>
          <a:lstStyle/>
          <a:p>
            <a:r>
              <a:rPr lang="fr-BE" sz="1200" dirty="0" smtClean="0">
                <a:solidFill>
                  <a:schemeClr val="accent1">
                    <a:lumMod val="75000"/>
                  </a:schemeClr>
                </a:solidFill>
              </a:rPr>
              <a:t>Value type</a:t>
            </a:r>
            <a:endParaRPr lang="fr-BE" sz="1200" dirty="0">
              <a:solidFill>
                <a:schemeClr val="accent1">
                  <a:lumMod val="75000"/>
                </a:schemeClr>
              </a:solidFill>
            </a:endParaRPr>
          </a:p>
        </p:txBody>
      </p:sp>
      <p:sp>
        <p:nvSpPr>
          <p:cNvPr id="92" name="Rounded Rectangle 4"/>
          <p:cNvSpPr/>
          <p:nvPr/>
        </p:nvSpPr>
        <p:spPr>
          <a:xfrm>
            <a:off x="5390763" y="5833006"/>
            <a:ext cx="276112"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r>
              <a:rPr lang="fr-BE" sz="900" dirty="0" smtClean="0">
                <a:solidFill>
                  <a:prstClr val="black"/>
                </a:solidFill>
              </a:rPr>
              <a:t>FR</a:t>
            </a:r>
            <a:r>
              <a:rPr lang="fr-BE" sz="900" dirty="0" smtClean="0">
                <a:solidFill>
                  <a:sysClr val="windowText" lastClr="000000"/>
                </a:solidFill>
              </a:rPr>
              <a:t> </a:t>
            </a:r>
            <a:endParaRPr lang="fr-BE" sz="900" dirty="0">
              <a:solidFill>
                <a:sysClr val="windowText" lastClr="000000"/>
              </a:solidFill>
            </a:endParaRPr>
          </a:p>
        </p:txBody>
      </p:sp>
      <p:cxnSp>
        <p:nvCxnSpPr>
          <p:cNvPr id="101" name="Connecteur droit 100"/>
          <p:cNvCxnSpPr>
            <a:stCxn id="142" idx="3"/>
            <a:endCxn id="92" idx="1"/>
          </p:cNvCxnSpPr>
          <p:nvPr/>
        </p:nvCxnSpPr>
        <p:spPr>
          <a:xfrm>
            <a:off x="5100764" y="5941006"/>
            <a:ext cx="28999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Connecteur droit 114"/>
          <p:cNvCxnSpPr>
            <a:stCxn id="70" idx="3"/>
            <a:endCxn id="82" idx="1"/>
          </p:cNvCxnSpPr>
          <p:nvPr/>
        </p:nvCxnSpPr>
        <p:spPr>
          <a:xfrm>
            <a:off x="2076412" y="5296247"/>
            <a:ext cx="358354" cy="43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Connecteur droit 115"/>
          <p:cNvCxnSpPr>
            <a:stCxn id="123" idx="3"/>
            <a:endCxn id="142" idx="1"/>
          </p:cNvCxnSpPr>
          <p:nvPr/>
        </p:nvCxnSpPr>
        <p:spPr>
          <a:xfrm>
            <a:off x="2954328" y="5941006"/>
            <a:ext cx="3710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Connecteur en angle 118"/>
          <p:cNvCxnSpPr/>
          <p:nvPr/>
        </p:nvCxnSpPr>
        <p:spPr>
          <a:xfrm rot="10800000">
            <a:off x="619417" y="4911082"/>
            <a:ext cx="121130" cy="810960"/>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20" name="ZoneTexte 119"/>
          <p:cNvSpPr txBox="1"/>
          <p:nvPr/>
        </p:nvSpPr>
        <p:spPr>
          <a:xfrm>
            <a:off x="740548" y="6198984"/>
            <a:ext cx="1162369" cy="276999"/>
          </a:xfrm>
          <a:prstGeom prst="rect">
            <a:avLst/>
          </a:prstGeom>
          <a:noFill/>
        </p:spPr>
        <p:txBody>
          <a:bodyPr wrap="none" rtlCol="0">
            <a:spAutoFit/>
          </a:bodyPr>
          <a:lstStyle/>
          <a:p>
            <a:r>
              <a:rPr lang="fr-BE" sz="1200" dirty="0" smtClean="0">
                <a:solidFill>
                  <a:srgbClr val="0070C0"/>
                </a:solidFill>
              </a:rPr>
              <a:t>Target value set</a:t>
            </a:r>
            <a:endParaRPr lang="fr-BE" sz="1200" dirty="0">
              <a:solidFill>
                <a:srgbClr val="0070C0"/>
              </a:solidFill>
            </a:endParaRPr>
          </a:p>
        </p:txBody>
      </p:sp>
      <p:sp>
        <p:nvSpPr>
          <p:cNvPr id="121" name="Rounded Rectangle 4"/>
          <p:cNvSpPr/>
          <p:nvPr/>
        </p:nvSpPr>
        <p:spPr>
          <a:xfrm>
            <a:off x="816067" y="5495504"/>
            <a:ext cx="1267168"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 </a:t>
            </a:r>
            <a:r>
              <a:rPr lang="fr-BE" sz="900" dirty="0" smtClean="0">
                <a:solidFill>
                  <a:srgbClr val="0070C0"/>
                </a:solidFill>
              </a:rPr>
              <a:t>[</a:t>
            </a:r>
            <a:r>
              <a:rPr lang="fr-BE" sz="900" dirty="0">
                <a:solidFill>
                  <a:srgbClr val="0070C0"/>
                </a:solidFill>
              </a:rPr>
              <a:t>L</a:t>
            </a:r>
            <a:r>
              <a:rPr lang="fr-BE" sz="900" dirty="0" smtClean="0">
                <a:solidFill>
                  <a:srgbClr val="0070C0"/>
                </a:solidFill>
              </a:rPr>
              <a:t>ocalisation refset]</a:t>
            </a:r>
            <a:endParaRPr lang="fr-BE" sz="900" dirty="0">
              <a:solidFill>
                <a:sysClr val="windowText" lastClr="000000"/>
              </a:solidFill>
            </a:endParaRPr>
          </a:p>
        </p:txBody>
      </p:sp>
      <p:sp>
        <p:nvSpPr>
          <p:cNvPr id="122" name="Rounded Rectangle 4"/>
          <p:cNvSpPr/>
          <p:nvPr/>
        </p:nvSpPr>
        <p:spPr>
          <a:xfrm>
            <a:off x="2434766" y="5497276"/>
            <a:ext cx="519562"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SCTID</a:t>
            </a:r>
            <a:endParaRPr lang="fr-BE" sz="900" dirty="0">
              <a:solidFill>
                <a:sysClr val="windowText" lastClr="000000"/>
              </a:solidFill>
            </a:endParaRPr>
          </a:p>
        </p:txBody>
      </p:sp>
      <p:sp>
        <p:nvSpPr>
          <p:cNvPr id="123" name="Rounded Rectangle 4"/>
          <p:cNvSpPr/>
          <p:nvPr/>
        </p:nvSpPr>
        <p:spPr>
          <a:xfrm>
            <a:off x="2434766" y="5833006"/>
            <a:ext cx="519562"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SCTID</a:t>
            </a:r>
            <a:endParaRPr lang="fr-BE" sz="900" dirty="0">
              <a:solidFill>
                <a:sysClr val="windowText" lastClr="000000"/>
              </a:solidFill>
            </a:endParaRPr>
          </a:p>
        </p:txBody>
      </p:sp>
      <p:cxnSp>
        <p:nvCxnSpPr>
          <p:cNvPr id="126" name="Connecteur droit 125"/>
          <p:cNvCxnSpPr>
            <a:stCxn id="121" idx="3"/>
            <a:endCxn id="122" idx="1"/>
          </p:cNvCxnSpPr>
          <p:nvPr/>
        </p:nvCxnSpPr>
        <p:spPr>
          <a:xfrm>
            <a:off x="2083235" y="5603504"/>
            <a:ext cx="351531" cy="17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Connecteur droit 128"/>
          <p:cNvCxnSpPr>
            <a:stCxn id="76" idx="3"/>
            <a:endCxn id="123" idx="1"/>
          </p:cNvCxnSpPr>
          <p:nvPr/>
        </p:nvCxnSpPr>
        <p:spPr>
          <a:xfrm flipV="1">
            <a:off x="2083235" y="5941006"/>
            <a:ext cx="351531" cy="785"/>
          </a:xfrm>
          <a:prstGeom prst="line">
            <a:avLst/>
          </a:prstGeom>
        </p:spPr>
        <p:style>
          <a:lnRef idx="1">
            <a:schemeClr val="accent1"/>
          </a:lnRef>
          <a:fillRef idx="0">
            <a:schemeClr val="accent1"/>
          </a:fillRef>
          <a:effectRef idx="0">
            <a:schemeClr val="accent1"/>
          </a:effectRef>
          <a:fontRef idx="minor">
            <a:schemeClr val="tx1"/>
          </a:fontRef>
        </p:style>
      </p:cxnSp>
      <p:sp>
        <p:nvSpPr>
          <p:cNvPr id="142" name="Rounded Rectangle 4"/>
          <p:cNvSpPr/>
          <p:nvPr/>
        </p:nvSpPr>
        <p:spPr>
          <a:xfrm>
            <a:off x="3325399" y="5833006"/>
            <a:ext cx="1775365"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SCTID description FR "gauche</a:t>
            </a:r>
            <a:r>
              <a:rPr lang="fr-BE" sz="900" dirty="0" smtClean="0">
                <a:solidFill>
                  <a:sysClr val="windowText" lastClr="000000"/>
                </a:solidFill>
              </a:rPr>
              <a:t>"</a:t>
            </a:r>
            <a:endParaRPr lang="fr-BE" sz="900" dirty="0">
              <a:solidFill>
                <a:sysClr val="windowText" lastClr="000000"/>
              </a:solidFill>
            </a:endParaRPr>
          </a:p>
        </p:txBody>
      </p:sp>
      <p:cxnSp>
        <p:nvCxnSpPr>
          <p:cNvPr id="145" name="Connecteur droit 144"/>
          <p:cNvCxnSpPr>
            <a:stCxn id="122" idx="3"/>
            <a:endCxn id="83" idx="1"/>
          </p:cNvCxnSpPr>
          <p:nvPr/>
        </p:nvCxnSpPr>
        <p:spPr>
          <a:xfrm flipV="1">
            <a:off x="2954328" y="5603504"/>
            <a:ext cx="363026" cy="1772"/>
          </a:xfrm>
          <a:prstGeom prst="line">
            <a:avLst/>
          </a:prstGeom>
        </p:spPr>
        <p:style>
          <a:lnRef idx="1">
            <a:schemeClr val="accent1"/>
          </a:lnRef>
          <a:fillRef idx="0">
            <a:schemeClr val="accent1"/>
          </a:fillRef>
          <a:effectRef idx="0">
            <a:schemeClr val="accent1"/>
          </a:effectRef>
          <a:fontRef idx="minor">
            <a:schemeClr val="tx1"/>
          </a:fontRef>
        </p:style>
      </p:cxnSp>
      <p:sp>
        <p:nvSpPr>
          <p:cNvPr id="151" name="Rounded Rectangle 4"/>
          <p:cNvSpPr/>
          <p:nvPr/>
        </p:nvSpPr>
        <p:spPr>
          <a:xfrm>
            <a:off x="3310531" y="5191478"/>
            <a:ext cx="1783410"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sz="900" dirty="0" smtClean="0">
                <a:solidFill>
                  <a:prstClr val="black"/>
                </a:solidFill>
              </a:rPr>
              <a:t>"apicale"</a:t>
            </a:r>
            <a:endParaRPr lang="fr-BE" sz="900" dirty="0">
              <a:solidFill>
                <a:sysClr val="windowText" lastClr="000000"/>
              </a:solidFill>
            </a:endParaRPr>
          </a:p>
        </p:txBody>
      </p:sp>
      <p:cxnSp>
        <p:nvCxnSpPr>
          <p:cNvPr id="152" name="Connecteur droit 151"/>
          <p:cNvCxnSpPr>
            <a:stCxn id="82" idx="3"/>
            <a:endCxn id="151" idx="1"/>
          </p:cNvCxnSpPr>
          <p:nvPr/>
        </p:nvCxnSpPr>
        <p:spPr>
          <a:xfrm flipV="1">
            <a:off x="2954328" y="5299478"/>
            <a:ext cx="356203" cy="1165"/>
          </a:xfrm>
          <a:prstGeom prst="line">
            <a:avLst/>
          </a:prstGeom>
        </p:spPr>
        <p:style>
          <a:lnRef idx="1">
            <a:schemeClr val="accent1"/>
          </a:lnRef>
          <a:fillRef idx="0">
            <a:schemeClr val="accent1"/>
          </a:fillRef>
          <a:effectRef idx="0">
            <a:schemeClr val="accent1"/>
          </a:effectRef>
          <a:fontRef idx="minor">
            <a:schemeClr val="tx1"/>
          </a:fontRef>
        </p:style>
      </p:cxnSp>
      <p:sp>
        <p:nvSpPr>
          <p:cNvPr id="161" name="ZoneTexte 160"/>
          <p:cNvSpPr txBox="1"/>
          <p:nvPr/>
        </p:nvSpPr>
        <p:spPr>
          <a:xfrm>
            <a:off x="3905792" y="6194085"/>
            <a:ext cx="528734" cy="276999"/>
          </a:xfrm>
          <a:prstGeom prst="rect">
            <a:avLst/>
          </a:prstGeom>
          <a:noFill/>
        </p:spPr>
        <p:txBody>
          <a:bodyPr wrap="none" rtlCol="0">
            <a:spAutoFit/>
          </a:bodyPr>
          <a:lstStyle/>
          <a:p>
            <a:r>
              <a:rPr lang="fr-BE" sz="1200" dirty="0" smtClean="0">
                <a:solidFill>
                  <a:schemeClr val="accent1">
                    <a:lumMod val="75000"/>
                  </a:schemeClr>
                </a:solidFill>
              </a:rPr>
              <a:t>Value</a:t>
            </a:r>
            <a:endParaRPr lang="fr-BE" sz="1200" dirty="0">
              <a:solidFill>
                <a:schemeClr val="accent1">
                  <a:lumMod val="75000"/>
                </a:schemeClr>
              </a:solidFill>
            </a:endParaRPr>
          </a:p>
        </p:txBody>
      </p:sp>
      <p:sp>
        <p:nvSpPr>
          <p:cNvPr id="162" name="ZoneTexte 161"/>
          <p:cNvSpPr txBox="1"/>
          <p:nvPr/>
        </p:nvSpPr>
        <p:spPr>
          <a:xfrm>
            <a:off x="5225110" y="6194085"/>
            <a:ext cx="1126975" cy="276999"/>
          </a:xfrm>
          <a:prstGeom prst="rect">
            <a:avLst/>
          </a:prstGeom>
          <a:noFill/>
        </p:spPr>
        <p:txBody>
          <a:bodyPr wrap="none" rtlCol="0">
            <a:spAutoFit/>
          </a:bodyPr>
          <a:lstStyle/>
          <a:p>
            <a:r>
              <a:rPr lang="fr-BE" sz="1200" dirty="0" smtClean="0">
                <a:solidFill>
                  <a:schemeClr val="accent1">
                    <a:lumMod val="75000"/>
                  </a:schemeClr>
                </a:solidFill>
              </a:rPr>
              <a:t>Value </a:t>
            </a:r>
            <a:r>
              <a:rPr lang="fr-BE" sz="1200" dirty="0" err="1" smtClean="0">
                <a:solidFill>
                  <a:schemeClr val="accent1">
                    <a:lumMod val="75000"/>
                  </a:schemeClr>
                </a:solidFill>
              </a:rPr>
              <a:t>language</a:t>
            </a:r>
            <a:endParaRPr lang="fr-BE" sz="1200" dirty="0">
              <a:solidFill>
                <a:schemeClr val="accent1">
                  <a:lumMod val="75000"/>
                </a:schemeClr>
              </a:solidFill>
            </a:endParaRPr>
          </a:p>
        </p:txBody>
      </p:sp>
      <p:sp>
        <p:nvSpPr>
          <p:cNvPr id="55" name="ZoneTexte 54"/>
          <p:cNvSpPr txBox="1"/>
          <p:nvPr/>
        </p:nvSpPr>
        <p:spPr>
          <a:xfrm>
            <a:off x="7330375" y="4742249"/>
            <a:ext cx="2279055" cy="553998"/>
          </a:xfrm>
          <a:prstGeom prst="rect">
            <a:avLst/>
          </a:prstGeom>
          <a:noFill/>
        </p:spPr>
        <p:txBody>
          <a:bodyPr wrap="square" rtlCol="0">
            <a:spAutoFit/>
          </a:bodyPr>
          <a:lstStyle/>
          <a:p>
            <a:r>
              <a:rPr lang="fr-BE" sz="1000" dirty="0" smtClean="0">
                <a:solidFill>
                  <a:srgbClr val="00B0F0"/>
                </a:solidFill>
              </a:rPr>
              <a:t>Important for the non-SCTID </a:t>
            </a:r>
            <a:r>
              <a:rPr lang="fr-BE" sz="1000" dirty="0" err="1" smtClean="0">
                <a:solidFill>
                  <a:srgbClr val="00B0F0"/>
                </a:solidFill>
              </a:rPr>
              <a:t>who</a:t>
            </a:r>
            <a:r>
              <a:rPr lang="fr-BE" sz="1000" dirty="0" smtClean="0">
                <a:solidFill>
                  <a:srgbClr val="00B0F0"/>
                </a:solidFill>
              </a:rPr>
              <a:t> are not </a:t>
            </a:r>
            <a:r>
              <a:rPr lang="fr-BE" sz="1000" dirty="0" err="1" smtClean="0">
                <a:solidFill>
                  <a:srgbClr val="00B0F0"/>
                </a:solidFill>
              </a:rPr>
              <a:t>linked</a:t>
            </a:r>
            <a:r>
              <a:rPr lang="fr-BE" sz="1000" dirty="0" smtClean="0">
                <a:solidFill>
                  <a:srgbClr val="00B0F0"/>
                </a:solidFill>
              </a:rPr>
              <a:t> to a </a:t>
            </a:r>
            <a:r>
              <a:rPr lang="fr-BE" sz="1000" dirty="0" err="1" smtClean="0">
                <a:solidFill>
                  <a:srgbClr val="00B0F0"/>
                </a:solidFill>
              </a:rPr>
              <a:t>language</a:t>
            </a:r>
            <a:r>
              <a:rPr lang="fr-BE" sz="1000" dirty="0" smtClean="0">
                <a:solidFill>
                  <a:srgbClr val="00B0F0"/>
                </a:solidFill>
              </a:rPr>
              <a:t> refset </a:t>
            </a:r>
            <a:r>
              <a:rPr lang="fr-BE" sz="1000" dirty="0" err="1" smtClean="0">
                <a:solidFill>
                  <a:srgbClr val="00B0F0"/>
                </a:solidFill>
              </a:rPr>
              <a:t>like</a:t>
            </a:r>
            <a:r>
              <a:rPr lang="fr-BE" sz="1000" dirty="0" smtClean="0">
                <a:solidFill>
                  <a:srgbClr val="00B0F0"/>
                </a:solidFill>
              </a:rPr>
              <a:t> the </a:t>
            </a:r>
            <a:r>
              <a:rPr lang="fr-BE" sz="1000" dirty="0" err="1" smtClean="0">
                <a:solidFill>
                  <a:srgbClr val="00B0F0"/>
                </a:solidFill>
              </a:rPr>
              <a:t>SCTdescriptions</a:t>
            </a:r>
            <a:endParaRPr lang="fr-BE" sz="1000" dirty="0">
              <a:solidFill>
                <a:srgbClr val="00B0F0"/>
              </a:solidFill>
            </a:endParaRPr>
          </a:p>
        </p:txBody>
      </p:sp>
      <p:cxnSp>
        <p:nvCxnSpPr>
          <p:cNvPr id="124" name="Connecteur droit avec flèche 123"/>
          <p:cNvCxnSpPr>
            <a:stCxn id="55" idx="0"/>
          </p:cNvCxnSpPr>
          <p:nvPr/>
        </p:nvCxnSpPr>
        <p:spPr>
          <a:xfrm flipV="1">
            <a:off x="8469903" y="4321221"/>
            <a:ext cx="196042" cy="421028"/>
          </a:xfrm>
          <a:prstGeom prst="straightConnector1">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70" name="Rounded Rectangle 4"/>
          <p:cNvSpPr/>
          <p:nvPr/>
        </p:nvSpPr>
        <p:spPr>
          <a:xfrm>
            <a:off x="5390763" y="5502255"/>
            <a:ext cx="276112"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r>
              <a:rPr lang="fr-BE" sz="900" dirty="0" smtClean="0">
                <a:solidFill>
                  <a:prstClr val="black"/>
                </a:solidFill>
              </a:rPr>
              <a:t>FR</a:t>
            </a:r>
            <a:r>
              <a:rPr lang="fr-BE" sz="900" dirty="0" smtClean="0">
                <a:solidFill>
                  <a:sysClr val="windowText" lastClr="000000"/>
                </a:solidFill>
              </a:rPr>
              <a:t> </a:t>
            </a:r>
            <a:endParaRPr lang="fr-BE" sz="900" dirty="0">
              <a:solidFill>
                <a:sysClr val="windowText" lastClr="000000"/>
              </a:solidFill>
            </a:endParaRPr>
          </a:p>
        </p:txBody>
      </p:sp>
      <p:cxnSp>
        <p:nvCxnSpPr>
          <p:cNvPr id="171" name="Connecteur droit 170"/>
          <p:cNvCxnSpPr>
            <a:stCxn id="83" idx="3"/>
            <a:endCxn id="170" idx="1"/>
          </p:cNvCxnSpPr>
          <p:nvPr/>
        </p:nvCxnSpPr>
        <p:spPr>
          <a:xfrm>
            <a:off x="5100764" y="5603504"/>
            <a:ext cx="289999" cy="6751"/>
          </a:xfrm>
          <a:prstGeom prst="line">
            <a:avLst/>
          </a:prstGeom>
        </p:spPr>
        <p:style>
          <a:lnRef idx="1">
            <a:schemeClr val="accent1"/>
          </a:lnRef>
          <a:fillRef idx="0">
            <a:schemeClr val="accent1"/>
          </a:fillRef>
          <a:effectRef idx="0">
            <a:schemeClr val="accent1"/>
          </a:effectRef>
          <a:fontRef idx="minor">
            <a:schemeClr val="tx1"/>
          </a:fontRef>
        </p:style>
      </p:cxnSp>
      <p:sp>
        <p:nvSpPr>
          <p:cNvPr id="172" name="Rounded Rectangle 4"/>
          <p:cNvSpPr/>
          <p:nvPr/>
        </p:nvSpPr>
        <p:spPr>
          <a:xfrm>
            <a:off x="5390763" y="5188247"/>
            <a:ext cx="276112" cy="216000"/>
          </a:xfrm>
          <a:prstGeom prst="roundRect">
            <a:avLst/>
          </a:prstGeom>
          <a:solidFill>
            <a:srgbClr val="E7F9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36000" rIns="0" rtlCol="0" anchor="ctr"/>
          <a:lstStyle/>
          <a:p>
            <a:r>
              <a:rPr lang="fr-BE" sz="900" dirty="0" smtClean="0">
                <a:solidFill>
                  <a:prstClr val="black"/>
                </a:solidFill>
              </a:rPr>
              <a:t>FR</a:t>
            </a:r>
            <a:r>
              <a:rPr lang="fr-BE" sz="900" dirty="0" smtClean="0">
                <a:solidFill>
                  <a:sysClr val="windowText" lastClr="000000"/>
                </a:solidFill>
              </a:rPr>
              <a:t> </a:t>
            </a:r>
            <a:endParaRPr lang="fr-BE" sz="900" dirty="0">
              <a:solidFill>
                <a:sysClr val="windowText" lastClr="000000"/>
              </a:solidFill>
            </a:endParaRPr>
          </a:p>
        </p:txBody>
      </p:sp>
      <p:cxnSp>
        <p:nvCxnSpPr>
          <p:cNvPr id="173" name="Connecteur droit 172"/>
          <p:cNvCxnSpPr>
            <a:stCxn id="151" idx="3"/>
            <a:endCxn id="172" idx="1"/>
          </p:cNvCxnSpPr>
          <p:nvPr/>
        </p:nvCxnSpPr>
        <p:spPr>
          <a:xfrm flipV="1">
            <a:off x="5093941" y="5296247"/>
            <a:ext cx="296822" cy="323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70877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99710" y="243427"/>
            <a:ext cx="8436831" cy="461665"/>
          </a:xfrm>
          <a:prstGeom prst="rect">
            <a:avLst/>
          </a:prstGeom>
          <a:noFill/>
        </p:spPr>
        <p:txBody>
          <a:bodyPr wrap="square" rtlCol="0">
            <a:spAutoFit/>
          </a:bodyPr>
          <a:lstStyle/>
          <a:p>
            <a:pPr defTabSz="914400"/>
            <a:r>
              <a:rPr lang="fr-BE" sz="2400" dirty="0" smtClean="0">
                <a:solidFill>
                  <a:srgbClr val="F79646">
                    <a:lumMod val="75000"/>
                  </a:srgbClr>
                </a:solidFill>
                <a:latin typeface="Arial" panose="020B0604020202020204" pitchFamily="34" charset="0"/>
                <a:cs typeface="Arial" panose="020B0604020202020204" pitchFamily="34" charset="0"/>
              </a:rPr>
              <a:t>Translation </a:t>
            </a:r>
            <a:r>
              <a:rPr lang="fr-BE" sz="2400" dirty="0" err="1" smtClean="0">
                <a:solidFill>
                  <a:srgbClr val="F79646">
                    <a:lumMod val="75000"/>
                  </a:srgbClr>
                </a:solidFill>
                <a:latin typeface="Arial" panose="020B0604020202020204" pitchFamily="34" charset="0"/>
                <a:cs typeface="Arial" panose="020B0604020202020204" pitchFamily="34" charset="0"/>
              </a:rPr>
              <a:t>templates</a:t>
            </a:r>
            <a:r>
              <a:rPr lang="fr-BE" sz="2400" dirty="0" smtClean="0">
                <a:solidFill>
                  <a:srgbClr val="F79646">
                    <a:lumMod val="75000"/>
                  </a:srgbClr>
                </a:solidFill>
                <a:latin typeface="Arial" panose="020B0604020202020204" pitchFamily="34" charset="0"/>
                <a:cs typeface="Arial" panose="020B0604020202020204" pitchFamily="34" charset="0"/>
              </a:rPr>
              <a:t> </a:t>
            </a:r>
            <a:r>
              <a:rPr lang="fr-BE" sz="2400" dirty="0" err="1" smtClean="0">
                <a:solidFill>
                  <a:srgbClr val="F79646">
                    <a:lumMod val="75000"/>
                  </a:srgbClr>
                </a:solidFill>
                <a:latin typeface="Arial" panose="020B0604020202020204" pitchFamily="34" charset="0"/>
                <a:cs typeface="Arial" panose="020B0604020202020204" pitchFamily="34" charset="0"/>
              </a:rPr>
              <a:t>creation</a:t>
            </a:r>
            <a:r>
              <a:rPr lang="fr-BE" sz="2400" dirty="0" smtClean="0">
                <a:solidFill>
                  <a:srgbClr val="F79646">
                    <a:lumMod val="75000"/>
                  </a:srgbClr>
                </a:solidFill>
                <a:latin typeface="Arial" panose="020B0604020202020204" pitchFamily="34" charset="0"/>
                <a:cs typeface="Arial" panose="020B0604020202020204" pitchFamily="34" charset="0"/>
              </a:rPr>
              <a:t> </a:t>
            </a:r>
            <a:r>
              <a:rPr lang="fr-BE" sz="2400" dirty="0" err="1" smtClean="0">
                <a:solidFill>
                  <a:srgbClr val="F79646">
                    <a:lumMod val="75000"/>
                  </a:srgbClr>
                </a:solidFill>
                <a:latin typeface="Arial" panose="020B0604020202020204" pitchFamily="34" charset="0"/>
                <a:cs typeface="Arial" panose="020B0604020202020204" pitchFamily="34" charset="0"/>
              </a:rPr>
              <a:t>process</a:t>
            </a:r>
            <a:endParaRPr lang="fr-BE" sz="24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66270" y="881027"/>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10" name="ZoneTexte 9"/>
          <p:cNvSpPr txBox="1"/>
          <p:nvPr/>
        </p:nvSpPr>
        <p:spPr>
          <a:xfrm>
            <a:off x="766270" y="1152392"/>
            <a:ext cx="8100000" cy="5078313"/>
          </a:xfrm>
          <a:prstGeom prst="rect">
            <a:avLst/>
          </a:prstGeom>
          <a:noFill/>
        </p:spPr>
        <p:txBody>
          <a:bodyPr wrap="square" rtlCol="0">
            <a:spAutoFit/>
          </a:bodyPr>
          <a:lstStyle/>
          <a:p>
            <a:pPr marL="342900" indent="-34290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Start by the root / nested concept(s) of the subfamily</a:t>
            </a:r>
          </a:p>
          <a:p>
            <a:pPr marL="342900" indent="-34290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Let a first author work on a few concepts of the subfamily and propose the template(s)</a:t>
            </a:r>
          </a:p>
          <a:p>
            <a:pPr marL="342900" indent="-34290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Submit the template(s) to another author and have him apply the template(s) to other concepts of the subfamily to see if it (they) fit(s)</a:t>
            </a:r>
          </a:p>
          <a:p>
            <a:pPr marL="342900" indent="-34290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Put the authors together to modify the template(s) according to the remarks if any</a:t>
            </a:r>
          </a:p>
          <a:p>
            <a:pPr marL="342900" indent="-34290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Have the authors apply the template(s) to all the subfamily</a:t>
            </a:r>
          </a:p>
          <a:p>
            <a:pPr marL="342900" indent="-34290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If any additional remarks arise, modify the template(s) and re-apply the modified template(s) to all the subfamily</a:t>
            </a:r>
          </a:p>
          <a:p>
            <a:pPr marL="342900" indent="-34290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Storage of the templates/values used in each term should be linked immediately to the term while authoring it, thanks to an adequate tooling interface</a:t>
            </a:r>
            <a:endParaRPr lang="en-US" dirty="0">
              <a:solidFill>
                <a:srgbClr val="0033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967836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66271" y="223889"/>
            <a:ext cx="8436831" cy="461665"/>
          </a:xfrm>
          <a:prstGeom prst="rect">
            <a:avLst/>
          </a:prstGeom>
          <a:noFill/>
        </p:spPr>
        <p:txBody>
          <a:bodyPr wrap="square" rtlCol="0">
            <a:spAutoFit/>
          </a:bodyPr>
          <a:lstStyle/>
          <a:p>
            <a:pPr defTabSz="914400"/>
            <a:r>
              <a:rPr lang="fr-BE" sz="2400" dirty="0" smtClean="0">
                <a:solidFill>
                  <a:srgbClr val="F79646">
                    <a:lumMod val="75000"/>
                  </a:srgbClr>
                </a:solidFill>
                <a:latin typeface="Arial" panose="020B0604020202020204" pitchFamily="34" charset="0"/>
                <a:cs typeface="Arial" panose="020B0604020202020204" pitchFamily="34" charset="0"/>
              </a:rPr>
              <a:t>Conclusion</a:t>
            </a:r>
            <a:endParaRPr lang="fr-BE" sz="24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66271" y="843261"/>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10" name="ZoneTexte 9"/>
          <p:cNvSpPr txBox="1"/>
          <p:nvPr/>
        </p:nvSpPr>
        <p:spPr>
          <a:xfrm>
            <a:off x="766271" y="1124453"/>
            <a:ext cx="8270270" cy="5124480"/>
          </a:xfrm>
          <a:prstGeom prst="rect">
            <a:avLst/>
          </a:prstGeom>
          <a:noFill/>
        </p:spPr>
        <p:txBody>
          <a:bodyPr wrap="square" rtlCol="0">
            <a:spAutoFit/>
          </a:bodyPr>
          <a:lstStyle/>
          <a:p>
            <a:pPr defTabSz="914400">
              <a:spcAft>
                <a:spcPts val="1800"/>
              </a:spcAft>
            </a:pPr>
            <a:r>
              <a:rPr lang="en-US" dirty="0" smtClean="0">
                <a:solidFill>
                  <a:srgbClr val="003399"/>
                </a:solidFill>
                <a:latin typeface="Arial" panose="020B0604020202020204" pitchFamily="34" charset="0"/>
                <a:cs typeface="Arial" panose="020B0604020202020204" pitchFamily="34" charset="0"/>
              </a:rPr>
              <a:t>The creation of translation templates:</a:t>
            </a:r>
          </a:p>
          <a:p>
            <a:pPr marL="285750" indent="-28575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Help standardize SNOMED CT description terms in non-Core languages</a:t>
            </a:r>
          </a:p>
          <a:p>
            <a:pPr marL="285750" indent="-28575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Takes more preparation time but speeds up the translation process itself once the templates are in place</a:t>
            </a:r>
          </a:p>
          <a:p>
            <a:pPr marL="285750" indent="-28575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Imposes a real thorough comprehension of the concept, its relation AND exploration of its family =&gt; less risk the author will do a lexical translation without fully understanding the concept</a:t>
            </a:r>
          </a:p>
          <a:p>
            <a:pPr marL="285750" indent="-28575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Help pinpoint the current errors in the structure of FSNs and synonyms so the work on non-Core templates should always refer to current SCT authoring templates when available and ideally should be linked to a reporting system/correction system of the English descriptions</a:t>
            </a:r>
          </a:p>
          <a:p>
            <a:pPr marL="285750" indent="-28575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Proposes a way to store the Core authoring templates currently scattered in the authoring guide, confluence and Jira as a SCT file format that can be distributed with the International Edition and used in authoring tools</a:t>
            </a:r>
          </a:p>
        </p:txBody>
      </p:sp>
    </p:spTree>
    <p:extLst>
      <p:ext uri="{BB962C8B-B14F-4D97-AF65-F5344CB8AC3E}">
        <p14:creationId xmlns:p14="http://schemas.microsoft.com/office/powerpoint/2010/main" val="14787577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66271" y="223889"/>
            <a:ext cx="8436831" cy="461665"/>
          </a:xfrm>
          <a:prstGeom prst="rect">
            <a:avLst/>
          </a:prstGeom>
          <a:noFill/>
        </p:spPr>
        <p:txBody>
          <a:bodyPr wrap="square" rtlCol="0">
            <a:spAutoFit/>
          </a:bodyPr>
          <a:lstStyle/>
          <a:p>
            <a:pPr defTabSz="914400"/>
            <a:r>
              <a:rPr lang="fr-BE" sz="2400" dirty="0" smtClean="0">
                <a:solidFill>
                  <a:srgbClr val="F79646">
                    <a:lumMod val="75000"/>
                  </a:srgbClr>
                </a:solidFill>
                <a:latin typeface="Arial" panose="020B0604020202020204" pitchFamily="34" charset="0"/>
                <a:cs typeface="Arial" panose="020B0604020202020204" pitchFamily="34" charset="0"/>
              </a:rPr>
              <a:t>Conclusion</a:t>
            </a:r>
            <a:endParaRPr lang="fr-BE" sz="24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66271" y="843261"/>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10" name="ZoneTexte 9"/>
          <p:cNvSpPr txBox="1"/>
          <p:nvPr/>
        </p:nvSpPr>
        <p:spPr>
          <a:xfrm>
            <a:off x="766271" y="1191688"/>
            <a:ext cx="8270270" cy="2169825"/>
          </a:xfrm>
          <a:prstGeom prst="rect">
            <a:avLst/>
          </a:prstGeom>
          <a:noFill/>
        </p:spPr>
        <p:txBody>
          <a:bodyPr wrap="square" rtlCol="0">
            <a:spAutoFit/>
          </a:bodyPr>
          <a:lstStyle/>
          <a:p>
            <a:pPr defTabSz="914400">
              <a:lnSpc>
                <a:spcPct val="150000"/>
              </a:lnSpc>
              <a:spcAft>
                <a:spcPts val="1800"/>
              </a:spcAft>
            </a:pPr>
            <a:r>
              <a:rPr lang="en-US" dirty="0" smtClean="0">
                <a:solidFill>
                  <a:srgbClr val="003399"/>
                </a:solidFill>
                <a:latin typeface="Arial" panose="020B0604020202020204" pitchFamily="34" charset="0"/>
                <a:cs typeface="Arial" panose="020B0604020202020204" pitchFamily="34" charset="0"/>
              </a:rPr>
              <a:t>Further work is needed to evaluate if creating a "</a:t>
            </a:r>
            <a:r>
              <a:rPr lang="en-US" dirty="0" smtClean="0">
                <a:solidFill>
                  <a:srgbClr val="0070C0"/>
                </a:solidFill>
                <a:latin typeface="Arial" panose="020B0604020202020204" pitchFamily="34" charset="0"/>
                <a:cs typeface="Arial" panose="020B0604020202020204" pitchFamily="34" charset="0"/>
              </a:rPr>
              <a:t>SNOMED CT Edition of templates</a:t>
            </a:r>
            <a:r>
              <a:rPr lang="en-US" dirty="0" smtClean="0">
                <a:solidFill>
                  <a:srgbClr val="003399"/>
                </a:solidFill>
                <a:latin typeface="Arial" panose="020B0604020202020204" pitchFamily="34" charset="0"/>
                <a:cs typeface="Arial" panose="020B0604020202020204" pitchFamily="34" charset="0"/>
              </a:rPr>
              <a:t>" containing template concepts, descriptions and relationships, however over-</a:t>
            </a:r>
            <a:r>
              <a:rPr lang="en-US" dirty="0" err="1" smtClean="0">
                <a:solidFill>
                  <a:srgbClr val="003399"/>
                </a:solidFill>
                <a:latin typeface="Arial" panose="020B0604020202020204" pitchFamily="34" charset="0"/>
                <a:cs typeface="Arial" panose="020B0604020202020204" pitchFamily="34" charset="0"/>
              </a:rPr>
              <a:t>ambitous</a:t>
            </a:r>
            <a:r>
              <a:rPr lang="en-US" dirty="0" smtClean="0">
                <a:solidFill>
                  <a:srgbClr val="003399"/>
                </a:solidFill>
                <a:latin typeface="Arial" panose="020B0604020202020204" pitchFamily="34" charset="0"/>
                <a:cs typeface="Arial" panose="020B0604020202020204" pitchFamily="34" charset="0"/>
              </a:rPr>
              <a:t> this may sound at first, wouldn't be the most logical and best approach to template storage if we want to move toward a higher standardization of the SNOMED CT terms, in whatever language they come.</a:t>
            </a:r>
          </a:p>
        </p:txBody>
      </p:sp>
    </p:spTree>
    <p:extLst>
      <p:ext uri="{BB962C8B-B14F-4D97-AF65-F5344CB8AC3E}">
        <p14:creationId xmlns:p14="http://schemas.microsoft.com/office/powerpoint/2010/main" val="27626316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870285" y="1180417"/>
            <a:ext cx="8085221" cy="584775"/>
          </a:xfrm>
          <a:prstGeom prst="rect">
            <a:avLst/>
          </a:prstGeom>
          <a:noFill/>
        </p:spPr>
        <p:txBody>
          <a:bodyPr wrap="square" rtlCol="0">
            <a:spAutoFit/>
          </a:bodyPr>
          <a:lstStyle/>
          <a:p>
            <a:pPr defTabSz="914400">
              <a:spcAft>
                <a:spcPts val="2400"/>
              </a:spcAft>
            </a:pPr>
            <a:r>
              <a:rPr lang="en-US" sz="3200" dirty="0">
                <a:solidFill>
                  <a:srgbClr val="F79646">
                    <a:lumMod val="75000"/>
                  </a:srgbClr>
                </a:solidFill>
                <a:latin typeface="Arial" panose="020B0604020202020204" pitchFamily="34" charset="0"/>
                <a:cs typeface="Arial" panose="020B0604020202020204" pitchFamily="34" charset="0"/>
              </a:rPr>
              <a:t>Thanks for your attention</a:t>
            </a:r>
          </a:p>
        </p:txBody>
      </p:sp>
      <p:sp>
        <p:nvSpPr>
          <p:cNvPr id="6" name="Subtitle 5"/>
          <p:cNvSpPr>
            <a:spLocks noGrp="1"/>
          </p:cNvSpPr>
          <p:nvPr>
            <p:ph type="subTitle" idx="1"/>
          </p:nvPr>
        </p:nvSpPr>
        <p:spPr>
          <a:xfrm>
            <a:off x="870284" y="5593977"/>
            <a:ext cx="5692172" cy="595165"/>
          </a:xfrm>
        </p:spPr>
        <p:txBody>
          <a:bodyPr>
            <a:noAutofit/>
          </a:bodyPr>
          <a:lstStyle/>
          <a:p>
            <a:pPr algn="l"/>
            <a:r>
              <a:rPr lang="en-US" sz="1600" dirty="0">
                <a:solidFill>
                  <a:srgbClr val="00B0F0"/>
                </a:solidFill>
              </a:rPr>
              <a:t>https://csct.be</a:t>
            </a:r>
            <a:br>
              <a:rPr lang="en-US" sz="1600" dirty="0">
                <a:solidFill>
                  <a:srgbClr val="00B0F0"/>
                </a:solidFill>
              </a:rPr>
            </a:br>
            <a:r>
              <a:rPr lang="en-US" sz="1600" dirty="0">
                <a:solidFill>
                  <a:srgbClr val="00B0F0"/>
                </a:solidFill>
              </a:rPr>
              <a:t>contact: info@csct.be</a:t>
            </a:r>
          </a:p>
        </p:txBody>
      </p:sp>
      <p:sp>
        <p:nvSpPr>
          <p:cNvPr id="8" name="Rectangle 7">
            <a:extLst>
              <a:ext uri="{FF2B5EF4-FFF2-40B4-BE49-F238E27FC236}">
                <a16:creationId xmlns="" xmlns:a16="http://schemas.microsoft.com/office/drawing/2014/main" id="{C0B84E1A-3C5A-4ADD-88AA-0A85ABC19467}"/>
              </a:ext>
            </a:extLst>
          </p:cNvPr>
          <p:cNvSpPr/>
          <p:nvPr/>
        </p:nvSpPr>
        <p:spPr>
          <a:xfrm>
            <a:off x="872320" y="6337075"/>
            <a:ext cx="3096000" cy="72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en-US" dirty="0">
              <a:solidFill>
                <a:prstClr val="white"/>
              </a:solidFill>
            </a:endParaRPr>
          </a:p>
        </p:txBody>
      </p:sp>
      <p:grpSp>
        <p:nvGrpSpPr>
          <p:cNvPr id="11" name="Groupe 2">
            <a:extLst>
              <a:ext uri="{FF2B5EF4-FFF2-40B4-BE49-F238E27FC236}">
                <a16:creationId xmlns:a16="http://schemas.microsoft.com/office/drawing/2014/main" xmlns="" id="{AEAC467F-48FA-4A1C-BC1B-B0993E05805D}"/>
              </a:ext>
            </a:extLst>
          </p:cNvPr>
          <p:cNvGrpSpPr>
            <a:grpSpLocks noChangeAspect="1"/>
          </p:cNvGrpSpPr>
          <p:nvPr/>
        </p:nvGrpSpPr>
        <p:grpSpPr>
          <a:xfrm>
            <a:off x="6445625" y="4700247"/>
            <a:ext cx="2803209" cy="1636828"/>
            <a:chOff x="396986" y="3296752"/>
            <a:chExt cx="3216040" cy="1877885"/>
          </a:xfrm>
        </p:grpSpPr>
        <p:pic>
          <p:nvPicPr>
            <p:cNvPr id="12" name="Picture 11">
              <a:extLst>
                <a:ext uri="{FF2B5EF4-FFF2-40B4-BE49-F238E27FC236}">
                  <a16:creationId xmlns:a16="http://schemas.microsoft.com/office/drawing/2014/main" xmlns="" id="{3D2C8176-5F01-465E-83E4-514092B2DC3A}"/>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8967" b="92120" l="5556" r="94127">
                          <a14:foregroundMark x1="9524" y1="71739" x2="9524" y2="71739"/>
                          <a14:foregroundMark x1="5556" y1="57065" x2="5556" y2="57065"/>
                          <a14:foregroundMark x1="26508" y1="92391" x2="26508" y2="92391"/>
                          <a14:foregroundMark x1="37143" y1="62500" x2="37143" y2="62500"/>
                          <a14:foregroundMark x1="29365" y1="51630" x2="29365" y2="51630"/>
                          <a14:foregroundMark x1="48254" y1="47283" x2="48254" y2="47283"/>
                          <a14:foregroundMark x1="71270" y1="44293" x2="71270" y2="44293"/>
                          <a14:foregroundMark x1="89048" y1="10870" x2="89048" y2="10870"/>
                          <a14:foregroundMark x1="94127" y1="8967" x2="94127" y2="8967"/>
                          <a14:foregroundMark x1="42540" y1="20652" x2="42540" y2="20652"/>
                          <a14:foregroundMark x1="23333" y1="26630" x2="23333" y2="26630"/>
                        </a14:backgroundRemoval>
                      </a14:imgEffect>
                      <a14:imgEffect>
                        <a14:sharpenSoften amount="50000"/>
                      </a14:imgEffect>
                    </a14:imgLayer>
                  </a14:imgProps>
                </a:ext>
              </a:extLst>
            </a:blip>
            <a:stretch>
              <a:fillRect/>
            </a:stretch>
          </p:blipFill>
          <p:spPr>
            <a:xfrm>
              <a:off x="721530" y="3350973"/>
              <a:ext cx="2891496" cy="1823664"/>
            </a:xfrm>
            <a:prstGeom prst="rect">
              <a:avLst/>
            </a:prstGeom>
          </p:spPr>
        </p:pic>
        <p:pic>
          <p:nvPicPr>
            <p:cNvPr id="13" name="Picture 12">
              <a:extLst>
                <a:ext uri="{FF2B5EF4-FFF2-40B4-BE49-F238E27FC236}">
                  <a16:creationId xmlns:a16="http://schemas.microsoft.com/office/drawing/2014/main" xmlns="" id="{FD52AD48-86E0-4DA6-AE69-2F0BC118472A}"/>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613" b="96452" l="7254" r="95337">
                          <a14:foregroundMark x1="7772" y1="57742" x2="7772" y2="57742"/>
                          <a14:foregroundMark x1="52850" y1="8387" x2="52850" y2="8387"/>
                          <a14:foregroundMark x1="59067" y1="1613" x2="59067" y2="1613"/>
                          <a14:foregroundMark x1="92746" y1="24516" x2="92746" y2="24516"/>
                          <a14:foregroundMark x1="93264" y1="39032" x2="93264" y2="39032"/>
                          <a14:foregroundMark x1="39378" y1="93226" x2="39378" y2="93226"/>
                          <a14:foregroundMark x1="23316" y1="47097" x2="23316" y2="47097"/>
                          <a14:foregroundMark x1="18135" y1="48065" x2="18135" y2="48065"/>
                          <a14:foregroundMark x1="13472" y1="48710" x2="13472" y2="48710"/>
                          <a14:foregroundMark x1="10881" y1="49355" x2="10881" y2="49355"/>
                          <a14:foregroundMark x1="39896" y1="96774" x2="39896" y2="96774"/>
                          <a14:foregroundMark x1="8808" y1="51290" x2="8808" y2="51290"/>
                          <a14:foregroundMark x1="8290" y1="52258" x2="8290" y2="52258"/>
                          <a14:foregroundMark x1="35751" y1="71613" x2="35751" y2="71613"/>
                          <a14:foregroundMark x1="24352" y1="73226" x2="24352" y2="73226"/>
                          <a14:foregroundMark x1="23316" y1="77097" x2="23316" y2="77097"/>
                          <a14:foregroundMark x1="30052" y1="77419" x2="30052" y2="77419"/>
                          <a14:foregroundMark x1="95337" y1="27419" x2="95337" y2="27419"/>
                          <a14:foregroundMark x1="95337" y1="39032" x2="95337" y2="39032"/>
                          <a14:backgroundMark x1="52332" y1="50968" x2="52332" y2="50968"/>
                          <a14:backgroundMark x1="56477" y1="85806" x2="56477" y2="85806"/>
                          <a14:backgroundMark x1="47668" y1="73226" x2="47668" y2="73226"/>
                          <a14:backgroundMark x1="43523" y1="64839" x2="43523" y2="64839"/>
                          <a14:backgroundMark x1="43523" y1="64839" x2="43523" y2="64839"/>
                          <a14:backgroundMark x1="32642" y1="89677" x2="32642" y2="89677"/>
                          <a14:backgroundMark x1="20207" y1="69032" x2="20207" y2="69032"/>
                        </a14:backgroundRemoval>
                      </a14:imgEffect>
                    </a14:imgLayer>
                  </a14:imgProps>
                </a:ext>
              </a:extLst>
            </a:blip>
            <a:stretch>
              <a:fillRect/>
            </a:stretch>
          </p:blipFill>
          <p:spPr>
            <a:xfrm>
              <a:off x="396986" y="3296752"/>
              <a:ext cx="1051539" cy="1823664"/>
            </a:xfrm>
            <a:prstGeom prst="rect">
              <a:avLst/>
            </a:prstGeom>
          </p:spPr>
        </p:pic>
      </p:grpSp>
      <p:sp>
        <p:nvSpPr>
          <p:cNvPr id="15" name="ZoneTexte 9">
            <a:extLst>
              <a:ext uri="{FF2B5EF4-FFF2-40B4-BE49-F238E27FC236}">
                <a16:creationId xmlns:a16="http://schemas.microsoft.com/office/drawing/2014/main" xmlns="" id="{72085F87-80F6-4651-BA8C-356B8010D43A}"/>
              </a:ext>
            </a:extLst>
          </p:cNvPr>
          <p:cNvSpPr txBox="1"/>
          <p:nvPr/>
        </p:nvSpPr>
        <p:spPr>
          <a:xfrm>
            <a:off x="870285" y="1815494"/>
            <a:ext cx="8005011" cy="400110"/>
          </a:xfrm>
          <a:prstGeom prst="rect">
            <a:avLst/>
          </a:prstGeom>
          <a:noFill/>
        </p:spPr>
        <p:txBody>
          <a:bodyPr wrap="square" rtlCol="0">
            <a:spAutoFit/>
          </a:bodyPr>
          <a:lstStyle/>
          <a:p>
            <a:pPr marL="163513" defTabSz="914400">
              <a:spcAft>
                <a:spcPts val="600"/>
              </a:spcAft>
            </a:pPr>
            <a:r>
              <a:rPr lang="en-US" sz="2000" dirty="0" smtClean="0">
                <a:solidFill>
                  <a:srgbClr val="F79646">
                    <a:lumMod val="75000"/>
                  </a:srgbClr>
                </a:solidFill>
                <a:latin typeface="Arial" panose="020B0604020202020204" pitchFamily="34" charset="0"/>
                <a:cs typeface="Arial" panose="020B0604020202020204" pitchFamily="34" charset="0"/>
              </a:rPr>
              <a:t>@ </a:t>
            </a:r>
            <a:r>
              <a:rPr lang="en-US" sz="2000" dirty="0">
                <a:solidFill>
                  <a:srgbClr val="F79646">
                    <a:lumMod val="75000"/>
                  </a:srgbClr>
                </a:solidFill>
                <a:latin typeface="Arial" panose="020B0604020202020204" pitchFamily="34" charset="0"/>
                <a:cs typeface="Arial" panose="020B0604020202020204" pitchFamily="34" charset="0"/>
              </a:rPr>
              <a:t>Belgian Consortium for Support on Clinical Terminologies </a:t>
            </a:r>
          </a:p>
        </p:txBody>
      </p:sp>
      <p:cxnSp>
        <p:nvCxnSpPr>
          <p:cNvPr id="19" name="Connecteur droit 18"/>
          <p:cNvCxnSpPr/>
          <p:nvPr/>
        </p:nvCxnSpPr>
        <p:spPr>
          <a:xfrm>
            <a:off x="381000" y="1027220"/>
            <a:ext cx="914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1403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99710" y="309114"/>
            <a:ext cx="8436831" cy="430887"/>
          </a:xfrm>
          <a:prstGeom prst="rect">
            <a:avLst/>
          </a:prstGeom>
          <a:noFill/>
        </p:spPr>
        <p:txBody>
          <a:bodyPr wrap="square" rtlCol="0">
            <a:spAutoFit/>
          </a:bodyPr>
          <a:lstStyle/>
          <a:p>
            <a:pPr defTabSz="914400"/>
            <a:r>
              <a:rPr lang="fr-BE" sz="2200" dirty="0" smtClean="0">
                <a:solidFill>
                  <a:srgbClr val="F79646">
                    <a:lumMod val="75000"/>
                  </a:srgbClr>
                </a:solidFill>
                <a:latin typeface="Arial" panose="020B0604020202020204" pitchFamily="34" charset="0"/>
                <a:cs typeface="Arial" panose="020B0604020202020204" pitchFamily="34" charset="0"/>
              </a:rPr>
              <a:t>The </a:t>
            </a:r>
            <a:r>
              <a:rPr lang="fr-BE" sz="2200" dirty="0" err="1" smtClean="0">
                <a:solidFill>
                  <a:srgbClr val="F79646">
                    <a:lumMod val="75000"/>
                  </a:srgbClr>
                </a:solidFill>
                <a:latin typeface="Arial" panose="020B0604020202020204" pitchFamily="34" charset="0"/>
                <a:cs typeface="Arial" panose="020B0604020202020204" pitchFamily="34" charset="0"/>
              </a:rPr>
              <a:t>classical</a:t>
            </a:r>
            <a:r>
              <a:rPr lang="fr-BE" sz="2200" dirty="0" smtClean="0">
                <a:solidFill>
                  <a:srgbClr val="F79646">
                    <a:lumMod val="75000"/>
                  </a:srgbClr>
                </a:solidFill>
                <a:latin typeface="Arial" panose="020B0604020202020204" pitchFamily="34" charset="0"/>
                <a:cs typeface="Arial" panose="020B0604020202020204" pitchFamily="34" charset="0"/>
              </a:rPr>
              <a:t> "</a:t>
            </a:r>
            <a:r>
              <a:rPr lang="fr-BE" sz="2200" dirty="0" err="1" smtClean="0">
                <a:solidFill>
                  <a:srgbClr val="F79646">
                    <a:lumMod val="75000"/>
                  </a:srgbClr>
                </a:solidFill>
                <a:latin typeface="Arial" panose="020B0604020202020204" pitchFamily="34" charset="0"/>
                <a:cs typeface="Arial" panose="020B0604020202020204" pitchFamily="34" charset="0"/>
              </a:rPr>
              <a:t>recommanded</a:t>
            </a:r>
            <a:r>
              <a:rPr lang="fr-BE" sz="2200" dirty="0" smtClean="0">
                <a:solidFill>
                  <a:srgbClr val="F79646">
                    <a:lumMod val="75000"/>
                  </a:srgbClr>
                </a:solidFill>
                <a:latin typeface="Arial" panose="020B0604020202020204" pitchFamily="34" charset="0"/>
                <a:cs typeface="Arial" panose="020B0604020202020204" pitchFamily="34" charset="0"/>
              </a:rPr>
              <a:t>" </a:t>
            </a:r>
            <a:r>
              <a:rPr lang="fr-BE" sz="2200" dirty="0" err="1" smtClean="0">
                <a:solidFill>
                  <a:srgbClr val="F79646">
                    <a:lumMod val="75000"/>
                  </a:srgbClr>
                </a:solidFill>
                <a:latin typeface="Arial" panose="020B0604020202020204" pitchFamily="34" charset="0"/>
                <a:cs typeface="Arial" panose="020B0604020202020204" pitchFamily="34" charset="0"/>
              </a:rPr>
              <a:t>way</a:t>
            </a:r>
            <a:r>
              <a:rPr lang="fr-BE" sz="2200" dirty="0" smtClean="0">
                <a:solidFill>
                  <a:srgbClr val="F79646">
                    <a:lumMod val="75000"/>
                  </a:srgbClr>
                </a:solidFill>
                <a:latin typeface="Arial" panose="020B0604020202020204" pitchFamily="34" charset="0"/>
                <a:cs typeface="Arial" panose="020B0604020202020204" pitchFamily="34" charset="0"/>
              </a:rPr>
              <a:t> of </a:t>
            </a:r>
            <a:r>
              <a:rPr lang="fr-BE" sz="2200" dirty="0" err="1" smtClean="0">
                <a:solidFill>
                  <a:srgbClr val="F79646">
                    <a:lumMod val="75000"/>
                  </a:srgbClr>
                </a:solidFill>
                <a:latin typeface="Arial" panose="020B0604020202020204" pitchFamily="34" charset="0"/>
                <a:cs typeface="Arial" panose="020B0604020202020204" pitchFamily="34" charset="0"/>
              </a:rPr>
              <a:t>translating</a:t>
            </a:r>
            <a:r>
              <a:rPr lang="fr-BE" sz="2200" dirty="0" smtClean="0">
                <a:solidFill>
                  <a:srgbClr val="F79646">
                    <a:lumMod val="75000"/>
                  </a:srgbClr>
                </a:solidFill>
                <a:latin typeface="Arial" panose="020B0604020202020204" pitchFamily="34" charset="0"/>
                <a:cs typeface="Arial" panose="020B0604020202020204" pitchFamily="34" charset="0"/>
              </a:rPr>
              <a:t> SNOMED CT</a:t>
            </a:r>
            <a:endParaRPr lang="fr-BE" sz="2200" dirty="0">
              <a:solidFill>
                <a:srgbClr val="F79646">
                  <a:lumMod val="75000"/>
                </a:srgbClr>
              </a:solidFill>
              <a:latin typeface="Arial" panose="020B0604020202020204" pitchFamily="34" charset="0"/>
              <a:cs typeface="Arial" panose="020B0604020202020204" pitchFamily="34" charset="0"/>
            </a:endParaRPr>
          </a:p>
        </p:txBody>
      </p:sp>
      <p:sp>
        <p:nvSpPr>
          <p:cNvPr id="10" name="ZoneTexte 9"/>
          <p:cNvSpPr txBox="1"/>
          <p:nvPr/>
        </p:nvSpPr>
        <p:spPr>
          <a:xfrm>
            <a:off x="927847" y="1405326"/>
            <a:ext cx="5069541" cy="5047536"/>
          </a:xfrm>
          <a:prstGeom prst="rect">
            <a:avLst/>
          </a:prstGeom>
          <a:noFill/>
        </p:spPr>
        <p:txBody>
          <a:bodyPr wrap="square" rtlCol="0">
            <a:spAutoFit/>
          </a:bodyPr>
          <a:lstStyle/>
          <a:p>
            <a:pPr marL="342900" indent="-342900" defTabSz="914400">
              <a:spcAft>
                <a:spcPts val="600"/>
              </a:spcAft>
              <a:buFont typeface="Arial" panose="020B0604020202020204" pitchFamily="34" charset="0"/>
              <a:buChar char="•"/>
            </a:pPr>
            <a:r>
              <a:rPr lang="fr-BE" dirty="0" smtClean="0">
                <a:solidFill>
                  <a:srgbClr val="003399"/>
                </a:solidFill>
                <a:latin typeface="Arial" panose="020B0604020202020204" pitchFamily="34" charset="0"/>
                <a:cs typeface="Arial" panose="020B0604020202020204" pitchFamily="34" charset="0"/>
              </a:rPr>
              <a:t>Translation guidelines</a:t>
            </a:r>
          </a:p>
          <a:p>
            <a:pPr marL="342900" indent="-342900" defTabSz="914400">
              <a:spcAft>
                <a:spcPts val="1200"/>
              </a:spcAft>
              <a:buFont typeface="Arial" panose="020B0604020202020204" pitchFamily="34" charset="0"/>
              <a:buChar char="•"/>
            </a:pPr>
            <a:r>
              <a:rPr lang="fr-BE" dirty="0" err="1" smtClean="0">
                <a:solidFill>
                  <a:srgbClr val="003399"/>
                </a:solidFill>
                <a:latin typeface="Arial" panose="020B0604020202020204" pitchFamily="34" charset="0"/>
                <a:cs typeface="Arial" panose="020B0604020202020204" pitchFamily="34" charset="0"/>
              </a:rPr>
              <a:t>Selection</a:t>
            </a:r>
            <a:r>
              <a:rPr lang="fr-BE" dirty="0" smtClean="0">
                <a:solidFill>
                  <a:srgbClr val="003399"/>
                </a:solidFill>
                <a:latin typeface="Arial" panose="020B0604020202020204" pitchFamily="34" charset="0"/>
                <a:cs typeface="Arial" panose="020B0604020202020204" pitchFamily="34" charset="0"/>
              </a:rPr>
              <a:t> of the </a:t>
            </a:r>
            <a:r>
              <a:rPr lang="fr-BE" dirty="0" err="1" smtClean="0">
                <a:solidFill>
                  <a:srgbClr val="003399"/>
                </a:solidFill>
                <a:latin typeface="Arial" panose="020B0604020202020204" pitchFamily="34" charset="0"/>
                <a:cs typeface="Arial" panose="020B0604020202020204" pitchFamily="34" charset="0"/>
              </a:rPr>
              <a:t>subset</a:t>
            </a:r>
            <a:r>
              <a:rPr lang="fr-BE" dirty="0" smtClean="0">
                <a:solidFill>
                  <a:srgbClr val="003399"/>
                </a:solidFill>
                <a:latin typeface="Arial" panose="020B0604020202020204" pitchFamily="34" charset="0"/>
                <a:cs typeface="Arial" panose="020B0604020202020204" pitchFamily="34" charset="0"/>
              </a:rPr>
              <a:t> to translate</a:t>
            </a:r>
          </a:p>
          <a:p>
            <a:pPr marL="342900" indent="-342900" defTabSz="914400">
              <a:buFont typeface="Arial" panose="020B0604020202020204" pitchFamily="34" charset="0"/>
              <a:buChar char="•"/>
            </a:pPr>
            <a:endParaRPr lang="fr-BE" dirty="0" smtClean="0">
              <a:solidFill>
                <a:srgbClr val="003399"/>
              </a:solidFill>
              <a:latin typeface="Arial" panose="020B0604020202020204" pitchFamily="34" charset="0"/>
              <a:cs typeface="Arial" panose="020B0604020202020204" pitchFamily="34" charset="0"/>
            </a:endParaRPr>
          </a:p>
          <a:p>
            <a:pPr marL="342900" indent="-342900" defTabSz="914400">
              <a:spcAft>
                <a:spcPts val="1200"/>
              </a:spcAft>
              <a:buFont typeface="Arial" panose="020B0604020202020204" pitchFamily="34" charset="0"/>
              <a:buChar char="•"/>
            </a:pPr>
            <a:r>
              <a:rPr lang="fr-BE" dirty="0" smtClean="0">
                <a:solidFill>
                  <a:srgbClr val="003399"/>
                </a:solidFill>
                <a:latin typeface="Arial" panose="020B0604020202020204" pitchFamily="34" charset="0"/>
                <a:cs typeface="Arial" panose="020B0604020202020204" pitchFamily="34" charset="0"/>
              </a:rPr>
              <a:t> </a:t>
            </a:r>
          </a:p>
          <a:p>
            <a:pPr marL="342900" indent="-342900" defTabSz="914400">
              <a:spcAft>
                <a:spcPts val="1200"/>
              </a:spcAft>
              <a:buFont typeface="Arial" panose="020B0604020202020204" pitchFamily="34" charset="0"/>
              <a:buChar char="•"/>
            </a:pPr>
            <a:r>
              <a:rPr lang="fr-BE" dirty="0" err="1" smtClean="0">
                <a:solidFill>
                  <a:srgbClr val="003399"/>
                </a:solidFill>
                <a:latin typeface="Arial" panose="020B0604020202020204" pitchFamily="34" charset="0"/>
                <a:cs typeface="Arial" panose="020B0604020202020204" pitchFamily="34" charset="0"/>
              </a:rPr>
              <a:t>Meaning</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based</a:t>
            </a:r>
            <a:r>
              <a:rPr lang="fr-BE" dirty="0" smtClean="0">
                <a:solidFill>
                  <a:srgbClr val="003399"/>
                </a:solidFill>
                <a:latin typeface="Arial" panose="020B0604020202020204" pitchFamily="34" charset="0"/>
                <a:cs typeface="Arial" panose="020B0604020202020204" pitchFamily="34" charset="0"/>
              </a:rPr>
              <a:t> translation by </a:t>
            </a:r>
            <a:r>
              <a:rPr lang="fr-BE" dirty="0" err="1" smtClean="0">
                <a:solidFill>
                  <a:srgbClr val="003399"/>
                </a:solidFill>
                <a:latin typeface="Arial" panose="020B0604020202020204" pitchFamily="34" charset="0"/>
                <a:cs typeface="Arial" panose="020B0604020202020204" pitchFamily="34" charset="0"/>
              </a:rPr>
              <a:t>reviewer</a:t>
            </a:r>
            <a:r>
              <a:rPr lang="fr-BE" dirty="0" smtClean="0">
                <a:solidFill>
                  <a:srgbClr val="003399"/>
                </a:solidFill>
                <a:latin typeface="Arial" panose="020B0604020202020204" pitchFamily="34" charset="0"/>
                <a:cs typeface="Arial" panose="020B0604020202020204" pitchFamily="34" charset="0"/>
              </a:rPr>
              <a:t> 1</a:t>
            </a:r>
          </a:p>
          <a:p>
            <a:pPr marL="342900" indent="-342900" defTabSz="914400">
              <a:spcAft>
                <a:spcPts val="1200"/>
              </a:spcAft>
              <a:buFont typeface="Arial" panose="020B0604020202020204" pitchFamily="34" charset="0"/>
              <a:buChar char="•"/>
            </a:pPr>
            <a:r>
              <a:rPr lang="fr-BE" dirty="0" err="1">
                <a:solidFill>
                  <a:srgbClr val="003399"/>
                </a:solidFill>
                <a:latin typeface="Arial" panose="020B0604020202020204" pitchFamily="34" charset="0"/>
                <a:cs typeface="Arial" panose="020B0604020202020204" pitchFamily="34" charset="0"/>
              </a:rPr>
              <a:t>Meaning</a:t>
            </a:r>
            <a:r>
              <a:rPr lang="fr-BE" dirty="0">
                <a:solidFill>
                  <a:srgbClr val="003399"/>
                </a:solidFill>
                <a:latin typeface="Arial" panose="020B0604020202020204" pitchFamily="34" charset="0"/>
                <a:cs typeface="Arial" panose="020B0604020202020204" pitchFamily="34" charset="0"/>
              </a:rPr>
              <a:t> </a:t>
            </a:r>
            <a:r>
              <a:rPr lang="fr-BE" dirty="0" err="1">
                <a:solidFill>
                  <a:srgbClr val="003399"/>
                </a:solidFill>
                <a:latin typeface="Arial" panose="020B0604020202020204" pitchFamily="34" charset="0"/>
                <a:cs typeface="Arial" panose="020B0604020202020204" pitchFamily="34" charset="0"/>
              </a:rPr>
              <a:t>based</a:t>
            </a:r>
            <a:r>
              <a:rPr lang="fr-BE" dirty="0">
                <a:solidFill>
                  <a:srgbClr val="003399"/>
                </a:solidFill>
                <a:latin typeface="Arial" panose="020B0604020202020204" pitchFamily="34" charset="0"/>
                <a:cs typeface="Arial" panose="020B0604020202020204" pitchFamily="34" charset="0"/>
              </a:rPr>
              <a:t> translation by </a:t>
            </a:r>
            <a:r>
              <a:rPr lang="fr-BE" dirty="0" err="1">
                <a:solidFill>
                  <a:srgbClr val="003399"/>
                </a:solidFill>
                <a:latin typeface="Arial" panose="020B0604020202020204" pitchFamily="34" charset="0"/>
                <a:cs typeface="Arial" panose="020B0604020202020204" pitchFamily="34" charset="0"/>
              </a:rPr>
              <a:t>reviewer</a:t>
            </a:r>
            <a:r>
              <a:rPr lang="fr-BE" dirty="0">
                <a:solidFill>
                  <a:srgbClr val="003399"/>
                </a:solidFill>
                <a:latin typeface="Arial" panose="020B0604020202020204" pitchFamily="34" charset="0"/>
                <a:cs typeface="Arial" panose="020B0604020202020204" pitchFamily="34" charset="0"/>
              </a:rPr>
              <a:t> </a:t>
            </a:r>
            <a:r>
              <a:rPr lang="fr-BE" dirty="0" smtClean="0">
                <a:solidFill>
                  <a:srgbClr val="003399"/>
                </a:solidFill>
                <a:latin typeface="Arial" panose="020B0604020202020204" pitchFamily="34" charset="0"/>
                <a:cs typeface="Arial" panose="020B0604020202020204" pitchFamily="34" charset="0"/>
              </a:rPr>
              <a:t>2 </a:t>
            </a:r>
            <a:r>
              <a:rPr lang="fr-BE" dirty="0" err="1" smtClean="0">
                <a:solidFill>
                  <a:srgbClr val="003399"/>
                </a:solidFill>
                <a:latin typeface="Arial" panose="020B0604020202020204" pitchFamily="34" charset="0"/>
                <a:cs typeface="Arial" panose="020B0604020202020204" pitchFamily="34" charset="0"/>
              </a:rPr>
              <a:t>either</a:t>
            </a:r>
            <a:r>
              <a:rPr lang="fr-BE" dirty="0" smtClean="0">
                <a:solidFill>
                  <a:srgbClr val="003399"/>
                </a:solidFill>
                <a:latin typeface="Arial" panose="020B0604020202020204" pitchFamily="34" charset="0"/>
                <a:cs typeface="Arial" panose="020B0604020202020204" pitchFamily="34" charset="0"/>
              </a:rPr>
              <a:t> in </a:t>
            </a:r>
            <a:r>
              <a:rPr lang="fr-BE" dirty="0" err="1" smtClean="0">
                <a:solidFill>
                  <a:srgbClr val="003399"/>
                </a:solidFill>
                <a:latin typeface="Arial" panose="020B0604020202020204" pitchFamily="34" charset="0"/>
                <a:cs typeface="Arial" panose="020B0604020202020204" pitchFamily="34" charset="0"/>
              </a:rPr>
              <a:t>parallel</a:t>
            </a:r>
            <a:r>
              <a:rPr lang="fr-BE" dirty="0">
                <a:solidFill>
                  <a:srgbClr val="003399"/>
                </a:solidFill>
                <a:latin typeface="Arial" panose="020B0604020202020204" pitchFamily="34" charset="0"/>
                <a:cs typeface="Arial" panose="020B0604020202020204" pitchFamily="34" charset="0"/>
              </a:rPr>
              <a:t> </a:t>
            </a:r>
            <a:r>
              <a:rPr lang="fr-BE" dirty="0" smtClean="0">
                <a:solidFill>
                  <a:srgbClr val="003399"/>
                </a:solidFill>
                <a:latin typeface="Arial" panose="020B0604020202020204" pitchFamily="34" charset="0"/>
                <a:cs typeface="Arial" panose="020B0604020202020204" pitchFamily="34" charset="0"/>
              </a:rPr>
              <a:t>or </a:t>
            </a:r>
            <a:r>
              <a:rPr lang="fr-BE" dirty="0" err="1" smtClean="0">
                <a:solidFill>
                  <a:srgbClr val="003399"/>
                </a:solidFill>
                <a:latin typeface="Arial" panose="020B0604020202020204" pitchFamily="34" charset="0"/>
                <a:cs typeface="Arial" panose="020B0604020202020204" pitchFamily="34" charset="0"/>
              </a:rPr>
              <a:t>sequencial</a:t>
            </a:r>
            <a:endParaRPr lang="fr-BE" dirty="0" smtClean="0">
              <a:solidFill>
                <a:srgbClr val="003399"/>
              </a:solidFill>
              <a:latin typeface="Arial" panose="020B0604020202020204" pitchFamily="34" charset="0"/>
              <a:cs typeface="Arial" panose="020B0604020202020204" pitchFamily="34" charset="0"/>
            </a:endParaRPr>
          </a:p>
          <a:p>
            <a:pPr marL="342900" indent="-342900" defTabSz="914400">
              <a:spcAft>
                <a:spcPts val="1200"/>
              </a:spcAft>
              <a:buFont typeface="Arial" panose="020B0604020202020204" pitchFamily="34" charset="0"/>
              <a:buChar char="•"/>
            </a:pPr>
            <a:r>
              <a:rPr lang="fr-BE" dirty="0" err="1" smtClean="0">
                <a:solidFill>
                  <a:srgbClr val="003399"/>
                </a:solidFill>
                <a:latin typeface="Arial" panose="020B0604020202020204" pitchFamily="34" charset="0"/>
                <a:cs typeface="Arial" panose="020B0604020202020204" pitchFamily="34" charset="0"/>
              </a:rPr>
              <a:t>Reconciliation</a:t>
            </a:r>
            <a:r>
              <a:rPr lang="fr-BE" dirty="0" smtClean="0">
                <a:solidFill>
                  <a:srgbClr val="003399"/>
                </a:solidFill>
                <a:latin typeface="Arial" panose="020B0604020202020204" pitchFamily="34" charset="0"/>
                <a:cs typeface="Arial" panose="020B0604020202020204" pitchFamily="34" charset="0"/>
              </a:rPr>
              <a:t> by a "</a:t>
            </a:r>
            <a:r>
              <a:rPr lang="fr-BE" dirty="0" err="1" smtClean="0">
                <a:solidFill>
                  <a:srgbClr val="003399"/>
                </a:solidFill>
                <a:latin typeface="Arial" panose="020B0604020202020204" pitchFamily="34" charset="0"/>
                <a:cs typeface="Arial" panose="020B0604020202020204" pitchFamily="34" charset="0"/>
              </a:rPr>
              <a:t>judge</a:t>
            </a:r>
            <a:r>
              <a:rPr lang="fr-BE" dirty="0" smtClean="0">
                <a:solidFill>
                  <a:srgbClr val="003399"/>
                </a:solidFill>
                <a:latin typeface="Arial" panose="020B0604020202020204" pitchFamily="34" charset="0"/>
                <a:cs typeface="Arial" panose="020B0604020202020204" pitchFamily="34" charset="0"/>
              </a:rPr>
              <a:t>" of the </a:t>
            </a:r>
            <a:r>
              <a:rPr lang="fr-BE" dirty="0" err="1" smtClean="0">
                <a:solidFill>
                  <a:srgbClr val="003399"/>
                </a:solidFill>
                <a:latin typeface="Arial" panose="020B0604020202020204" pitchFamily="34" charset="0"/>
                <a:cs typeface="Arial" panose="020B0604020202020204" pitchFamily="34" charset="0"/>
              </a:rPr>
              <a:t>differences</a:t>
            </a:r>
            <a:r>
              <a:rPr lang="fr-BE" dirty="0" smtClean="0">
                <a:solidFill>
                  <a:srgbClr val="003399"/>
                </a:solidFill>
                <a:latin typeface="Arial" panose="020B0604020202020204" pitchFamily="34" charset="0"/>
                <a:cs typeface="Arial" panose="020B0604020202020204" pitchFamily="34" charset="0"/>
              </a:rPr>
              <a:t> if </a:t>
            </a:r>
            <a:r>
              <a:rPr lang="fr-BE" dirty="0" err="1" smtClean="0">
                <a:solidFill>
                  <a:srgbClr val="003399"/>
                </a:solidFill>
                <a:latin typeface="Arial" panose="020B0604020202020204" pitchFamily="34" charset="0"/>
                <a:cs typeface="Arial" panose="020B0604020202020204" pitchFamily="34" charset="0"/>
              </a:rPr>
              <a:t>there</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is</a:t>
            </a:r>
            <a:r>
              <a:rPr lang="fr-BE" dirty="0" smtClean="0">
                <a:solidFill>
                  <a:srgbClr val="003399"/>
                </a:solidFill>
                <a:latin typeface="Arial" panose="020B0604020202020204" pitchFamily="34" charset="0"/>
                <a:cs typeface="Arial" panose="020B0604020202020204" pitchFamily="34" charset="0"/>
              </a:rPr>
              <a:t> a discordance </a:t>
            </a:r>
            <a:r>
              <a:rPr lang="fr-BE" dirty="0" err="1" smtClean="0">
                <a:solidFill>
                  <a:srgbClr val="003399"/>
                </a:solidFill>
                <a:latin typeface="Arial" panose="020B0604020202020204" pitchFamily="34" charset="0"/>
                <a:cs typeface="Arial" panose="020B0604020202020204" pitchFamily="34" charset="0"/>
              </a:rPr>
              <a:t>between</a:t>
            </a:r>
            <a:r>
              <a:rPr lang="fr-BE" dirty="0" smtClean="0">
                <a:solidFill>
                  <a:srgbClr val="003399"/>
                </a:solidFill>
                <a:latin typeface="Arial" panose="020B0604020202020204" pitchFamily="34" charset="0"/>
                <a:cs typeface="Arial" panose="020B0604020202020204" pitchFamily="34" charset="0"/>
              </a:rPr>
              <a:t> the </a:t>
            </a:r>
            <a:r>
              <a:rPr lang="fr-BE" dirty="0" err="1" smtClean="0">
                <a:solidFill>
                  <a:srgbClr val="003399"/>
                </a:solidFill>
                <a:latin typeface="Arial" panose="020B0604020202020204" pitchFamily="34" charset="0"/>
                <a:cs typeface="Arial" panose="020B0604020202020204" pitchFamily="34" charset="0"/>
              </a:rPr>
              <a:t>two</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reviewers</a:t>
            </a:r>
            <a:endParaRPr lang="fr-BE" dirty="0" smtClean="0">
              <a:solidFill>
                <a:srgbClr val="003399"/>
              </a:solidFill>
              <a:latin typeface="Arial" panose="020B0604020202020204" pitchFamily="34" charset="0"/>
              <a:cs typeface="Arial" panose="020B0604020202020204" pitchFamily="34" charset="0"/>
            </a:endParaRPr>
          </a:p>
          <a:p>
            <a:pPr marL="342900" indent="-342900" defTabSz="914400">
              <a:buFont typeface="Arial" panose="020B0604020202020204" pitchFamily="34" charset="0"/>
              <a:buChar char="•"/>
            </a:pPr>
            <a:endParaRPr lang="fr-BE" dirty="0" smtClean="0">
              <a:solidFill>
                <a:srgbClr val="003399"/>
              </a:solidFill>
              <a:latin typeface="Arial" panose="020B0604020202020204" pitchFamily="34" charset="0"/>
              <a:cs typeface="Arial" panose="020B0604020202020204" pitchFamily="34" charset="0"/>
            </a:endParaRPr>
          </a:p>
          <a:p>
            <a:pPr marL="342900" indent="-342900" defTabSz="914400">
              <a:spcAft>
                <a:spcPts val="600"/>
              </a:spcAft>
              <a:buFont typeface="Arial" panose="020B0604020202020204" pitchFamily="34" charset="0"/>
              <a:buChar char="•"/>
            </a:pPr>
            <a:r>
              <a:rPr lang="fr-BE" dirty="0" err="1" smtClean="0">
                <a:solidFill>
                  <a:srgbClr val="003399"/>
                </a:solidFill>
                <a:latin typeface="Arial" panose="020B0604020202020204" pitchFamily="34" charset="0"/>
                <a:cs typeface="Arial" panose="020B0604020202020204" pitchFamily="34" charset="0"/>
              </a:rPr>
              <a:t>Linguistic</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quality</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controls</a:t>
            </a:r>
            <a:endParaRPr lang="fr-BE" dirty="0" smtClean="0">
              <a:solidFill>
                <a:srgbClr val="003399"/>
              </a:solidFill>
              <a:latin typeface="Arial" panose="020B0604020202020204" pitchFamily="34" charset="0"/>
              <a:cs typeface="Arial" panose="020B0604020202020204" pitchFamily="34" charset="0"/>
            </a:endParaRPr>
          </a:p>
          <a:p>
            <a:pPr marL="342900" indent="-342900" defTabSz="914400">
              <a:spcAft>
                <a:spcPts val="1200"/>
              </a:spcAft>
              <a:buFont typeface="Arial" panose="020B0604020202020204" pitchFamily="34" charset="0"/>
              <a:buChar char="•"/>
            </a:pPr>
            <a:r>
              <a:rPr lang="fr-BE" dirty="0" err="1" smtClean="0">
                <a:solidFill>
                  <a:srgbClr val="003399"/>
                </a:solidFill>
                <a:latin typeface="Arial" panose="020B0604020202020204" pitchFamily="34" charset="0"/>
                <a:cs typeface="Arial" panose="020B0604020202020204" pitchFamily="34" charset="0"/>
              </a:rPr>
              <a:t>Technical</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controls</a:t>
            </a:r>
            <a:endParaRPr lang="fr-BE" dirty="0">
              <a:solidFill>
                <a:srgbClr val="003399"/>
              </a:solidFill>
              <a:latin typeface="Arial" panose="020B0604020202020204" pitchFamily="34" charset="0"/>
              <a:cs typeface="Arial" panose="020B0604020202020204" pitchFamily="34" charset="0"/>
            </a:endParaRPr>
          </a:p>
          <a:p>
            <a:pPr marL="342900" indent="-342900" defTabSz="914400">
              <a:spcAft>
                <a:spcPts val="1200"/>
              </a:spcAft>
              <a:buFont typeface="Arial" panose="020B0604020202020204" pitchFamily="34" charset="0"/>
              <a:buChar char="•"/>
            </a:pPr>
            <a:endParaRPr lang="fr-BE" dirty="0">
              <a:solidFill>
                <a:srgbClr val="003399"/>
              </a:solidFill>
              <a:latin typeface="Arial" panose="020B0604020202020204" pitchFamily="34" charset="0"/>
              <a:cs typeface="Arial" panose="020B0604020202020204" pitchFamily="34" charset="0"/>
            </a:endParaRPr>
          </a:p>
        </p:txBody>
      </p:sp>
      <p:grpSp>
        <p:nvGrpSpPr>
          <p:cNvPr id="12" name="Group 11"/>
          <p:cNvGrpSpPr/>
          <p:nvPr/>
        </p:nvGrpSpPr>
        <p:grpSpPr>
          <a:xfrm>
            <a:off x="766271" y="969251"/>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5" name="Accolade fermante 4"/>
          <p:cNvSpPr/>
          <p:nvPr/>
        </p:nvSpPr>
        <p:spPr>
          <a:xfrm>
            <a:off x="6225988" y="1494908"/>
            <a:ext cx="134470" cy="540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15" name="Accolade fermante 14"/>
          <p:cNvSpPr/>
          <p:nvPr/>
        </p:nvSpPr>
        <p:spPr>
          <a:xfrm>
            <a:off x="6225988" y="5318352"/>
            <a:ext cx="134470" cy="540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16" name="Accolade fermante 15"/>
          <p:cNvSpPr/>
          <p:nvPr/>
        </p:nvSpPr>
        <p:spPr>
          <a:xfrm>
            <a:off x="6225988" y="2941668"/>
            <a:ext cx="134470" cy="1836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BE"/>
          </a:p>
        </p:txBody>
      </p:sp>
      <p:sp>
        <p:nvSpPr>
          <p:cNvPr id="19" name="ZoneTexte 18"/>
          <p:cNvSpPr txBox="1"/>
          <p:nvPr/>
        </p:nvSpPr>
        <p:spPr>
          <a:xfrm>
            <a:off x="6817655" y="5388297"/>
            <a:ext cx="623248" cy="400110"/>
          </a:xfrm>
          <a:prstGeom prst="rect">
            <a:avLst/>
          </a:prstGeom>
          <a:noFill/>
        </p:spPr>
        <p:txBody>
          <a:bodyPr wrap="none" rtlCol="0">
            <a:spAutoFit/>
          </a:bodyPr>
          <a:lstStyle/>
          <a:p>
            <a:r>
              <a:rPr lang="fr-BE" sz="2000" dirty="0" smtClean="0">
                <a:solidFill>
                  <a:srgbClr val="00B0F0"/>
                </a:solidFill>
              </a:rPr>
              <a:t>NRC</a:t>
            </a:r>
            <a:endParaRPr lang="fr-BE" sz="2000" dirty="0">
              <a:solidFill>
                <a:srgbClr val="00B0F0"/>
              </a:solidFill>
            </a:endParaRPr>
          </a:p>
        </p:txBody>
      </p:sp>
      <p:sp>
        <p:nvSpPr>
          <p:cNvPr id="21" name="ZoneTexte 20"/>
          <p:cNvSpPr txBox="1"/>
          <p:nvPr/>
        </p:nvSpPr>
        <p:spPr>
          <a:xfrm>
            <a:off x="6817655" y="1564853"/>
            <a:ext cx="623248" cy="400110"/>
          </a:xfrm>
          <a:prstGeom prst="rect">
            <a:avLst/>
          </a:prstGeom>
          <a:noFill/>
        </p:spPr>
        <p:txBody>
          <a:bodyPr wrap="none" rtlCol="0">
            <a:spAutoFit/>
          </a:bodyPr>
          <a:lstStyle/>
          <a:p>
            <a:r>
              <a:rPr lang="fr-BE" sz="2000" dirty="0" smtClean="0">
                <a:solidFill>
                  <a:srgbClr val="00B0F0"/>
                </a:solidFill>
              </a:rPr>
              <a:t>NRC</a:t>
            </a:r>
            <a:endParaRPr lang="fr-BE" sz="2000" dirty="0">
              <a:solidFill>
                <a:srgbClr val="00B0F0"/>
              </a:solidFill>
            </a:endParaRPr>
          </a:p>
        </p:txBody>
      </p:sp>
      <p:sp>
        <p:nvSpPr>
          <p:cNvPr id="22" name="ZoneTexte 21"/>
          <p:cNvSpPr txBox="1"/>
          <p:nvPr/>
        </p:nvSpPr>
        <p:spPr>
          <a:xfrm>
            <a:off x="6817655" y="3659613"/>
            <a:ext cx="1831848" cy="400110"/>
          </a:xfrm>
          <a:prstGeom prst="rect">
            <a:avLst/>
          </a:prstGeom>
          <a:noFill/>
        </p:spPr>
        <p:txBody>
          <a:bodyPr wrap="none" rtlCol="0">
            <a:spAutoFit/>
          </a:bodyPr>
          <a:lstStyle/>
          <a:p>
            <a:r>
              <a:rPr lang="fr-BE" sz="2000" dirty="0" smtClean="0">
                <a:solidFill>
                  <a:srgbClr val="00B0F0"/>
                </a:solidFill>
              </a:rPr>
              <a:t>Domain experts</a:t>
            </a:r>
            <a:endParaRPr lang="fr-BE" sz="2000" dirty="0">
              <a:solidFill>
                <a:srgbClr val="00B0F0"/>
              </a:solidFill>
            </a:endParaRPr>
          </a:p>
        </p:txBody>
      </p:sp>
      <p:sp>
        <p:nvSpPr>
          <p:cNvPr id="20" name="Ellipse 19"/>
          <p:cNvSpPr/>
          <p:nvPr/>
        </p:nvSpPr>
        <p:spPr>
          <a:xfrm>
            <a:off x="1274180" y="2429177"/>
            <a:ext cx="3542091" cy="421599"/>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spcAft>
                <a:spcPts val="1200"/>
              </a:spcAft>
            </a:pPr>
            <a:r>
              <a:rPr lang="fr-BE" sz="1600" dirty="0">
                <a:solidFill>
                  <a:schemeClr val="bg1">
                    <a:lumMod val="65000"/>
                  </a:schemeClr>
                </a:solidFill>
                <a:latin typeface="Arial" panose="020B0604020202020204" pitchFamily="34" charset="0"/>
                <a:cs typeface="Arial" panose="020B0604020202020204" pitchFamily="34" charset="0"/>
              </a:rPr>
              <a:t>EMPTY</a:t>
            </a:r>
          </a:p>
        </p:txBody>
      </p:sp>
    </p:spTree>
    <p:extLst>
      <p:ext uri="{BB962C8B-B14F-4D97-AF65-F5344CB8AC3E}">
        <p14:creationId xmlns:p14="http://schemas.microsoft.com/office/powerpoint/2010/main" val="2886275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99710" y="228856"/>
            <a:ext cx="8436831" cy="430887"/>
          </a:xfrm>
          <a:prstGeom prst="rect">
            <a:avLst/>
          </a:prstGeom>
          <a:noFill/>
        </p:spPr>
        <p:txBody>
          <a:bodyPr wrap="square" rtlCol="0">
            <a:spAutoFit/>
          </a:bodyPr>
          <a:lstStyle/>
          <a:p>
            <a:pPr defTabSz="914400"/>
            <a:r>
              <a:rPr lang="fr-BE" sz="2200" dirty="0" smtClean="0">
                <a:solidFill>
                  <a:srgbClr val="F79646">
                    <a:lumMod val="75000"/>
                  </a:srgbClr>
                </a:solidFill>
                <a:latin typeface="Arial" panose="020B0604020202020204" pitchFamily="34" charset="0"/>
                <a:cs typeface="Arial" panose="020B0604020202020204" pitchFamily="34" charset="0"/>
              </a:rPr>
              <a:t>The </a:t>
            </a:r>
            <a:r>
              <a:rPr lang="fr-BE" sz="2200" dirty="0" err="1" smtClean="0">
                <a:solidFill>
                  <a:srgbClr val="F79646">
                    <a:lumMod val="75000"/>
                  </a:srgbClr>
                </a:solidFill>
                <a:latin typeface="Arial" panose="020B0604020202020204" pitchFamily="34" charset="0"/>
                <a:cs typeface="Arial" panose="020B0604020202020204" pitchFamily="34" charset="0"/>
              </a:rPr>
              <a:t>empty</a:t>
            </a:r>
            <a:r>
              <a:rPr lang="fr-BE" sz="2200" dirty="0" smtClean="0">
                <a:solidFill>
                  <a:srgbClr val="F79646">
                    <a:lumMod val="75000"/>
                  </a:srgbClr>
                </a:solidFill>
                <a:latin typeface="Arial" panose="020B0604020202020204" pitchFamily="34" charset="0"/>
                <a:cs typeface="Arial" panose="020B0604020202020204" pitchFamily="34" charset="0"/>
              </a:rPr>
              <a:t> gap in the </a:t>
            </a:r>
            <a:r>
              <a:rPr lang="fr-BE" sz="2200" dirty="0" err="1" smtClean="0">
                <a:solidFill>
                  <a:srgbClr val="F79646">
                    <a:lumMod val="75000"/>
                  </a:srgbClr>
                </a:solidFill>
                <a:latin typeface="Arial" panose="020B0604020202020204" pitchFamily="34" charset="0"/>
                <a:cs typeface="Arial" panose="020B0604020202020204" pitchFamily="34" charset="0"/>
              </a:rPr>
              <a:t>classical</a:t>
            </a:r>
            <a:r>
              <a:rPr lang="fr-BE" sz="2200" dirty="0" smtClean="0">
                <a:solidFill>
                  <a:srgbClr val="F79646">
                    <a:lumMod val="75000"/>
                  </a:srgbClr>
                </a:solidFill>
                <a:latin typeface="Arial" panose="020B0604020202020204" pitchFamily="34" charset="0"/>
                <a:cs typeface="Arial" panose="020B0604020202020204" pitchFamily="34" charset="0"/>
              </a:rPr>
              <a:t> translation </a:t>
            </a:r>
            <a:r>
              <a:rPr lang="fr-BE" sz="2200" dirty="0" err="1" smtClean="0">
                <a:solidFill>
                  <a:srgbClr val="F79646">
                    <a:lumMod val="75000"/>
                  </a:srgbClr>
                </a:solidFill>
                <a:latin typeface="Arial" panose="020B0604020202020204" pitchFamily="34" charset="0"/>
                <a:cs typeface="Arial" panose="020B0604020202020204" pitchFamily="34" charset="0"/>
              </a:rPr>
              <a:t>method</a:t>
            </a:r>
            <a:endParaRPr lang="fr-BE" sz="22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66271" y="857426"/>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23" name="ZoneTexte 22"/>
          <p:cNvSpPr txBox="1"/>
          <p:nvPr/>
        </p:nvSpPr>
        <p:spPr>
          <a:xfrm>
            <a:off x="766271" y="1141453"/>
            <a:ext cx="7938424" cy="4970591"/>
          </a:xfrm>
          <a:prstGeom prst="rect">
            <a:avLst/>
          </a:prstGeom>
          <a:noFill/>
        </p:spPr>
        <p:txBody>
          <a:bodyPr wrap="square" rtlCol="0">
            <a:spAutoFit/>
          </a:bodyPr>
          <a:lstStyle/>
          <a:p>
            <a:pPr marL="342900" indent="-342900" defTabSz="914400">
              <a:spcAft>
                <a:spcPts val="1800"/>
              </a:spcAft>
              <a:buFont typeface="Arial" panose="020B0604020202020204" pitchFamily="34" charset="0"/>
              <a:buChar char="•"/>
            </a:pPr>
            <a:r>
              <a:rPr lang="fr-BE" dirty="0" smtClean="0">
                <a:solidFill>
                  <a:srgbClr val="003399"/>
                </a:solidFill>
                <a:latin typeface="Arial" panose="020B0604020202020204" pitchFamily="34" charset="0"/>
                <a:cs typeface="Arial" panose="020B0604020202020204" pitchFamily="34" charset="0"/>
              </a:rPr>
              <a:t>No guideline about </a:t>
            </a:r>
            <a:r>
              <a:rPr lang="fr-BE" dirty="0" err="1" smtClean="0">
                <a:solidFill>
                  <a:srgbClr val="003399"/>
                </a:solidFill>
                <a:latin typeface="Arial" panose="020B0604020202020204" pitchFamily="34" charset="0"/>
                <a:cs typeface="Arial" panose="020B0604020202020204" pitchFamily="34" charset="0"/>
              </a:rPr>
              <a:t>structured</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preparation</a:t>
            </a:r>
            <a:r>
              <a:rPr lang="fr-BE" dirty="0" smtClean="0">
                <a:solidFill>
                  <a:srgbClr val="003399"/>
                </a:solidFill>
                <a:latin typeface="Arial" panose="020B0604020202020204" pitchFamily="34" charset="0"/>
                <a:cs typeface="Arial" panose="020B0604020202020204" pitchFamily="34" charset="0"/>
              </a:rPr>
              <a:t> of the </a:t>
            </a:r>
            <a:r>
              <a:rPr lang="fr-BE" dirty="0" err="1" smtClean="0">
                <a:solidFill>
                  <a:srgbClr val="003399"/>
                </a:solidFill>
                <a:latin typeface="Arial" panose="020B0604020202020204" pitchFamily="34" charset="0"/>
                <a:cs typeface="Arial" panose="020B0604020202020204" pitchFamily="34" charset="0"/>
              </a:rPr>
              <a:t>translator's</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work</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using</a:t>
            </a:r>
            <a:r>
              <a:rPr lang="fr-BE" dirty="0" smtClean="0">
                <a:solidFill>
                  <a:srgbClr val="003399"/>
                </a:solidFill>
                <a:latin typeface="Arial" panose="020B0604020202020204" pitchFamily="34" charset="0"/>
                <a:cs typeface="Arial" panose="020B0604020202020204" pitchFamily="34" charset="0"/>
              </a:rPr>
              <a:t> for </a:t>
            </a:r>
            <a:r>
              <a:rPr lang="fr-BE" dirty="0" err="1" smtClean="0">
                <a:solidFill>
                  <a:srgbClr val="003399"/>
                </a:solidFill>
                <a:latin typeface="Arial" panose="020B0604020202020204" pitchFamily="34" charset="0"/>
                <a:cs typeface="Arial" panose="020B0604020202020204" pitchFamily="34" charset="0"/>
              </a:rPr>
              <a:t>example</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automatical</a:t>
            </a:r>
            <a:r>
              <a:rPr lang="fr-BE" dirty="0" smtClean="0">
                <a:solidFill>
                  <a:srgbClr val="003399"/>
                </a:solidFill>
                <a:latin typeface="Arial" panose="020B0604020202020204" pitchFamily="34" charset="0"/>
                <a:cs typeface="Arial" panose="020B0604020202020204" pitchFamily="34" charset="0"/>
              </a:rPr>
              <a:t> lexical </a:t>
            </a:r>
            <a:r>
              <a:rPr lang="fr-BE" dirty="0" err="1" smtClean="0">
                <a:solidFill>
                  <a:srgbClr val="003399"/>
                </a:solidFill>
                <a:latin typeface="Arial" panose="020B0604020202020204" pitchFamily="34" charset="0"/>
                <a:cs typeface="Arial" panose="020B0604020202020204" pitchFamily="34" charset="0"/>
              </a:rPr>
              <a:t>based</a:t>
            </a:r>
            <a:r>
              <a:rPr lang="fr-BE" dirty="0" smtClean="0">
                <a:solidFill>
                  <a:srgbClr val="003399"/>
                </a:solidFill>
                <a:latin typeface="Arial" panose="020B0604020202020204" pitchFamily="34" charset="0"/>
                <a:cs typeface="Arial" panose="020B0604020202020204" pitchFamily="34" charset="0"/>
              </a:rPr>
              <a:t> translations</a:t>
            </a:r>
          </a:p>
          <a:p>
            <a:pPr marL="342900" indent="-342900" defTabSz="914400">
              <a:spcAft>
                <a:spcPts val="1200"/>
              </a:spcAft>
              <a:buFont typeface="Arial" panose="020B0604020202020204" pitchFamily="34" charset="0"/>
              <a:buChar char="•"/>
            </a:pPr>
            <a:r>
              <a:rPr lang="fr-BE" dirty="0" err="1" smtClean="0">
                <a:solidFill>
                  <a:srgbClr val="003399"/>
                </a:solidFill>
                <a:latin typeface="Arial" panose="020B0604020202020204" pitchFamily="34" charset="0"/>
                <a:cs typeface="Arial" panose="020B0604020202020204" pitchFamily="34" charset="0"/>
              </a:rPr>
              <a:t>Each</a:t>
            </a:r>
            <a:r>
              <a:rPr lang="fr-BE" dirty="0" smtClean="0">
                <a:solidFill>
                  <a:srgbClr val="003399"/>
                </a:solidFill>
                <a:latin typeface="Arial" panose="020B0604020202020204" pitchFamily="34" charset="0"/>
                <a:cs typeface="Arial" panose="020B0604020202020204" pitchFamily="34" charset="0"/>
              </a:rPr>
              <a:t> concept </a:t>
            </a:r>
            <a:r>
              <a:rPr lang="fr-BE" dirty="0" err="1" smtClean="0">
                <a:solidFill>
                  <a:srgbClr val="003399"/>
                </a:solidFill>
                <a:latin typeface="Arial" panose="020B0604020202020204" pitchFamily="34" charset="0"/>
                <a:cs typeface="Arial" panose="020B0604020202020204" pitchFamily="34" charset="0"/>
              </a:rPr>
              <a:t>is</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translated</a:t>
            </a:r>
            <a:r>
              <a:rPr lang="fr-BE" dirty="0" smtClean="0">
                <a:solidFill>
                  <a:srgbClr val="003399"/>
                </a:solidFill>
                <a:latin typeface="Arial" panose="020B0604020202020204" pitchFamily="34" charset="0"/>
                <a:cs typeface="Arial" panose="020B0604020202020204" pitchFamily="34" charset="0"/>
              </a:rPr>
              <a:t> by </a:t>
            </a:r>
            <a:r>
              <a:rPr lang="fr-BE" dirty="0" err="1" smtClean="0">
                <a:solidFill>
                  <a:srgbClr val="003399"/>
                </a:solidFill>
                <a:latin typeface="Arial" panose="020B0604020202020204" pitchFamily="34" charset="0"/>
                <a:cs typeface="Arial" panose="020B0604020202020204" pitchFamily="34" charset="0"/>
              </a:rPr>
              <a:t>itself</a:t>
            </a:r>
            <a:endParaRPr lang="fr-BE" dirty="0" smtClean="0">
              <a:solidFill>
                <a:srgbClr val="003399"/>
              </a:solidFill>
              <a:latin typeface="Arial" panose="020B0604020202020204" pitchFamily="34" charset="0"/>
              <a:cs typeface="Arial" panose="020B0604020202020204" pitchFamily="34" charset="0"/>
            </a:endParaRPr>
          </a:p>
          <a:p>
            <a:pPr marL="800100" lvl="1" indent="-342900" defTabSz="914400">
              <a:spcAft>
                <a:spcPts val="600"/>
              </a:spcAft>
              <a:buFont typeface="Arial" panose="020B0604020202020204" pitchFamily="34" charset="0"/>
              <a:buChar char="•"/>
            </a:pPr>
            <a:r>
              <a:rPr lang="fr-BE" dirty="0" smtClean="0">
                <a:solidFill>
                  <a:srgbClr val="0070C0"/>
                </a:solidFill>
                <a:latin typeface="Arial" panose="020B0604020202020204" pitchFamily="34" charset="0"/>
                <a:cs typeface="Arial" panose="020B0604020202020204" pitchFamily="34" charset="0"/>
              </a:rPr>
              <a:t>no guidelines about </a:t>
            </a:r>
            <a:r>
              <a:rPr lang="fr-BE" dirty="0" err="1" smtClean="0">
                <a:solidFill>
                  <a:srgbClr val="0070C0"/>
                </a:solidFill>
                <a:latin typeface="Arial" panose="020B0604020202020204" pitchFamily="34" charset="0"/>
                <a:cs typeface="Arial" panose="020B0604020202020204" pitchFamily="34" charset="0"/>
              </a:rPr>
              <a:t>translating</a:t>
            </a:r>
            <a:r>
              <a:rPr lang="fr-BE" dirty="0" smtClean="0">
                <a:solidFill>
                  <a:srgbClr val="0070C0"/>
                </a:solidFill>
                <a:latin typeface="Arial" panose="020B0604020202020204" pitchFamily="34" charset="0"/>
                <a:cs typeface="Arial" panose="020B0604020202020204" pitchFamily="34" charset="0"/>
              </a:rPr>
              <a:t> concepts by "</a:t>
            </a:r>
            <a:r>
              <a:rPr lang="fr-BE" dirty="0" err="1" smtClean="0">
                <a:solidFill>
                  <a:srgbClr val="0070C0"/>
                </a:solidFill>
                <a:latin typeface="Arial" panose="020B0604020202020204" pitchFamily="34" charset="0"/>
                <a:cs typeface="Arial" panose="020B0604020202020204" pitchFamily="34" charset="0"/>
              </a:rPr>
              <a:t>family</a:t>
            </a:r>
            <a:r>
              <a:rPr lang="fr-BE" dirty="0" smtClean="0">
                <a:solidFill>
                  <a:srgbClr val="0070C0"/>
                </a:solidFill>
                <a:latin typeface="Arial" panose="020B0604020202020204" pitchFamily="34" charset="0"/>
                <a:cs typeface="Arial" panose="020B0604020202020204" pitchFamily="34" charset="0"/>
              </a:rPr>
              <a:t>" (</a:t>
            </a:r>
            <a:r>
              <a:rPr lang="fr-BE" dirty="0" err="1" smtClean="0">
                <a:solidFill>
                  <a:srgbClr val="0070C0"/>
                </a:solidFill>
                <a:latin typeface="Arial" panose="020B0604020202020204" pitchFamily="34" charset="0"/>
                <a:cs typeface="Arial" panose="020B0604020202020204" pitchFamily="34" charset="0"/>
              </a:rPr>
              <a:t>branch</a:t>
            </a:r>
            <a:r>
              <a:rPr lang="fr-BE" dirty="0" smtClean="0">
                <a:solidFill>
                  <a:srgbClr val="0070C0"/>
                </a:solidFill>
                <a:latin typeface="Arial" panose="020B0604020202020204" pitchFamily="34" charset="0"/>
                <a:cs typeface="Arial" panose="020B0604020202020204" pitchFamily="34" charset="0"/>
              </a:rPr>
              <a:t> of </a:t>
            </a:r>
            <a:r>
              <a:rPr lang="fr-BE" dirty="0" err="1" smtClean="0">
                <a:solidFill>
                  <a:srgbClr val="0070C0"/>
                </a:solidFill>
                <a:latin typeface="Arial" panose="020B0604020202020204" pitchFamily="34" charset="0"/>
                <a:cs typeface="Arial" panose="020B0604020202020204" pitchFamily="34" charset="0"/>
              </a:rPr>
              <a:t>subhierarchy</a:t>
            </a:r>
            <a:r>
              <a:rPr lang="fr-BE" dirty="0" smtClean="0">
                <a:solidFill>
                  <a:srgbClr val="0070C0"/>
                </a:solidFill>
                <a:latin typeface="Arial" panose="020B0604020202020204" pitchFamily="34" charset="0"/>
                <a:cs typeface="Arial" panose="020B0604020202020204" pitchFamily="34" charset="0"/>
              </a:rPr>
              <a:t>)</a:t>
            </a:r>
          </a:p>
          <a:p>
            <a:pPr marL="800100" lvl="1" indent="-342900" defTabSz="914400">
              <a:spcAft>
                <a:spcPts val="600"/>
              </a:spcAft>
              <a:buFont typeface="Arial" panose="020B0604020202020204" pitchFamily="34" charset="0"/>
              <a:buChar char="•"/>
            </a:pPr>
            <a:r>
              <a:rPr lang="fr-BE" dirty="0" smtClean="0">
                <a:solidFill>
                  <a:srgbClr val="0070C0"/>
                </a:solidFill>
                <a:latin typeface="Arial" panose="020B0604020202020204" pitchFamily="34" charset="0"/>
                <a:cs typeface="Arial" panose="020B0604020202020204" pitchFamily="34" charset="0"/>
              </a:rPr>
              <a:t>no recommandation to </a:t>
            </a:r>
            <a:r>
              <a:rPr lang="fr-BE" dirty="0" err="1" smtClean="0">
                <a:solidFill>
                  <a:srgbClr val="0070C0"/>
                </a:solidFill>
                <a:latin typeface="Arial" panose="020B0604020202020204" pitchFamily="34" charset="0"/>
                <a:cs typeface="Arial" panose="020B0604020202020204" pitchFamily="34" charset="0"/>
              </a:rPr>
              <a:t>refer</a:t>
            </a:r>
            <a:r>
              <a:rPr lang="fr-BE" dirty="0" smtClean="0">
                <a:solidFill>
                  <a:srgbClr val="0070C0"/>
                </a:solidFill>
                <a:latin typeface="Arial" panose="020B0604020202020204" pitchFamily="34" charset="0"/>
                <a:cs typeface="Arial" panose="020B0604020202020204" pitchFamily="34" charset="0"/>
              </a:rPr>
              <a:t> to a "canonical" translation of </a:t>
            </a:r>
            <a:r>
              <a:rPr lang="fr-BE" dirty="0" err="1" smtClean="0">
                <a:solidFill>
                  <a:srgbClr val="0070C0"/>
                </a:solidFill>
                <a:latin typeface="Arial" panose="020B0604020202020204" pitchFamily="34" charset="0"/>
                <a:cs typeface="Arial" panose="020B0604020202020204" pitchFamily="34" charset="0"/>
              </a:rPr>
              <a:t>its</a:t>
            </a:r>
            <a:r>
              <a:rPr lang="fr-BE" dirty="0" smtClean="0">
                <a:solidFill>
                  <a:srgbClr val="0070C0"/>
                </a:solidFill>
                <a:latin typeface="Arial" panose="020B0604020202020204" pitchFamily="34" charset="0"/>
                <a:cs typeface="Arial" panose="020B0604020202020204" pitchFamily="34" charset="0"/>
              </a:rPr>
              <a:t> </a:t>
            </a:r>
            <a:r>
              <a:rPr lang="fr-BE" dirty="0" err="1" smtClean="0">
                <a:solidFill>
                  <a:srgbClr val="0070C0"/>
                </a:solidFill>
                <a:latin typeface="Arial" panose="020B0604020202020204" pitchFamily="34" charset="0"/>
                <a:cs typeface="Arial" panose="020B0604020202020204" pitchFamily="34" charset="0"/>
              </a:rPr>
              <a:t>attributes</a:t>
            </a:r>
            <a:r>
              <a:rPr lang="fr-BE" dirty="0" smtClean="0">
                <a:solidFill>
                  <a:srgbClr val="0070C0"/>
                </a:solidFill>
                <a:latin typeface="Arial" panose="020B0604020202020204" pitchFamily="34" charset="0"/>
                <a:cs typeface="Arial" panose="020B0604020202020204" pitchFamily="34" charset="0"/>
              </a:rPr>
              <a:t> - value pairs</a:t>
            </a:r>
          </a:p>
          <a:p>
            <a:pPr marL="800100" lvl="1" indent="-342900" defTabSz="914400">
              <a:spcAft>
                <a:spcPts val="1800"/>
              </a:spcAft>
              <a:buFont typeface="Arial" panose="020B0604020202020204" pitchFamily="34" charset="0"/>
              <a:buChar char="•"/>
            </a:pPr>
            <a:r>
              <a:rPr lang="fr-BE" dirty="0" smtClean="0">
                <a:solidFill>
                  <a:srgbClr val="0070C0"/>
                </a:solidFill>
                <a:latin typeface="Arial" panose="020B0604020202020204" pitchFamily="34" charset="0"/>
                <a:cs typeface="Arial" panose="020B0604020202020204" pitchFamily="34" charset="0"/>
              </a:rPr>
              <a:t>no recommandation to </a:t>
            </a:r>
            <a:r>
              <a:rPr lang="fr-BE" dirty="0" err="1" smtClean="0">
                <a:solidFill>
                  <a:srgbClr val="0070C0"/>
                </a:solidFill>
                <a:latin typeface="Arial" panose="020B0604020202020204" pitchFamily="34" charset="0"/>
                <a:cs typeface="Arial" panose="020B0604020202020204" pitchFamily="34" charset="0"/>
              </a:rPr>
              <a:t>refer</a:t>
            </a:r>
            <a:r>
              <a:rPr lang="fr-BE" dirty="0" smtClean="0">
                <a:solidFill>
                  <a:srgbClr val="0070C0"/>
                </a:solidFill>
                <a:latin typeface="Arial" panose="020B0604020202020204" pitchFamily="34" charset="0"/>
                <a:cs typeface="Arial" panose="020B0604020202020204" pitchFamily="34" charset="0"/>
              </a:rPr>
              <a:t> to the translation of the "</a:t>
            </a:r>
            <a:r>
              <a:rPr lang="fr-BE" dirty="0" err="1" smtClean="0">
                <a:solidFill>
                  <a:srgbClr val="0070C0"/>
                </a:solidFill>
                <a:latin typeface="Arial" panose="020B0604020202020204" pitchFamily="34" charset="0"/>
                <a:cs typeface="Arial" panose="020B0604020202020204" pitchFamily="34" charset="0"/>
              </a:rPr>
              <a:t>nested</a:t>
            </a:r>
            <a:r>
              <a:rPr lang="fr-BE" dirty="0" smtClean="0">
                <a:solidFill>
                  <a:srgbClr val="0070C0"/>
                </a:solidFill>
                <a:latin typeface="Arial" panose="020B0604020202020204" pitchFamily="34" charset="0"/>
                <a:cs typeface="Arial" panose="020B0604020202020204" pitchFamily="34" charset="0"/>
              </a:rPr>
              <a:t> concepts </a:t>
            </a:r>
            <a:r>
              <a:rPr lang="fr-BE" dirty="0" err="1" smtClean="0">
                <a:solidFill>
                  <a:srgbClr val="0070C0"/>
                </a:solidFill>
                <a:latin typeface="Arial" panose="020B0604020202020204" pitchFamily="34" charset="0"/>
                <a:cs typeface="Arial" panose="020B0604020202020204" pitchFamily="34" charset="0"/>
              </a:rPr>
              <a:t>that</a:t>
            </a:r>
            <a:r>
              <a:rPr lang="fr-BE" dirty="0" smtClean="0">
                <a:solidFill>
                  <a:srgbClr val="0070C0"/>
                </a:solidFill>
                <a:latin typeface="Arial" panose="020B0604020202020204" pitchFamily="34" charset="0"/>
                <a:cs typeface="Arial" panose="020B0604020202020204" pitchFamily="34" charset="0"/>
              </a:rPr>
              <a:t> </a:t>
            </a:r>
            <a:r>
              <a:rPr lang="fr-BE" dirty="0" err="1" smtClean="0">
                <a:solidFill>
                  <a:srgbClr val="0070C0"/>
                </a:solidFill>
                <a:latin typeface="Arial" panose="020B0604020202020204" pitchFamily="34" charset="0"/>
                <a:cs typeface="Arial" panose="020B0604020202020204" pitchFamily="34" charset="0"/>
              </a:rPr>
              <a:t>might</a:t>
            </a:r>
            <a:r>
              <a:rPr lang="fr-BE" dirty="0" smtClean="0">
                <a:solidFill>
                  <a:srgbClr val="0070C0"/>
                </a:solidFill>
                <a:latin typeface="Arial" panose="020B0604020202020204" pitchFamily="34" charset="0"/>
                <a:cs typeface="Arial" panose="020B0604020202020204" pitchFamily="34" charset="0"/>
              </a:rPr>
              <a:t> </a:t>
            </a:r>
            <a:r>
              <a:rPr lang="fr-BE" dirty="0" err="1" smtClean="0">
                <a:solidFill>
                  <a:srgbClr val="0070C0"/>
                </a:solidFill>
                <a:latin typeface="Arial" panose="020B0604020202020204" pitchFamily="34" charset="0"/>
                <a:cs typeface="Arial" panose="020B0604020202020204" pitchFamily="34" charset="0"/>
              </a:rPr>
              <a:t>be</a:t>
            </a:r>
            <a:r>
              <a:rPr lang="fr-BE" dirty="0" smtClean="0">
                <a:solidFill>
                  <a:srgbClr val="0070C0"/>
                </a:solidFill>
                <a:latin typeface="Arial" panose="020B0604020202020204" pitchFamily="34" charset="0"/>
                <a:cs typeface="Arial" panose="020B0604020202020204" pitchFamily="34" charset="0"/>
              </a:rPr>
              <a:t> </a:t>
            </a:r>
            <a:r>
              <a:rPr lang="fr-BE" dirty="0" err="1" smtClean="0">
                <a:solidFill>
                  <a:srgbClr val="0070C0"/>
                </a:solidFill>
                <a:latin typeface="Arial" panose="020B0604020202020204" pitchFamily="34" charset="0"/>
                <a:cs typeface="Arial" panose="020B0604020202020204" pitchFamily="34" charset="0"/>
              </a:rPr>
              <a:t>contained</a:t>
            </a:r>
            <a:r>
              <a:rPr lang="fr-BE" dirty="0" smtClean="0">
                <a:solidFill>
                  <a:srgbClr val="0070C0"/>
                </a:solidFill>
                <a:latin typeface="Arial" panose="020B0604020202020204" pitchFamily="34" charset="0"/>
                <a:cs typeface="Arial" panose="020B0604020202020204" pitchFamily="34" charset="0"/>
              </a:rPr>
              <a:t> in the FSN of the concept to </a:t>
            </a:r>
            <a:r>
              <a:rPr lang="fr-BE" dirty="0" err="1" smtClean="0">
                <a:solidFill>
                  <a:srgbClr val="0070C0"/>
                </a:solidFill>
                <a:latin typeface="Arial" panose="020B0604020202020204" pitchFamily="34" charset="0"/>
                <a:cs typeface="Arial" panose="020B0604020202020204" pitchFamily="34" charset="0"/>
              </a:rPr>
              <a:t>be</a:t>
            </a:r>
            <a:r>
              <a:rPr lang="fr-BE" dirty="0" smtClean="0">
                <a:solidFill>
                  <a:srgbClr val="0070C0"/>
                </a:solidFill>
                <a:latin typeface="Arial" panose="020B0604020202020204" pitchFamily="34" charset="0"/>
                <a:cs typeface="Arial" panose="020B0604020202020204" pitchFamily="34" charset="0"/>
              </a:rPr>
              <a:t> </a:t>
            </a:r>
            <a:r>
              <a:rPr lang="fr-BE" dirty="0" err="1" smtClean="0">
                <a:solidFill>
                  <a:srgbClr val="0070C0"/>
                </a:solidFill>
                <a:latin typeface="Arial" panose="020B0604020202020204" pitchFamily="34" charset="0"/>
                <a:cs typeface="Arial" panose="020B0604020202020204" pitchFamily="34" charset="0"/>
              </a:rPr>
              <a:t>translated</a:t>
            </a:r>
            <a:endParaRPr lang="fr-BE" dirty="0" smtClean="0">
              <a:solidFill>
                <a:srgbClr val="0070C0"/>
              </a:solidFill>
              <a:latin typeface="Arial" panose="020B0604020202020204" pitchFamily="34" charset="0"/>
              <a:cs typeface="Arial" panose="020B0604020202020204" pitchFamily="34" charset="0"/>
            </a:endParaRPr>
          </a:p>
          <a:p>
            <a:pPr marL="342900" indent="-342900" defTabSz="914400">
              <a:spcAft>
                <a:spcPts val="600"/>
              </a:spcAft>
              <a:buFont typeface="Arial" panose="020B0604020202020204" pitchFamily="34" charset="0"/>
              <a:buChar char="•"/>
            </a:pPr>
            <a:r>
              <a:rPr lang="fr-BE" dirty="0" smtClean="0">
                <a:solidFill>
                  <a:srgbClr val="003399"/>
                </a:solidFill>
                <a:latin typeface="Arial" panose="020B0604020202020204" pitchFamily="34" charset="0"/>
                <a:cs typeface="Arial" panose="020B0604020202020204" pitchFamily="34" charset="0"/>
              </a:rPr>
              <a:t>The </a:t>
            </a:r>
            <a:r>
              <a:rPr lang="fr-BE" dirty="0" err="1" smtClean="0">
                <a:solidFill>
                  <a:srgbClr val="003399"/>
                </a:solidFill>
                <a:latin typeface="Arial" panose="020B0604020202020204" pitchFamily="34" charset="0"/>
                <a:cs typeface="Arial" panose="020B0604020202020204" pitchFamily="34" charset="0"/>
              </a:rPr>
              <a:t>systematic</a:t>
            </a:r>
            <a:r>
              <a:rPr lang="fr-BE" dirty="0" smtClean="0">
                <a:solidFill>
                  <a:srgbClr val="003399"/>
                </a:solidFill>
                <a:latin typeface="Arial" panose="020B0604020202020204" pitchFamily="34" charset="0"/>
                <a:cs typeface="Arial" panose="020B0604020202020204" pitchFamily="34" charset="0"/>
              </a:rPr>
              <a:t> standardisation of the </a:t>
            </a:r>
            <a:r>
              <a:rPr lang="fr-BE" dirty="0" err="1" smtClean="0">
                <a:solidFill>
                  <a:srgbClr val="003399"/>
                </a:solidFill>
                <a:latin typeface="Arial" panose="020B0604020202020204" pitchFamily="34" charset="0"/>
                <a:cs typeface="Arial" panose="020B0604020202020204" pitchFamily="34" charset="0"/>
              </a:rPr>
              <a:t>reviewer's</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work</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happens</a:t>
            </a:r>
            <a:r>
              <a:rPr lang="fr-BE" dirty="0" smtClean="0">
                <a:solidFill>
                  <a:srgbClr val="003399"/>
                </a:solidFill>
                <a:latin typeface="Arial" panose="020B0604020202020204" pitchFamily="34" charset="0"/>
                <a:cs typeface="Arial" panose="020B0604020202020204" pitchFamily="34" charset="0"/>
              </a:rPr>
              <a:t> (if </a:t>
            </a:r>
            <a:r>
              <a:rPr lang="fr-BE" dirty="0" err="1" smtClean="0">
                <a:solidFill>
                  <a:srgbClr val="003399"/>
                </a:solidFill>
                <a:latin typeface="Arial" panose="020B0604020202020204" pitchFamily="34" charset="0"/>
                <a:cs typeface="Arial" panose="020B0604020202020204" pitchFamily="34" charset="0"/>
              </a:rPr>
              <a:t>any</a:t>
            </a:r>
            <a:r>
              <a:rPr lang="fr-BE" dirty="0" smtClean="0">
                <a:solidFill>
                  <a:srgbClr val="003399"/>
                </a:solidFill>
                <a:latin typeface="Arial" panose="020B0604020202020204" pitchFamily="34" charset="0"/>
                <a:cs typeface="Arial" panose="020B0604020202020204" pitchFamily="34" charset="0"/>
              </a:rPr>
              <a:t>) "at the </a:t>
            </a:r>
            <a:r>
              <a:rPr lang="fr-BE" dirty="0" err="1" smtClean="0">
                <a:solidFill>
                  <a:srgbClr val="003399"/>
                </a:solidFill>
                <a:latin typeface="Arial" panose="020B0604020202020204" pitchFamily="34" charset="0"/>
                <a:cs typeface="Arial" panose="020B0604020202020204" pitchFamily="34" charset="0"/>
              </a:rPr>
              <a:t>tail</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after</a:t>
            </a:r>
            <a:r>
              <a:rPr lang="fr-BE" dirty="0" smtClean="0">
                <a:solidFill>
                  <a:srgbClr val="003399"/>
                </a:solidFill>
                <a:latin typeface="Arial" panose="020B0604020202020204" pitchFamily="34" charset="0"/>
                <a:cs typeface="Arial" panose="020B0604020202020204" pitchFamily="34" charset="0"/>
              </a:rPr>
              <a:t> the </a:t>
            </a:r>
            <a:r>
              <a:rPr lang="fr-BE" dirty="0" err="1" smtClean="0">
                <a:solidFill>
                  <a:srgbClr val="003399"/>
                </a:solidFill>
                <a:latin typeface="Arial" panose="020B0604020202020204" pitchFamily="34" charset="0"/>
                <a:cs typeface="Arial" panose="020B0604020202020204" pitchFamily="34" charset="0"/>
              </a:rPr>
              <a:t>domain</a:t>
            </a:r>
            <a:r>
              <a:rPr lang="fr-BE" dirty="0" smtClean="0">
                <a:solidFill>
                  <a:srgbClr val="003399"/>
                </a:solidFill>
                <a:latin typeface="Arial" panose="020B0604020202020204" pitchFamily="34" charset="0"/>
                <a:cs typeface="Arial" panose="020B0604020202020204" pitchFamily="34" charset="0"/>
              </a:rPr>
              <a:t> experts' </a:t>
            </a:r>
            <a:r>
              <a:rPr lang="fr-BE" dirty="0" err="1" smtClean="0">
                <a:solidFill>
                  <a:srgbClr val="003399"/>
                </a:solidFill>
                <a:latin typeface="Arial" panose="020B0604020202020204" pitchFamily="34" charset="0"/>
                <a:cs typeface="Arial" panose="020B0604020202020204" pitchFamily="34" charset="0"/>
              </a:rPr>
              <a:t>work</a:t>
            </a:r>
            <a:r>
              <a:rPr lang="fr-BE" dirty="0" smtClean="0">
                <a:solidFill>
                  <a:srgbClr val="003399"/>
                </a:solidFill>
                <a:latin typeface="Arial" panose="020B0604020202020204" pitchFamily="34" charset="0"/>
                <a:cs typeface="Arial" panose="020B0604020202020204" pitchFamily="34" charset="0"/>
              </a:rPr>
              <a:t> and </a:t>
            </a:r>
            <a:r>
              <a:rPr lang="fr-BE" dirty="0" err="1" smtClean="0">
                <a:solidFill>
                  <a:srgbClr val="003399"/>
                </a:solidFill>
                <a:latin typeface="Arial" panose="020B0604020202020204" pitchFamily="34" charset="0"/>
                <a:cs typeface="Arial" panose="020B0604020202020204" pitchFamily="34" charset="0"/>
              </a:rPr>
              <a:t>is</a:t>
            </a:r>
            <a:r>
              <a:rPr lang="fr-BE" dirty="0" smtClean="0">
                <a:solidFill>
                  <a:srgbClr val="003399"/>
                </a:solidFill>
                <a:latin typeface="Arial" panose="020B0604020202020204" pitchFamily="34" charset="0"/>
                <a:cs typeface="Arial" panose="020B0604020202020204" pitchFamily="34" charset="0"/>
              </a:rPr>
              <a:t> </a:t>
            </a:r>
            <a:r>
              <a:rPr lang="fr-BE" dirty="0" err="1" smtClean="0">
                <a:solidFill>
                  <a:srgbClr val="003399"/>
                </a:solidFill>
                <a:latin typeface="Arial" panose="020B0604020202020204" pitchFamily="34" charset="0"/>
                <a:cs typeface="Arial" panose="020B0604020202020204" pitchFamily="34" charset="0"/>
              </a:rPr>
              <a:t>mainly</a:t>
            </a:r>
            <a:r>
              <a:rPr lang="fr-BE" dirty="0" smtClean="0">
                <a:solidFill>
                  <a:srgbClr val="003399"/>
                </a:solidFill>
                <a:latin typeface="Arial" panose="020B0604020202020204" pitchFamily="34" charset="0"/>
                <a:cs typeface="Arial" panose="020B0604020202020204" pitchFamily="34" charset="0"/>
              </a:rPr>
              <a:t> of </a:t>
            </a:r>
            <a:r>
              <a:rPr lang="fr-BE" dirty="0" err="1" smtClean="0">
                <a:solidFill>
                  <a:srgbClr val="003399"/>
                </a:solidFill>
                <a:latin typeface="Arial" panose="020B0604020202020204" pitchFamily="34" charset="0"/>
                <a:cs typeface="Arial" panose="020B0604020202020204" pitchFamily="34" charset="0"/>
              </a:rPr>
              <a:t>linguistic</a:t>
            </a:r>
            <a:r>
              <a:rPr lang="fr-BE" dirty="0" smtClean="0">
                <a:solidFill>
                  <a:srgbClr val="003399"/>
                </a:solidFill>
                <a:latin typeface="Arial" panose="020B0604020202020204" pitchFamily="34" charset="0"/>
                <a:cs typeface="Arial" panose="020B0604020202020204" pitchFamily="34" charset="0"/>
              </a:rPr>
              <a:t> nature</a:t>
            </a:r>
            <a:endParaRPr lang="fr-BE" dirty="0">
              <a:solidFill>
                <a:srgbClr val="003399"/>
              </a:solidFill>
              <a:latin typeface="Arial" panose="020B0604020202020204" pitchFamily="34" charset="0"/>
              <a:cs typeface="Arial" panose="020B0604020202020204" pitchFamily="34" charset="0"/>
            </a:endParaRPr>
          </a:p>
          <a:p>
            <a:pPr marL="342900" indent="-342900" defTabSz="914400">
              <a:spcAft>
                <a:spcPts val="1200"/>
              </a:spcAft>
              <a:buFont typeface="Arial" panose="020B0604020202020204" pitchFamily="34" charset="0"/>
              <a:buChar char="•"/>
            </a:pPr>
            <a:endParaRPr lang="fr-BE" dirty="0">
              <a:solidFill>
                <a:srgbClr val="003399"/>
              </a:solidFill>
              <a:latin typeface="Arial" panose="020B0604020202020204" pitchFamily="34" charset="0"/>
              <a:cs typeface="Arial" panose="020B0604020202020204" pitchFamily="34" charset="0"/>
            </a:endParaRPr>
          </a:p>
        </p:txBody>
      </p:sp>
      <p:sp>
        <p:nvSpPr>
          <p:cNvPr id="3" name="ZoneTexte 2"/>
          <p:cNvSpPr txBox="1"/>
          <p:nvPr/>
        </p:nvSpPr>
        <p:spPr>
          <a:xfrm>
            <a:off x="1498814" y="5613534"/>
            <a:ext cx="6634914" cy="707886"/>
          </a:xfrm>
          <a:prstGeom prst="rect">
            <a:avLst/>
          </a:prstGeom>
          <a:noFill/>
        </p:spPr>
        <p:txBody>
          <a:bodyPr wrap="square" rtlCol="0">
            <a:spAutoFit/>
          </a:bodyPr>
          <a:lstStyle/>
          <a:p>
            <a:pPr algn="ctr"/>
            <a:r>
              <a:rPr lang="fr-BE" sz="2000" b="1" dirty="0" err="1" smtClean="0">
                <a:solidFill>
                  <a:srgbClr val="0070C0"/>
                </a:solidFill>
              </a:rPr>
              <a:t>Why</a:t>
            </a:r>
            <a:r>
              <a:rPr lang="fr-BE" sz="2000" b="1" dirty="0" smtClean="0">
                <a:solidFill>
                  <a:srgbClr val="0070C0"/>
                </a:solidFill>
              </a:rPr>
              <a:t> </a:t>
            </a:r>
            <a:r>
              <a:rPr lang="fr-BE" sz="2000" b="1" dirty="0" err="1" smtClean="0">
                <a:solidFill>
                  <a:srgbClr val="0070C0"/>
                </a:solidFill>
              </a:rPr>
              <a:t>try</a:t>
            </a:r>
            <a:r>
              <a:rPr lang="fr-BE" sz="2000" b="1" dirty="0" smtClean="0">
                <a:solidFill>
                  <a:srgbClr val="0070C0"/>
                </a:solidFill>
              </a:rPr>
              <a:t> to </a:t>
            </a:r>
            <a:r>
              <a:rPr lang="fr-BE" sz="2000" b="1" dirty="0" err="1" smtClean="0">
                <a:solidFill>
                  <a:srgbClr val="0070C0"/>
                </a:solidFill>
              </a:rPr>
              <a:t>chase</a:t>
            </a:r>
            <a:r>
              <a:rPr lang="fr-BE" sz="2000" b="1" dirty="0" smtClean="0">
                <a:solidFill>
                  <a:srgbClr val="0070C0"/>
                </a:solidFill>
              </a:rPr>
              <a:t> the </a:t>
            </a:r>
            <a:r>
              <a:rPr lang="fr-BE" sz="2000" b="1" dirty="0" err="1" smtClean="0">
                <a:solidFill>
                  <a:srgbClr val="0070C0"/>
                </a:solidFill>
              </a:rPr>
              <a:t>tail</a:t>
            </a:r>
            <a:r>
              <a:rPr lang="fr-BE" sz="2000" b="1" dirty="0" smtClean="0">
                <a:solidFill>
                  <a:srgbClr val="0070C0"/>
                </a:solidFill>
              </a:rPr>
              <a:t> of the </a:t>
            </a:r>
            <a:r>
              <a:rPr lang="fr-BE" sz="2000" b="1" dirty="0" err="1" smtClean="0">
                <a:solidFill>
                  <a:srgbClr val="0070C0"/>
                </a:solidFill>
              </a:rPr>
              <a:t>beast</a:t>
            </a:r>
            <a:r>
              <a:rPr lang="fr-BE" sz="2000" b="1" dirty="0" smtClean="0">
                <a:solidFill>
                  <a:srgbClr val="0070C0"/>
                </a:solidFill>
              </a:rPr>
              <a:t> </a:t>
            </a:r>
            <a:r>
              <a:rPr lang="fr-BE" sz="2000" b="1" dirty="0" err="1" smtClean="0">
                <a:solidFill>
                  <a:srgbClr val="0070C0"/>
                </a:solidFill>
              </a:rPr>
              <a:t>when</a:t>
            </a:r>
            <a:r>
              <a:rPr lang="fr-BE" sz="2000" b="1" dirty="0" smtClean="0">
                <a:solidFill>
                  <a:srgbClr val="0070C0"/>
                </a:solidFill>
              </a:rPr>
              <a:t> </a:t>
            </a:r>
            <a:r>
              <a:rPr lang="fr-BE" sz="2000" b="1" dirty="0" err="1" smtClean="0">
                <a:solidFill>
                  <a:srgbClr val="0070C0"/>
                </a:solidFill>
              </a:rPr>
              <a:t>you</a:t>
            </a:r>
            <a:r>
              <a:rPr lang="fr-BE" sz="2000" b="1" dirty="0" smtClean="0">
                <a:solidFill>
                  <a:srgbClr val="0070C0"/>
                </a:solidFill>
              </a:rPr>
              <a:t> </a:t>
            </a:r>
            <a:r>
              <a:rPr lang="fr-BE" sz="2000" b="1" dirty="0" err="1" smtClean="0">
                <a:solidFill>
                  <a:srgbClr val="0070C0"/>
                </a:solidFill>
              </a:rPr>
              <a:t>could</a:t>
            </a:r>
            <a:r>
              <a:rPr lang="fr-BE" sz="2000" b="1" dirty="0" smtClean="0">
                <a:solidFill>
                  <a:srgbClr val="0070C0"/>
                </a:solidFill>
              </a:rPr>
              <a:t> </a:t>
            </a:r>
            <a:r>
              <a:rPr lang="fr-BE" sz="2000" b="1" dirty="0" err="1" smtClean="0">
                <a:solidFill>
                  <a:srgbClr val="0070C0"/>
                </a:solidFill>
              </a:rPr>
              <a:t>steer</a:t>
            </a:r>
            <a:r>
              <a:rPr lang="fr-BE" sz="2000" b="1" dirty="0" smtClean="0">
                <a:solidFill>
                  <a:srgbClr val="0070C0"/>
                </a:solidFill>
              </a:rPr>
              <a:t> </a:t>
            </a:r>
            <a:r>
              <a:rPr lang="fr-BE" sz="2000" b="1" dirty="0" err="1" smtClean="0">
                <a:solidFill>
                  <a:srgbClr val="0070C0"/>
                </a:solidFill>
              </a:rPr>
              <a:t>it</a:t>
            </a:r>
            <a:r>
              <a:rPr lang="fr-BE" sz="2000" b="1" dirty="0" smtClean="0">
                <a:solidFill>
                  <a:srgbClr val="0070C0"/>
                </a:solidFill>
              </a:rPr>
              <a:t> </a:t>
            </a:r>
            <a:r>
              <a:rPr lang="fr-BE" sz="2000" b="1" dirty="0" err="1" smtClean="0">
                <a:solidFill>
                  <a:srgbClr val="0070C0"/>
                </a:solidFill>
              </a:rPr>
              <a:t>much</a:t>
            </a:r>
            <a:r>
              <a:rPr lang="fr-BE" sz="2000" b="1" dirty="0" smtClean="0">
                <a:solidFill>
                  <a:srgbClr val="0070C0"/>
                </a:solidFill>
              </a:rPr>
              <a:t> </a:t>
            </a:r>
            <a:r>
              <a:rPr lang="fr-BE" sz="2000" b="1" dirty="0" err="1" smtClean="0">
                <a:solidFill>
                  <a:srgbClr val="0070C0"/>
                </a:solidFill>
              </a:rPr>
              <a:t>better</a:t>
            </a:r>
            <a:r>
              <a:rPr lang="fr-BE" sz="2000" b="1" dirty="0" smtClean="0">
                <a:solidFill>
                  <a:srgbClr val="0070C0"/>
                </a:solidFill>
              </a:rPr>
              <a:t> by </a:t>
            </a:r>
            <a:r>
              <a:rPr lang="fr-BE" sz="2000" b="1" dirty="0" err="1" smtClean="0">
                <a:solidFill>
                  <a:srgbClr val="0070C0"/>
                </a:solidFill>
              </a:rPr>
              <a:t>starting</a:t>
            </a:r>
            <a:r>
              <a:rPr lang="fr-BE" sz="2000" b="1" dirty="0" smtClean="0">
                <a:solidFill>
                  <a:srgbClr val="0070C0"/>
                </a:solidFill>
              </a:rPr>
              <a:t> </a:t>
            </a:r>
            <a:r>
              <a:rPr lang="fr-BE" sz="2000" b="1" dirty="0" err="1" smtClean="0">
                <a:solidFill>
                  <a:srgbClr val="0070C0"/>
                </a:solidFill>
              </a:rPr>
              <a:t>standardization</a:t>
            </a:r>
            <a:r>
              <a:rPr lang="fr-BE" sz="2000" b="1" dirty="0" smtClean="0">
                <a:solidFill>
                  <a:srgbClr val="0070C0"/>
                </a:solidFill>
              </a:rPr>
              <a:t> at the </a:t>
            </a:r>
            <a:r>
              <a:rPr lang="fr-BE" sz="2000" b="1" dirty="0" err="1" smtClean="0">
                <a:solidFill>
                  <a:srgbClr val="0070C0"/>
                </a:solidFill>
              </a:rPr>
              <a:t>head</a:t>
            </a:r>
            <a:r>
              <a:rPr lang="fr-BE" sz="2000" b="1" dirty="0" smtClean="0">
                <a:solidFill>
                  <a:srgbClr val="0070C0"/>
                </a:solidFill>
              </a:rPr>
              <a:t>?</a:t>
            </a:r>
            <a:endParaRPr lang="fr-BE" sz="2000" b="1" dirty="0">
              <a:solidFill>
                <a:srgbClr val="0070C0"/>
              </a:solidFill>
            </a:endParaRPr>
          </a:p>
        </p:txBody>
      </p:sp>
    </p:spTree>
    <p:extLst>
      <p:ext uri="{BB962C8B-B14F-4D97-AF65-F5344CB8AC3E}">
        <p14:creationId xmlns:p14="http://schemas.microsoft.com/office/powerpoint/2010/main" val="21143202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80074" y="258218"/>
            <a:ext cx="8436831" cy="461665"/>
          </a:xfrm>
          <a:prstGeom prst="rect">
            <a:avLst/>
          </a:prstGeom>
          <a:noFill/>
        </p:spPr>
        <p:txBody>
          <a:bodyPr wrap="square" rtlCol="0">
            <a:spAutoFit/>
          </a:bodyPr>
          <a:lstStyle/>
          <a:p>
            <a:pPr defTabSz="914400"/>
            <a:r>
              <a:rPr lang="fr-BE" sz="2400" dirty="0" smtClean="0">
                <a:solidFill>
                  <a:srgbClr val="F79646">
                    <a:lumMod val="75000"/>
                  </a:srgbClr>
                </a:solidFill>
                <a:latin typeface="Arial" panose="020B0604020202020204" pitchFamily="34" charset="0"/>
                <a:cs typeface="Arial" panose="020B0604020202020204" pitchFamily="34" charset="0"/>
              </a:rPr>
              <a:t>Lexical </a:t>
            </a:r>
            <a:r>
              <a:rPr lang="fr-BE" sz="2400" dirty="0" err="1" smtClean="0">
                <a:solidFill>
                  <a:srgbClr val="F79646">
                    <a:lumMod val="75000"/>
                  </a:srgbClr>
                </a:solidFill>
                <a:latin typeface="Arial" panose="020B0604020202020204" pitchFamily="34" charset="0"/>
                <a:cs typeface="Arial" panose="020B0604020202020204" pitchFamily="34" charset="0"/>
              </a:rPr>
              <a:t>based</a:t>
            </a:r>
            <a:r>
              <a:rPr lang="fr-BE" sz="2400" dirty="0" smtClean="0">
                <a:solidFill>
                  <a:srgbClr val="F79646">
                    <a:lumMod val="75000"/>
                  </a:srgbClr>
                </a:solidFill>
                <a:latin typeface="Arial" panose="020B0604020202020204" pitchFamily="34" charset="0"/>
                <a:cs typeface="Arial" panose="020B0604020202020204" pitchFamily="34" charset="0"/>
              </a:rPr>
              <a:t> </a:t>
            </a:r>
            <a:r>
              <a:rPr lang="fr-BE" sz="2400" dirty="0" err="1" smtClean="0">
                <a:solidFill>
                  <a:srgbClr val="F79646">
                    <a:lumMod val="75000"/>
                  </a:srgbClr>
                </a:solidFill>
                <a:latin typeface="Arial" panose="020B0604020202020204" pitchFamily="34" charset="0"/>
                <a:cs typeface="Arial" panose="020B0604020202020204" pitchFamily="34" charset="0"/>
              </a:rPr>
              <a:t>pretranslation</a:t>
            </a:r>
            <a:endParaRPr lang="fr-BE" sz="24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66271" y="857426"/>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10" name="ZoneTexte 9"/>
          <p:cNvSpPr txBox="1"/>
          <p:nvPr/>
        </p:nvSpPr>
        <p:spPr>
          <a:xfrm>
            <a:off x="766271" y="1291710"/>
            <a:ext cx="7938424" cy="4708981"/>
          </a:xfrm>
          <a:prstGeom prst="rect">
            <a:avLst/>
          </a:prstGeom>
          <a:noFill/>
        </p:spPr>
        <p:txBody>
          <a:bodyPr wrap="square" rtlCol="0">
            <a:spAutoFit/>
          </a:bodyPr>
          <a:lstStyle/>
          <a:p>
            <a:pPr defTabSz="914400">
              <a:spcAft>
                <a:spcPts val="1800"/>
              </a:spcAft>
            </a:pPr>
            <a:r>
              <a:rPr lang="fr-BE" sz="2000" dirty="0" smtClean="0">
                <a:solidFill>
                  <a:srgbClr val="003399"/>
                </a:solidFill>
                <a:latin typeface="Arial" panose="020B0604020202020204" pitchFamily="34" charset="0"/>
                <a:cs typeface="Arial" panose="020B0604020202020204" pitchFamily="34" charset="0"/>
              </a:rPr>
              <a:t>Method </a:t>
            </a:r>
            <a:r>
              <a:rPr lang="fr-BE" sz="2000" dirty="0" err="1" smtClean="0">
                <a:solidFill>
                  <a:srgbClr val="003399"/>
                </a:solidFill>
                <a:latin typeface="Arial" panose="020B0604020202020204" pitchFamily="34" charset="0"/>
                <a:cs typeface="Arial" panose="020B0604020202020204" pitchFamily="34" charset="0"/>
              </a:rPr>
              <a:t>invented</a:t>
            </a:r>
            <a:r>
              <a:rPr lang="fr-BE" sz="2000" dirty="0" smtClean="0">
                <a:solidFill>
                  <a:srgbClr val="003399"/>
                </a:solidFill>
                <a:latin typeface="Arial" panose="020B0604020202020204" pitchFamily="34" charset="0"/>
                <a:cs typeface="Arial" panose="020B0604020202020204" pitchFamily="34" charset="0"/>
              </a:rPr>
              <a:t> by Dr Michel Walravens</a:t>
            </a:r>
          </a:p>
          <a:p>
            <a:pPr marL="342900" indent="-342900" defTabSz="914400">
              <a:spcAft>
                <a:spcPts val="1800"/>
              </a:spcAft>
              <a:buFont typeface="Arial" panose="020B0604020202020204" pitchFamily="34" charset="0"/>
              <a:buChar char="•"/>
            </a:pPr>
            <a:r>
              <a:rPr lang="fr-BE" sz="2000" dirty="0" err="1" smtClean="0">
                <a:solidFill>
                  <a:srgbClr val="003399"/>
                </a:solidFill>
                <a:latin typeface="Arial" panose="020B0604020202020204" pitchFamily="34" charset="0"/>
                <a:cs typeface="Arial" panose="020B0604020202020204" pitchFamily="34" charset="0"/>
              </a:rPr>
              <a:t>Parse</a:t>
            </a:r>
            <a:r>
              <a:rPr lang="fr-BE" sz="2000" dirty="0" smtClean="0">
                <a:solidFill>
                  <a:srgbClr val="003399"/>
                </a:solidFill>
                <a:latin typeface="Arial" panose="020B0604020202020204" pitchFamily="34" charset="0"/>
                <a:cs typeface="Arial" panose="020B0604020202020204" pitchFamily="34" charset="0"/>
              </a:rPr>
              <a:t> the </a:t>
            </a:r>
            <a:r>
              <a:rPr lang="fr-BE" sz="2000" dirty="0" err="1" smtClean="0">
                <a:solidFill>
                  <a:srgbClr val="003399"/>
                </a:solidFill>
                <a:latin typeface="Arial" panose="020B0604020202020204" pitchFamily="34" charset="0"/>
                <a:cs typeface="Arial" panose="020B0604020202020204" pitchFamily="34" charset="0"/>
              </a:rPr>
              <a:t>FSNs</a:t>
            </a:r>
            <a:r>
              <a:rPr lang="fr-BE" sz="2000" dirty="0" smtClean="0">
                <a:solidFill>
                  <a:srgbClr val="003399"/>
                </a:solidFill>
                <a:latin typeface="Arial" panose="020B0604020202020204" pitchFamily="34" charset="0"/>
                <a:cs typeface="Arial" panose="020B0604020202020204" pitchFamily="34" charset="0"/>
              </a:rPr>
              <a:t> </a:t>
            </a:r>
            <a:r>
              <a:rPr lang="fr-BE" sz="2000" dirty="0" err="1" smtClean="0">
                <a:solidFill>
                  <a:srgbClr val="003399"/>
                </a:solidFill>
                <a:latin typeface="Arial" panose="020B0604020202020204" pitchFamily="34" charset="0"/>
                <a:cs typeface="Arial" panose="020B0604020202020204" pitchFamily="34" charset="0"/>
              </a:rPr>
              <a:t>into</a:t>
            </a:r>
            <a:r>
              <a:rPr lang="fr-BE" sz="2000" dirty="0" smtClean="0">
                <a:solidFill>
                  <a:srgbClr val="003399"/>
                </a:solidFill>
                <a:latin typeface="Arial" panose="020B0604020202020204" pitchFamily="34" charset="0"/>
                <a:cs typeface="Arial" panose="020B0604020202020204" pitchFamily="34" charset="0"/>
              </a:rPr>
              <a:t> single "lexical </a:t>
            </a:r>
            <a:r>
              <a:rPr lang="fr-BE" sz="2000" dirty="0" err="1" smtClean="0">
                <a:solidFill>
                  <a:srgbClr val="003399"/>
                </a:solidFill>
                <a:latin typeface="Arial" panose="020B0604020202020204" pitchFamily="34" charset="0"/>
                <a:cs typeface="Arial" panose="020B0604020202020204" pitchFamily="34" charset="0"/>
              </a:rPr>
              <a:t>units</a:t>
            </a:r>
            <a:r>
              <a:rPr lang="fr-BE" sz="2000" dirty="0" smtClean="0">
                <a:solidFill>
                  <a:srgbClr val="003399"/>
                </a:solidFill>
                <a:latin typeface="Arial" panose="020B0604020202020204" pitchFamily="34" charset="0"/>
                <a:cs typeface="Arial" panose="020B0604020202020204" pitchFamily="34" charset="0"/>
              </a:rPr>
              <a:t>" = </a:t>
            </a:r>
            <a:r>
              <a:rPr lang="fr-BE" sz="2000" dirty="0" err="1" smtClean="0">
                <a:solidFill>
                  <a:srgbClr val="003399"/>
                </a:solidFill>
                <a:latin typeface="Arial" panose="020B0604020202020204" pitchFamily="34" charset="0"/>
                <a:cs typeface="Arial" panose="020B0604020202020204" pitchFamily="34" charset="0"/>
              </a:rPr>
              <a:t>words</a:t>
            </a:r>
            <a:r>
              <a:rPr lang="fr-BE" sz="2000" dirty="0" smtClean="0">
                <a:solidFill>
                  <a:srgbClr val="003399"/>
                </a:solidFill>
                <a:latin typeface="Arial" panose="020B0604020202020204" pitchFamily="34" charset="0"/>
                <a:cs typeface="Arial" panose="020B0604020202020204" pitchFamily="34" charset="0"/>
              </a:rPr>
              <a:t>, digits or </a:t>
            </a:r>
            <a:r>
              <a:rPr lang="fr-BE" sz="2000" dirty="0" err="1" smtClean="0">
                <a:solidFill>
                  <a:srgbClr val="003399"/>
                </a:solidFill>
                <a:latin typeface="Arial" panose="020B0604020202020204" pitchFamily="34" charset="0"/>
                <a:cs typeface="Arial" panose="020B0604020202020204" pitchFamily="34" charset="0"/>
              </a:rPr>
              <a:t>punctuation</a:t>
            </a:r>
            <a:r>
              <a:rPr lang="fr-BE" sz="2000" dirty="0" smtClean="0">
                <a:solidFill>
                  <a:srgbClr val="003399"/>
                </a:solidFill>
                <a:latin typeface="Arial" panose="020B0604020202020204" pitchFamily="34" charset="0"/>
                <a:cs typeface="Arial" panose="020B0604020202020204" pitchFamily="34" charset="0"/>
              </a:rPr>
              <a:t> marks</a:t>
            </a:r>
          </a:p>
          <a:p>
            <a:pPr marL="342900" indent="-342900" defTabSz="914400">
              <a:spcAft>
                <a:spcPts val="1200"/>
              </a:spcAft>
              <a:buFont typeface="Arial" panose="020B0604020202020204" pitchFamily="34" charset="0"/>
              <a:buChar char="•"/>
            </a:pPr>
            <a:r>
              <a:rPr lang="fr-BE" sz="2000" dirty="0">
                <a:solidFill>
                  <a:srgbClr val="003399"/>
                </a:solidFill>
                <a:latin typeface="Arial" panose="020B0604020202020204" pitchFamily="34" charset="0"/>
                <a:cs typeface="Arial" panose="020B0604020202020204" pitchFamily="34" charset="0"/>
              </a:rPr>
              <a:t>T</a:t>
            </a:r>
            <a:r>
              <a:rPr lang="fr-BE" sz="2000" dirty="0" smtClean="0">
                <a:solidFill>
                  <a:srgbClr val="003399"/>
                </a:solidFill>
                <a:latin typeface="Arial" panose="020B0604020202020204" pitchFamily="34" charset="0"/>
                <a:cs typeface="Arial" panose="020B0604020202020204" pitchFamily="34" charset="0"/>
              </a:rPr>
              <a:t>ranslate </a:t>
            </a:r>
            <a:r>
              <a:rPr lang="fr-BE" sz="2000" dirty="0" err="1" smtClean="0">
                <a:solidFill>
                  <a:srgbClr val="003399"/>
                </a:solidFill>
                <a:latin typeface="Arial" panose="020B0604020202020204" pitchFamily="34" charset="0"/>
                <a:cs typeface="Arial" panose="020B0604020202020204" pitchFamily="34" charset="0"/>
              </a:rPr>
              <a:t>each</a:t>
            </a:r>
            <a:r>
              <a:rPr lang="fr-BE" sz="2000" dirty="0" smtClean="0">
                <a:solidFill>
                  <a:srgbClr val="003399"/>
                </a:solidFill>
                <a:latin typeface="Arial" panose="020B0604020202020204" pitchFamily="34" charset="0"/>
                <a:cs typeface="Arial" panose="020B0604020202020204" pitchFamily="34" charset="0"/>
              </a:rPr>
              <a:t> of </a:t>
            </a:r>
            <a:r>
              <a:rPr lang="fr-BE" sz="2000" dirty="0" err="1" smtClean="0">
                <a:solidFill>
                  <a:srgbClr val="003399"/>
                </a:solidFill>
                <a:latin typeface="Arial" panose="020B0604020202020204" pitchFamily="34" charset="0"/>
                <a:cs typeface="Arial" panose="020B0604020202020204" pitchFamily="34" charset="0"/>
              </a:rPr>
              <a:t>these</a:t>
            </a:r>
            <a:r>
              <a:rPr lang="fr-BE" sz="2000" dirty="0" smtClean="0">
                <a:solidFill>
                  <a:srgbClr val="003399"/>
                </a:solidFill>
                <a:latin typeface="Arial" panose="020B0604020202020204" pitchFamily="34" charset="0"/>
                <a:cs typeface="Arial" panose="020B0604020202020204" pitchFamily="34" charset="0"/>
              </a:rPr>
              <a:t> </a:t>
            </a:r>
            <a:r>
              <a:rPr lang="fr-BE" sz="2000" dirty="0" err="1" smtClean="0">
                <a:solidFill>
                  <a:srgbClr val="003399"/>
                </a:solidFill>
                <a:latin typeface="Arial" panose="020B0604020202020204" pitchFamily="34" charset="0"/>
                <a:cs typeface="Arial" panose="020B0604020202020204" pitchFamily="34" charset="0"/>
              </a:rPr>
              <a:t>units</a:t>
            </a:r>
            <a:r>
              <a:rPr lang="fr-BE" sz="2000" dirty="0" smtClean="0">
                <a:solidFill>
                  <a:srgbClr val="003399"/>
                </a:solidFill>
                <a:latin typeface="Arial" panose="020B0604020202020204" pitchFamily="34" charset="0"/>
                <a:cs typeface="Arial" panose="020B0604020202020204" pitchFamily="34" charset="0"/>
              </a:rPr>
              <a:t> in a </a:t>
            </a:r>
            <a:r>
              <a:rPr lang="fr-BE" sz="2000" dirty="0" err="1" smtClean="0">
                <a:solidFill>
                  <a:srgbClr val="003399"/>
                </a:solidFill>
                <a:latin typeface="Arial" panose="020B0604020202020204" pitchFamily="34" charset="0"/>
                <a:cs typeface="Arial" panose="020B0604020202020204" pitchFamily="34" charset="0"/>
              </a:rPr>
              <a:t>lexicon</a:t>
            </a:r>
            <a:r>
              <a:rPr lang="fr-BE" sz="2000" dirty="0" smtClean="0">
                <a:solidFill>
                  <a:srgbClr val="003399"/>
                </a:solidFill>
                <a:latin typeface="Arial" panose="020B0604020202020204" pitchFamily="34" charset="0"/>
                <a:cs typeface="Arial" panose="020B0604020202020204" pitchFamily="34" charset="0"/>
              </a:rPr>
              <a:t> in </a:t>
            </a:r>
            <a:r>
              <a:rPr lang="fr-BE" sz="2000" dirty="0" err="1" smtClean="0">
                <a:solidFill>
                  <a:srgbClr val="003399"/>
                </a:solidFill>
                <a:latin typeface="Arial" panose="020B0604020202020204" pitchFamily="34" charset="0"/>
                <a:cs typeface="Arial" panose="020B0604020202020204" pitchFamily="34" charset="0"/>
              </a:rPr>
              <a:t>two</a:t>
            </a:r>
            <a:r>
              <a:rPr lang="fr-BE" sz="2000" dirty="0" smtClean="0">
                <a:solidFill>
                  <a:srgbClr val="003399"/>
                </a:solidFill>
                <a:latin typeface="Arial" panose="020B0604020202020204" pitchFamily="34" charset="0"/>
                <a:cs typeface="Arial" panose="020B0604020202020204" pitchFamily="34" charset="0"/>
              </a:rPr>
              <a:t> </a:t>
            </a:r>
            <a:r>
              <a:rPr lang="fr-BE" sz="2000" dirty="0" err="1" smtClean="0">
                <a:solidFill>
                  <a:srgbClr val="003399"/>
                </a:solidFill>
                <a:latin typeface="Arial" panose="020B0604020202020204" pitchFamily="34" charset="0"/>
                <a:cs typeface="Arial" panose="020B0604020202020204" pitchFamily="34" charset="0"/>
              </a:rPr>
              <a:t>steps</a:t>
            </a:r>
            <a:r>
              <a:rPr lang="fr-BE" sz="2000" dirty="0" smtClean="0">
                <a:solidFill>
                  <a:srgbClr val="003399"/>
                </a:solidFill>
                <a:latin typeface="Arial" panose="020B0604020202020204" pitchFamily="34" charset="0"/>
                <a:cs typeface="Arial" panose="020B0604020202020204" pitchFamily="34" charset="0"/>
              </a:rPr>
              <a:t>:</a:t>
            </a:r>
          </a:p>
          <a:p>
            <a:pPr marL="800100" lvl="1" indent="-342900" defTabSz="914400">
              <a:spcAft>
                <a:spcPts val="1200"/>
              </a:spcAft>
              <a:buFont typeface="Arial" panose="020B0604020202020204" pitchFamily="34" charset="0"/>
              <a:buChar char="•"/>
            </a:pPr>
            <a:r>
              <a:rPr lang="fr-BE" sz="2000" dirty="0" smtClean="0">
                <a:solidFill>
                  <a:srgbClr val="0070C0"/>
                </a:solidFill>
                <a:latin typeface="Arial" panose="020B0604020202020204" pitchFamily="34" charset="0"/>
                <a:cs typeface="Arial" panose="020B0604020202020204" pitchFamily="34" charset="0"/>
              </a:rPr>
              <a:t>Google </a:t>
            </a:r>
            <a:r>
              <a:rPr lang="fr-BE" sz="2000" dirty="0" err="1" smtClean="0">
                <a:solidFill>
                  <a:srgbClr val="0070C0"/>
                </a:solidFill>
                <a:latin typeface="Arial" panose="020B0604020202020204" pitchFamily="34" charset="0"/>
                <a:cs typeface="Arial" panose="020B0604020202020204" pitchFamily="34" charset="0"/>
              </a:rPr>
              <a:t>pretranslation</a:t>
            </a:r>
            <a:endParaRPr lang="fr-BE" sz="2000" dirty="0" smtClean="0">
              <a:solidFill>
                <a:srgbClr val="0070C0"/>
              </a:solidFill>
              <a:latin typeface="Arial" panose="020B0604020202020204" pitchFamily="34" charset="0"/>
              <a:cs typeface="Arial" panose="020B0604020202020204" pitchFamily="34" charset="0"/>
            </a:endParaRPr>
          </a:p>
          <a:p>
            <a:pPr marL="800100" lvl="1" indent="-342900" defTabSz="914400">
              <a:spcAft>
                <a:spcPts val="1800"/>
              </a:spcAft>
              <a:buFont typeface="Arial" panose="020B0604020202020204" pitchFamily="34" charset="0"/>
              <a:buChar char="•"/>
            </a:pPr>
            <a:r>
              <a:rPr lang="fr-BE" sz="2000" dirty="0" smtClean="0">
                <a:solidFill>
                  <a:srgbClr val="0070C0"/>
                </a:solidFill>
                <a:latin typeface="Arial" panose="020B0604020202020204" pitchFamily="34" charset="0"/>
                <a:cs typeface="Arial" panose="020B0604020202020204" pitchFamily="34" charset="0"/>
              </a:rPr>
              <a:t>Validation of the translation(s) by experts </a:t>
            </a:r>
            <a:r>
              <a:rPr lang="fr-BE" sz="2000" dirty="0" err="1" smtClean="0">
                <a:solidFill>
                  <a:srgbClr val="0070C0"/>
                </a:solidFill>
                <a:latin typeface="Arial" panose="020B0604020202020204" pitchFamily="34" charset="0"/>
                <a:cs typeface="Arial" panose="020B0604020202020204" pitchFamily="34" charset="0"/>
              </a:rPr>
              <a:t>with</a:t>
            </a:r>
            <a:r>
              <a:rPr lang="fr-BE" sz="2000" dirty="0" smtClean="0">
                <a:solidFill>
                  <a:srgbClr val="0070C0"/>
                </a:solidFill>
                <a:latin typeface="Arial" panose="020B0604020202020204" pitchFamily="34" charset="0"/>
                <a:cs typeface="Arial" panose="020B0604020202020204" pitchFamily="34" charset="0"/>
              </a:rPr>
              <a:t> regard to the </a:t>
            </a:r>
            <a:r>
              <a:rPr lang="fr-BE" sz="2000" dirty="0" err="1" smtClean="0">
                <a:solidFill>
                  <a:srgbClr val="0070C0"/>
                </a:solidFill>
                <a:latin typeface="Arial" panose="020B0604020202020204" pitchFamily="34" charset="0"/>
                <a:cs typeface="Arial" panose="020B0604020202020204" pitchFamily="34" charset="0"/>
              </a:rPr>
              <a:t>context</a:t>
            </a:r>
            <a:r>
              <a:rPr lang="fr-BE" sz="2000" dirty="0" smtClean="0">
                <a:solidFill>
                  <a:srgbClr val="0070C0"/>
                </a:solidFill>
                <a:latin typeface="Arial" panose="020B0604020202020204" pitchFamily="34" charset="0"/>
                <a:cs typeface="Arial" panose="020B0604020202020204" pitchFamily="34" charset="0"/>
              </a:rPr>
              <a:t> of the </a:t>
            </a:r>
            <a:r>
              <a:rPr lang="fr-BE" sz="2000" dirty="0" err="1" smtClean="0">
                <a:solidFill>
                  <a:srgbClr val="0070C0"/>
                </a:solidFill>
                <a:latin typeface="Arial" panose="020B0604020202020204" pitchFamily="34" charset="0"/>
                <a:cs typeface="Arial" panose="020B0604020202020204" pitchFamily="34" charset="0"/>
              </a:rPr>
              <a:t>FSNs</a:t>
            </a:r>
            <a:r>
              <a:rPr lang="fr-BE" sz="2000" dirty="0" smtClean="0">
                <a:solidFill>
                  <a:srgbClr val="0070C0"/>
                </a:solidFill>
                <a:latin typeface="Arial" panose="020B0604020202020204" pitchFamily="34" charset="0"/>
                <a:cs typeface="Arial" panose="020B0604020202020204" pitchFamily="34" charset="0"/>
              </a:rPr>
              <a:t> </a:t>
            </a:r>
            <a:r>
              <a:rPr lang="fr-BE" sz="2000" dirty="0" err="1" smtClean="0">
                <a:solidFill>
                  <a:srgbClr val="0070C0"/>
                </a:solidFill>
                <a:latin typeface="Arial" panose="020B0604020202020204" pitchFamily="34" charset="0"/>
                <a:cs typeface="Arial" panose="020B0604020202020204" pitchFamily="34" charset="0"/>
              </a:rPr>
              <a:t>these</a:t>
            </a:r>
            <a:r>
              <a:rPr lang="fr-BE" sz="2000" dirty="0" smtClean="0">
                <a:solidFill>
                  <a:srgbClr val="0070C0"/>
                </a:solidFill>
                <a:latin typeface="Arial" panose="020B0604020202020204" pitchFamily="34" charset="0"/>
                <a:cs typeface="Arial" panose="020B0604020202020204" pitchFamily="34" charset="0"/>
              </a:rPr>
              <a:t> concepts </a:t>
            </a:r>
            <a:r>
              <a:rPr lang="fr-BE" sz="2000" dirty="0" err="1" smtClean="0">
                <a:solidFill>
                  <a:srgbClr val="0070C0"/>
                </a:solidFill>
                <a:latin typeface="Arial" panose="020B0604020202020204" pitchFamily="34" charset="0"/>
                <a:cs typeface="Arial" panose="020B0604020202020204" pitchFamily="34" charset="0"/>
              </a:rPr>
              <a:t>will</a:t>
            </a:r>
            <a:r>
              <a:rPr lang="fr-BE" sz="2000" dirty="0" smtClean="0">
                <a:solidFill>
                  <a:srgbClr val="0070C0"/>
                </a:solidFill>
                <a:latin typeface="Arial" panose="020B0604020202020204" pitchFamily="34" charset="0"/>
                <a:cs typeface="Arial" panose="020B0604020202020204" pitchFamily="34" charset="0"/>
              </a:rPr>
              <a:t> </a:t>
            </a:r>
            <a:r>
              <a:rPr lang="fr-BE" sz="2000" dirty="0" err="1" smtClean="0">
                <a:solidFill>
                  <a:srgbClr val="0070C0"/>
                </a:solidFill>
                <a:latin typeface="Arial" panose="020B0604020202020204" pitchFamily="34" charset="0"/>
                <a:cs typeface="Arial" panose="020B0604020202020204" pitchFamily="34" charset="0"/>
              </a:rPr>
              <a:t>be</a:t>
            </a:r>
            <a:r>
              <a:rPr lang="fr-BE" sz="2000" dirty="0" smtClean="0">
                <a:solidFill>
                  <a:srgbClr val="0070C0"/>
                </a:solidFill>
                <a:latin typeface="Arial" panose="020B0604020202020204" pitchFamily="34" charset="0"/>
                <a:cs typeface="Arial" panose="020B0604020202020204" pitchFamily="34" charset="0"/>
              </a:rPr>
              <a:t> </a:t>
            </a:r>
            <a:r>
              <a:rPr lang="fr-BE" sz="2000" dirty="0" err="1" smtClean="0">
                <a:solidFill>
                  <a:srgbClr val="0070C0"/>
                </a:solidFill>
                <a:latin typeface="Arial" panose="020B0604020202020204" pitchFamily="34" charset="0"/>
                <a:cs typeface="Arial" panose="020B0604020202020204" pitchFamily="34" charset="0"/>
              </a:rPr>
              <a:t>used</a:t>
            </a:r>
            <a:r>
              <a:rPr lang="fr-BE" sz="2000" dirty="0" smtClean="0">
                <a:solidFill>
                  <a:srgbClr val="0070C0"/>
                </a:solidFill>
                <a:latin typeface="Arial" panose="020B0604020202020204" pitchFamily="34" charset="0"/>
                <a:cs typeface="Arial" panose="020B0604020202020204" pitchFamily="34" charset="0"/>
              </a:rPr>
              <a:t> </a:t>
            </a:r>
            <a:r>
              <a:rPr lang="fr-BE" sz="2000" dirty="0" err="1" smtClean="0">
                <a:solidFill>
                  <a:srgbClr val="0070C0"/>
                </a:solidFill>
                <a:latin typeface="Arial" panose="020B0604020202020204" pitchFamily="34" charset="0"/>
                <a:cs typeface="Arial" panose="020B0604020202020204" pitchFamily="34" charset="0"/>
              </a:rPr>
              <a:t>into</a:t>
            </a:r>
            <a:endParaRPr lang="fr-BE" sz="2000" dirty="0" smtClean="0">
              <a:solidFill>
                <a:srgbClr val="0070C0"/>
              </a:solidFill>
              <a:latin typeface="Arial" panose="020B0604020202020204" pitchFamily="34" charset="0"/>
              <a:cs typeface="Arial" panose="020B0604020202020204" pitchFamily="34" charset="0"/>
            </a:endParaRPr>
          </a:p>
          <a:p>
            <a:pPr marL="800100" lvl="1" indent="-342900" defTabSz="914400">
              <a:spcAft>
                <a:spcPts val="1800"/>
              </a:spcAft>
              <a:buFont typeface="Arial" panose="020B0604020202020204" pitchFamily="34" charset="0"/>
              <a:buChar char="•"/>
            </a:pPr>
            <a:r>
              <a:rPr lang="fr-BE" sz="2000" dirty="0" err="1" smtClean="0">
                <a:solidFill>
                  <a:srgbClr val="0070C0"/>
                </a:solidFill>
                <a:latin typeface="Arial" panose="020B0604020202020204" pitchFamily="34" charset="0"/>
                <a:cs typeface="Arial" panose="020B0604020202020204" pitchFamily="34" charset="0"/>
              </a:rPr>
              <a:t>Eventually</a:t>
            </a:r>
            <a:r>
              <a:rPr lang="fr-BE" sz="2000" dirty="0" smtClean="0">
                <a:solidFill>
                  <a:srgbClr val="0070C0"/>
                </a:solidFill>
                <a:latin typeface="Arial" panose="020B0604020202020204" pitchFamily="34" charset="0"/>
                <a:cs typeface="Arial" panose="020B0604020202020204" pitchFamily="34" charset="0"/>
              </a:rPr>
              <a:t> group </a:t>
            </a:r>
            <a:r>
              <a:rPr lang="fr-BE" sz="2000" dirty="0" err="1" smtClean="0">
                <a:solidFill>
                  <a:srgbClr val="0070C0"/>
                </a:solidFill>
                <a:latin typeface="Arial" panose="020B0604020202020204" pitchFamily="34" charset="0"/>
                <a:cs typeface="Arial" panose="020B0604020202020204" pitchFamily="34" charset="0"/>
              </a:rPr>
              <a:t>words</a:t>
            </a:r>
            <a:r>
              <a:rPr lang="fr-BE" sz="2000" dirty="0" smtClean="0">
                <a:solidFill>
                  <a:srgbClr val="0070C0"/>
                </a:solidFill>
                <a:latin typeface="Arial" panose="020B0604020202020204" pitchFamily="34" charset="0"/>
                <a:cs typeface="Arial" panose="020B0604020202020204" pitchFamily="34" charset="0"/>
              </a:rPr>
              <a:t> </a:t>
            </a:r>
            <a:r>
              <a:rPr lang="fr-BE" sz="2000" dirty="0" err="1" smtClean="0">
                <a:solidFill>
                  <a:srgbClr val="0070C0"/>
                </a:solidFill>
                <a:latin typeface="Arial" panose="020B0604020202020204" pitchFamily="34" charset="0"/>
                <a:cs typeface="Arial" panose="020B0604020202020204" pitchFamily="34" charset="0"/>
              </a:rPr>
              <a:t>that</a:t>
            </a:r>
            <a:r>
              <a:rPr lang="fr-BE" sz="2000" dirty="0" smtClean="0">
                <a:solidFill>
                  <a:srgbClr val="0070C0"/>
                </a:solidFill>
                <a:latin typeface="Arial" panose="020B0604020202020204" pitchFamily="34" charset="0"/>
                <a:cs typeface="Arial" panose="020B0604020202020204" pitchFamily="34" charset="0"/>
              </a:rPr>
              <a:t> </a:t>
            </a:r>
            <a:r>
              <a:rPr lang="fr-BE" sz="2000" dirty="0" err="1" smtClean="0">
                <a:solidFill>
                  <a:srgbClr val="0070C0"/>
                </a:solidFill>
                <a:latin typeface="Arial" panose="020B0604020202020204" pitchFamily="34" charset="0"/>
                <a:cs typeface="Arial" panose="020B0604020202020204" pitchFamily="34" charset="0"/>
              </a:rPr>
              <a:t>appear</a:t>
            </a:r>
            <a:r>
              <a:rPr lang="fr-BE" sz="2000" dirty="0" smtClean="0">
                <a:solidFill>
                  <a:srgbClr val="0070C0"/>
                </a:solidFill>
                <a:latin typeface="Arial" panose="020B0604020202020204" pitchFamily="34" charset="0"/>
                <a:cs typeface="Arial" panose="020B0604020202020204" pitchFamily="34" charset="0"/>
              </a:rPr>
              <a:t> </a:t>
            </a:r>
            <a:r>
              <a:rPr lang="fr-BE" sz="2000" dirty="0" err="1" smtClean="0">
                <a:solidFill>
                  <a:srgbClr val="0070C0"/>
                </a:solidFill>
                <a:latin typeface="Arial" panose="020B0604020202020204" pitchFamily="34" charset="0"/>
                <a:cs typeface="Arial" panose="020B0604020202020204" pitchFamily="34" charset="0"/>
              </a:rPr>
              <a:t>systematically</a:t>
            </a:r>
            <a:r>
              <a:rPr lang="fr-BE" sz="2000" dirty="0" smtClean="0">
                <a:solidFill>
                  <a:srgbClr val="0070C0"/>
                </a:solidFill>
                <a:latin typeface="Arial" panose="020B0604020202020204" pitchFamily="34" charset="0"/>
                <a:cs typeface="Arial" panose="020B0604020202020204" pitchFamily="34" charset="0"/>
              </a:rPr>
              <a:t> </a:t>
            </a:r>
            <a:r>
              <a:rPr lang="fr-BE" sz="2000" dirty="0" err="1" smtClean="0">
                <a:solidFill>
                  <a:srgbClr val="0070C0"/>
                </a:solidFill>
                <a:latin typeface="Arial" panose="020B0604020202020204" pitchFamily="34" charset="0"/>
                <a:cs typeface="Arial" panose="020B0604020202020204" pitchFamily="34" charset="0"/>
              </a:rPr>
              <a:t>together</a:t>
            </a:r>
            <a:r>
              <a:rPr lang="fr-BE" sz="2000" dirty="0" smtClean="0">
                <a:solidFill>
                  <a:srgbClr val="0070C0"/>
                </a:solidFill>
                <a:latin typeface="Arial" panose="020B0604020202020204" pitchFamily="34" charset="0"/>
                <a:cs typeface="Arial" panose="020B0604020202020204" pitchFamily="34" charset="0"/>
              </a:rPr>
              <a:t> in the </a:t>
            </a:r>
            <a:r>
              <a:rPr lang="fr-BE" sz="2000" dirty="0" err="1" smtClean="0">
                <a:solidFill>
                  <a:srgbClr val="0070C0"/>
                </a:solidFill>
                <a:latin typeface="Arial" panose="020B0604020202020204" pitchFamily="34" charset="0"/>
                <a:cs typeface="Arial" panose="020B0604020202020204" pitchFamily="34" charset="0"/>
              </a:rPr>
              <a:t>lexicon</a:t>
            </a:r>
            <a:r>
              <a:rPr lang="fr-BE" sz="2000" dirty="0" smtClean="0">
                <a:solidFill>
                  <a:srgbClr val="0070C0"/>
                </a:solidFill>
                <a:latin typeface="Arial" panose="020B0604020202020204" pitchFamily="34" charset="0"/>
                <a:cs typeface="Arial" panose="020B0604020202020204" pitchFamily="34" charset="0"/>
              </a:rPr>
              <a:t> as "</a:t>
            </a:r>
            <a:r>
              <a:rPr lang="fr-BE" sz="2000" dirty="0" err="1" smtClean="0">
                <a:solidFill>
                  <a:srgbClr val="0070C0"/>
                </a:solidFill>
                <a:latin typeface="Arial" panose="020B0604020202020204" pitchFamily="34" charset="0"/>
                <a:cs typeface="Arial" panose="020B0604020202020204" pitchFamily="34" charset="0"/>
              </a:rPr>
              <a:t>multiwords</a:t>
            </a:r>
            <a:r>
              <a:rPr lang="fr-BE" sz="2000" dirty="0" smtClean="0">
                <a:solidFill>
                  <a:srgbClr val="0070C0"/>
                </a:solidFill>
                <a:latin typeface="Arial" panose="020B0604020202020204" pitchFamily="34" charset="0"/>
                <a:cs typeface="Arial" panose="020B0604020202020204" pitchFamily="34" charset="0"/>
              </a:rPr>
              <a:t>"/"</a:t>
            </a:r>
            <a:r>
              <a:rPr lang="fr-BE" sz="2000" dirty="0" err="1" smtClean="0">
                <a:solidFill>
                  <a:srgbClr val="0070C0"/>
                </a:solidFill>
                <a:latin typeface="Arial" panose="020B0604020202020204" pitchFamily="34" charset="0"/>
                <a:cs typeface="Arial" panose="020B0604020202020204" pitchFamily="34" charset="0"/>
              </a:rPr>
              <a:t>word</a:t>
            </a:r>
            <a:r>
              <a:rPr lang="fr-BE" sz="2000" dirty="0" smtClean="0">
                <a:solidFill>
                  <a:srgbClr val="0070C0"/>
                </a:solidFill>
                <a:latin typeface="Arial" panose="020B0604020202020204" pitchFamily="34" charset="0"/>
                <a:cs typeface="Arial" panose="020B0604020202020204" pitchFamily="34" charset="0"/>
              </a:rPr>
              <a:t> group" lexical entries</a:t>
            </a:r>
            <a:endParaRPr lang="fr-BE" sz="2000" dirty="0">
              <a:solidFill>
                <a:srgbClr val="0070C0"/>
              </a:solidFill>
              <a:latin typeface="Arial" panose="020B0604020202020204" pitchFamily="34" charset="0"/>
              <a:cs typeface="Arial" panose="020B0604020202020204" pitchFamily="34" charset="0"/>
            </a:endParaRPr>
          </a:p>
          <a:p>
            <a:pPr marL="342900" indent="-342900" defTabSz="914400">
              <a:spcAft>
                <a:spcPts val="2400"/>
              </a:spcAft>
              <a:buFont typeface="Arial" panose="020B0604020202020204" pitchFamily="34" charset="0"/>
              <a:buChar char="•"/>
            </a:pPr>
            <a:r>
              <a:rPr lang="fr-BE" sz="2000" dirty="0" err="1" smtClean="0">
                <a:solidFill>
                  <a:srgbClr val="003399"/>
                </a:solidFill>
                <a:latin typeface="Arial" panose="020B0604020202020204" pitchFamily="34" charset="0"/>
                <a:cs typeface="Arial" panose="020B0604020202020204" pitchFamily="34" charset="0"/>
              </a:rPr>
              <a:t>Produce</a:t>
            </a:r>
            <a:r>
              <a:rPr lang="fr-BE" sz="2000" dirty="0" smtClean="0">
                <a:solidFill>
                  <a:srgbClr val="003399"/>
                </a:solidFill>
                <a:latin typeface="Arial" panose="020B0604020202020204" pitchFamily="34" charset="0"/>
                <a:cs typeface="Arial" panose="020B0604020202020204" pitchFamily="34" charset="0"/>
              </a:rPr>
              <a:t> a </a:t>
            </a:r>
            <a:r>
              <a:rPr lang="fr-BE" sz="2000" dirty="0" err="1" smtClean="0">
                <a:solidFill>
                  <a:srgbClr val="003399"/>
                </a:solidFill>
                <a:latin typeface="Arial" panose="020B0604020202020204" pitchFamily="34" charset="0"/>
                <a:cs typeface="Arial" panose="020B0604020202020204" pitchFamily="34" charset="0"/>
              </a:rPr>
              <a:t>lexicon-based</a:t>
            </a:r>
            <a:r>
              <a:rPr lang="fr-BE" sz="2000" dirty="0" smtClean="0">
                <a:solidFill>
                  <a:srgbClr val="003399"/>
                </a:solidFill>
                <a:latin typeface="Arial" panose="020B0604020202020204" pitchFamily="34" charset="0"/>
                <a:cs typeface="Arial" panose="020B0604020202020204" pitchFamily="34" charset="0"/>
              </a:rPr>
              <a:t> </a:t>
            </a:r>
            <a:r>
              <a:rPr lang="fr-BE" sz="2000" dirty="0" err="1" smtClean="0">
                <a:solidFill>
                  <a:srgbClr val="003399"/>
                </a:solidFill>
                <a:latin typeface="Arial" panose="020B0604020202020204" pitchFamily="34" charset="0"/>
                <a:cs typeface="Arial" panose="020B0604020202020204" pitchFamily="34" charset="0"/>
              </a:rPr>
              <a:t>automated</a:t>
            </a:r>
            <a:r>
              <a:rPr lang="fr-BE" sz="2000" dirty="0" smtClean="0">
                <a:solidFill>
                  <a:srgbClr val="003399"/>
                </a:solidFill>
                <a:latin typeface="Arial" panose="020B0604020202020204" pitchFamily="34" charset="0"/>
                <a:cs typeface="Arial" panose="020B0604020202020204" pitchFamily="34" charset="0"/>
              </a:rPr>
              <a:t> </a:t>
            </a:r>
            <a:r>
              <a:rPr lang="fr-BE" sz="2000" dirty="0" err="1" smtClean="0">
                <a:solidFill>
                  <a:srgbClr val="003399"/>
                </a:solidFill>
                <a:latin typeface="Arial" panose="020B0604020202020204" pitchFamily="34" charset="0"/>
                <a:cs typeface="Arial" panose="020B0604020202020204" pitchFamily="34" charset="0"/>
              </a:rPr>
              <a:t>pretranslation</a:t>
            </a:r>
            <a:r>
              <a:rPr lang="fr-BE" sz="2000" dirty="0" smtClean="0">
                <a:solidFill>
                  <a:srgbClr val="003399"/>
                </a:solidFill>
                <a:latin typeface="Arial" panose="020B0604020202020204" pitchFamily="34" charset="0"/>
                <a:cs typeface="Arial" panose="020B0604020202020204" pitchFamily="34" charset="0"/>
              </a:rPr>
              <a:t> </a:t>
            </a:r>
            <a:r>
              <a:rPr lang="fr-BE" sz="2000" dirty="0" err="1" smtClean="0">
                <a:solidFill>
                  <a:srgbClr val="003399"/>
                </a:solidFill>
                <a:latin typeface="Arial" panose="020B0604020202020204" pitchFamily="34" charset="0"/>
                <a:cs typeface="Arial" panose="020B0604020202020204" pitchFamily="34" charset="0"/>
              </a:rPr>
              <a:t>using</a:t>
            </a:r>
            <a:r>
              <a:rPr lang="fr-BE" sz="2000" dirty="0" smtClean="0">
                <a:solidFill>
                  <a:srgbClr val="003399"/>
                </a:solidFill>
                <a:latin typeface="Arial" panose="020B0604020202020204" pitchFamily="34" charset="0"/>
                <a:cs typeface="Arial" panose="020B0604020202020204" pitchFamily="34" charset="0"/>
              </a:rPr>
              <a:t> </a:t>
            </a:r>
            <a:r>
              <a:rPr lang="fr-BE" sz="2000" dirty="0" err="1" smtClean="0">
                <a:solidFill>
                  <a:srgbClr val="003399"/>
                </a:solidFill>
                <a:latin typeface="Arial" panose="020B0604020202020204" pitchFamily="34" charset="0"/>
                <a:cs typeface="Arial" panose="020B0604020202020204" pitchFamily="34" charset="0"/>
              </a:rPr>
              <a:t>programmed</a:t>
            </a:r>
            <a:r>
              <a:rPr lang="fr-BE" sz="2000" dirty="0" smtClean="0">
                <a:solidFill>
                  <a:srgbClr val="003399"/>
                </a:solidFill>
                <a:latin typeface="Arial" panose="020B0604020202020204" pitchFamily="34" charset="0"/>
                <a:cs typeface="Arial" panose="020B0604020202020204" pitchFamily="34" charset="0"/>
              </a:rPr>
              <a:t> grammatical </a:t>
            </a:r>
            <a:r>
              <a:rPr lang="fr-BE" sz="2000" dirty="0" err="1" smtClean="0">
                <a:solidFill>
                  <a:srgbClr val="003399"/>
                </a:solidFill>
                <a:latin typeface="Arial" panose="020B0604020202020204" pitchFamily="34" charset="0"/>
                <a:cs typeface="Arial" panose="020B0604020202020204" pitchFamily="34" charset="0"/>
              </a:rPr>
              <a:t>rules</a:t>
            </a:r>
            <a:endParaRPr lang="fr-BE" sz="2000" dirty="0">
              <a:solidFill>
                <a:srgbClr val="003399"/>
              </a:solidFill>
              <a:latin typeface="Arial" panose="020B0604020202020204" pitchFamily="34" charset="0"/>
              <a:cs typeface="Arial" panose="020B0604020202020204" pitchFamily="34" charset="0"/>
            </a:endParaRPr>
          </a:p>
        </p:txBody>
      </p:sp>
      <p:sp>
        <p:nvSpPr>
          <p:cNvPr id="3" name="Triangle isocèle 2"/>
          <p:cNvSpPr/>
          <p:nvPr/>
        </p:nvSpPr>
        <p:spPr>
          <a:xfrm>
            <a:off x="5854889" y="150126"/>
            <a:ext cx="648000" cy="540000"/>
          </a:xfrm>
          <a:prstGeom prst="triangle">
            <a:avLst/>
          </a:prstGeom>
          <a:solidFill>
            <a:srgbClr val="BDEE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1" name="Triangle isocèle 10"/>
          <p:cNvSpPr/>
          <p:nvPr/>
        </p:nvSpPr>
        <p:spPr>
          <a:xfrm>
            <a:off x="5963759" y="145897"/>
            <a:ext cx="432000" cy="360000"/>
          </a:xfrm>
          <a:prstGeom prst="triangl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5" name="Triangle isocèle 14"/>
          <p:cNvSpPr/>
          <p:nvPr/>
        </p:nvSpPr>
        <p:spPr>
          <a:xfrm>
            <a:off x="6073499" y="143282"/>
            <a:ext cx="209314" cy="180000"/>
          </a:xfrm>
          <a:prstGeom prst="triangl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11433455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66271" y="219341"/>
            <a:ext cx="8436831" cy="461665"/>
          </a:xfrm>
          <a:prstGeom prst="rect">
            <a:avLst/>
          </a:prstGeom>
          <a:noFill/>
        </p:spPr>
        <p:txBody>
          <a:bodyPr wrap="square" rtlCol="0">
            <a:spAutoFit/>
          </a:bodyPr>
          <a:lstStyle/>
          <a:p>
            <a:pPr defTabSz="914400"/>
            <a:r>
              <a:rPr lang="fr-BE" sz="2400" dirty="0" smtClean="0">
                <a:solidFill>
                  <a:srgbClr val="F79646">
                    <a:lumMod val="75000"/>
                  </a:srgbClr>
                </a:solidFill>
                <a:latin typeface="Arial" panose="020B0604020202020204" pitchFamily="34" charset="0"/>
                <a:cs typeface="Arial" panose="020B0604020202020204" pitchFamily="34" charset="0"/>
              </a:rPr>
              <a:t>The notion of "</a:t>
            </a:r>
            <a:r>
              <a:rPr lang="fr-BE" sz="2400" dirty="0" err="1" smtClean="0">
                <a:solidFill>
                  <a:srgbClr val="F79646">
                    <a:lumMod val="75000"/>
                  </a:srgbClr>
                </a:solidFill>
                <a:latin typeface="Arial" panose="020B0604020202020204" pitchFamily="34" charset="0"/>
                <a:cs typeface="Arial" panose="020B0604020202020204" pitchFamily="34" charset="0"/>
              </a:rPr>
              <a:t>nested</a:t>
            </a:r>
            <a:r>
              <a:rPr lang="fr-BE" sz="2400" dirty="0" smtClean="0">
                <a:solidFill>
                  <a:srgbClr val="F79646">
                    <a:lumMod val="75000"/>
                  </a:srgbClr>
                </a:solidFill>
                <a:latin typeface="Arial" panose="020B0604020202020204" pitchFamily="34" charset="0"/>
                <a:cs typeface="Arial" panose="020B0604020202020204" pitchFamily="34" charset="0"/>
              </a:rPr>
              <a:t> concepts"</a:t>
            </a:r>
            <a:endParaRPr lang="fr-BE" sz="24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66271" y="816515"/>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145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10" name="ZoneTexte 9"/>
          <p:cNvSpPr txBox="1"/>
          <p:nvPr/>
        </p:nvSpPr>
        <p:spPr>
          <a:xfrm>
            <a:off x="766271" y="1032263"/>
            <a:ext cx="7938424" cy="2092881"/>
          </a:xfrm>
          <a:prstGeom prst="rect">
            <a:avLst/>
          </a:prstGeom>
          <a:noFill/>
        </p:spPr>
        <p:txBody>
          <a:bodyPr wrap="square" rtlCol="0">
            <a:spAutoFit/>
          </a:bodyPr>
          <a:lstStyle/>
          <a:p>
            <a:pPr marL="342900" indent="-342900" defTabSz="914400">
              <a:spcAft>
                <a:spcPts val="12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A lexical-based translation is good </a:t>
            </a:r>
            <a:r>
              <a:rPr lang="en-US" dirty="0">
                <a:solidFill>
                  <a:srgbClr val="003399"/>
                </a:solidFill>
                <a:latin typeface="Arial" panose="020B0604020202020204" pitchFamily="34" charset="0"/>
                <a:cs typeface="Arial" panose="020B0604020202020204" pitchFamily="34" charset="0"/>
              </a:rPr>
              <a:t>method to speed up the translation </a:t>
            </a:r>
            <a:r>
              <a:rPr lang="en-US" dirty="0" smtClean="0">
                <a:solidFill>
                  <a:srgbClr val="003399"/>
                </a:solidFill>
                <a:latin typeface="Arial" panose="020B0604020202020204" pitchFamily="34" charset="0"/>
                <a:cs typeface="Arial" panose="020B0604020202020204" pitchFamily="34" charset="0"/>
              </a:rPr>
              <a:t>process and offer some basic level of standardization to the translators</a:t>
            </a:r>
          </a:p>
          <a:p>
            <a:pPr marL="342900" indent="-342900" defTabSz="914400">
              <a:spcAft>
                <a:spcPts val="1200"/>
              </a:spcAft>
              <a:buFont typeface="Arial" panose="020B0604020202020204" pitchFamily="34" charset="0"/>
              <a:buChar char="•"/>
            </a:pPr>
            <a:r>
              <a:rPr lang="en-US" dirty="0">
                <a:solidFill>
                  <a:srgbClr val="003399"/>
                </a:solidFill>
                <a:latin typeface="Arial" panose="020B0604020202020204" pitchFamily="34" charset="0"/>
                <a:cs typeface="Arial" panose="020B0604020202020204" pitchFamily="34" charset="0"/>
              </a:rPr>
              <a:t>B</a:t>
            </a:r>
            <a:r>
              <a:rPr lang="en-US" dirty="0" smtClean="0">
                <a:solidFill>
                  <a:srgbClr val="003399"/>
                </a:solidFill>
                <a:latin typeface="Arial" panose="020B0604020202020204" pitchFamily="34" charset="0"/>
                <a:cs typeface="Arial" panose="020B0604020202020204" pitchFamily="34" charset="0"/>
              </a:rPr>
              <a:t>ut we can do much better because some words </a:t>
            </a:r>
            <a:r>
              <a:rPr lang="en-US" dirty="0">
                <a:solidFill>
                  <a:srgbClr val="003399"/>
                </a:solidFill>
                <a:latin typeface="Arial" panose="020B0604020202020204" pitchFamily="34" charset="0"/>
                <a:cs typeface="Arial" panose="020B0604020202020204" pitchFamily="34" charset="0"/>
              </a:rPr>
              <a:t>or word groups ("</a:t>
            </a:r>
            <a:r>
              <a:rPr lang="en-US" dirty="0" err="1">
                <a:solidFill>
                  <a:srgbClr val="003399"/>
                </a:solidFill>
                <a:latin typeface="Arial" panose="020B0604020202020204" pitchFamily="34" charset="0"/>
                <a:cs typeface="Arial" panose="020B0604020202020204" pitchFamily="34" charset="0"/>
              </a:rPr>
              <a:t>multiwords</a:t>
            </a:r>
            <a:r>
              <a:rPr lang="en-US" dirty="0">
                <a:solidFill>
                  <a:srgbClr val="003399"/>
                </a:solidFill>
                <a:latin typeface="Arial" panose="020B0604020202020204" pitchFamily="34" charset="0"/>
                <a:cs typeface="Arial" panose="020B0604020202020204" pitchFamily="34" charset="0"/>
              </a:rPr>
              <a:t>") in the lexicon </a:t>
            </a:r>
            <a:r>
              <a:rPr lang="en-US" dirty="0" smtClean="0">
                <a:solidFill>
                  <a:srgbClr val="003399"/>
                </a:solidFill>
                <a:latin typeface="Arial" panose="020B0604020202020204" pitchFamily="34" charset="0"/>
                <a:cs typeface="Arial" panose="020B0604020202020204" pitchFamily="34" charset="0"/>
              </a:rPr>
              <a:t>are in fact SNOMED </a:t>
            </a:r>
            <a:r>
              <a:rPr lang="en-US" dirty="0">
                <a:solidFill>
                  <a:srgbClr val="003399"/>
                </a:solidFill>
                <a:latin typeface="Arial" panose="020B0604020202020204" pitchFamily="34" charset="0"/>
                <a:cs typeface="Arial" panose="020B0604020202020204" pitchFamily="34" charset="0"/>
              </a:rPr>
              <a:t>CT concepts </a:t>
            </a:r>
            <a:r>
              <a:rPr lang="en-US" dirty="0" smtClean="0">
                <a:solidFill>
                  <a:srgbClr val="003399"/>
                </a:solidFill>
                <a:latin typeface="Arial" panose="020B0604020202020204" pitchFamily="34" charset="0"/>
                <a:cs typeface="Arial" panose="020B0604020202020204" pitchFamily="34" charset="0"/>
              </a:rPr>
              <a:t>themselves</a:t>
            </a:r>
          </a:p>
          <a:p>
            <a:pPr marL="355600" defTabSz="914400">
              <a:spcAft>
                <a:spcPts val="1800"/>
              </a:spcAft>
            </a:pPr>
            <a:r>
              <a:rPr lang="en-US" dirty="0">
                <a:solidFill>
                  <a:srgbClr val="003399"/>
                </a:solidFill>
                <a:latin typeface="Arial" panose="020B0604020202020204" pitchFamily="34" charset="0"/>
                <a:cs typeface="Arial" panose="020B0604020202020204" pitchFamily="34" charset="0"/>
              </a:rPr>
              <a:t>Example</a:t>
            </a:r>
            <a:r>
              <a:rPr lang="en-US" dirty="0" smtClean="0">
                <a:solidFill>
                  <a:srgbClr val="003399"/>
                </a:solidFill>
                <a:latin typeface="Arial" panose="020B0604020202020204" pitchFamily="34" charset="0"/>
                <a:cs typeface="Arial" panose="020B0604020202020204" pitchFamily="34" charset="0"/>
              </a:rPr>
              <a:t>:</a:t>
            </a:r>
            <a:r>
              <a:rPr lang="en-US" sz="2000" dirty="0" smtClean="0">
                <a:solidFill>
                  <a:srgbClr val="003399"/>
                </a:solidFill>
                <a:latin typeface="Arial" panose="020B0604020202020204" pitchFamily="34" charset="0"/>
                <a:cs typeface="Arial" panose="020B0604020202020204" pitchFamily="34" charset="0"/>
              </a:rPr>
              <a:t> </a:t>
            </a:r>
            <a:r>
              <a:rPr lang="en-US" sz="1400" b="1" dirty="0" smtClean="0">
                <a:solidFill>
                  <a:srgbClr val="0070C0"/>
                </a:solidFill>
                <a:latin typeface="Arial" panose="020B0604020202020204" pitchFamily="34" charset="0"/>
                <a:cs typeface="Arial" panose="020B0604020202020204" pitchFamily="34" charset="0"/>
              </a:rPr>
              <a:t>429224003 </a:t>
            </a:r>
            <a:r>
              <a:rPr lang="en-US" sz="1400" b="1" dirty="0">
                <a:solidFill>
                  <a:srgbClr val="0070C0"/>
                </a:solidFill>
                <a:latin typeface="Arial" panose="020B0604020202020204" pitchFamily="34" charset="0"/>
                <a:cs typeface="Arial" panose="020B0604020202020204" pitchFamily="34" charset="0"/>
              </a:rPr>
              <a:t>| Acute renal failure due to acute cortical necrosis (disorder) |</a:t>
            </a:r>
            <a:endParaRPr lang="en-US" sz="2000" b="1" dirty="0" smtClean="0">
              <a:solidFill>
                <a:srgbClr val="0070C0"/>
              </a:solidFill>
              <a:latin typeface="Arial" panose="020B0604020202020204" pitchFamily="34" charset="0"/>
              <a:cs typeface="Arial" panose="020B0604020202020204" pitchFamily="34" charset="0"/>
            </a:endParaRPr>
          </a:p>
        </p:txBody>
      </p:sp>
      <p:cxnSp>
        <p:nvCxnSpPr>
          <p:cNvPr id="9" name="Straight Connector 5"/>
          <p:cNvCxnSpPr/>
          <p:nvPr/>
        </p:nvCxnSpPr>
        <p:spPr>
          <a:xfrm>
            <a:off x="3805137" y="3076144"/>
            <a:ext cx="1002612" cy="0"/>
          </a:xfrm>
          <a:prstGeom prst="line">
            <a:avLst/>
          </a:prstGeom>
          <a:ln w="28575">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6"/>
          <p:cNvCxnSpPr/>
          <p:nvPr/>
        </p:nvCxnSpPr>
        <p:spPr>
          <a:xfrm>
            <a:off x="3203511" y="3141888"/>
            <a:ext cx="1614680" cy="10795"/>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5" name="Straight Connector 7"/>
          <p:cNvCxnSpPr/>
          <p:nvPr/>
        </p:nvCxnSpPr>
        <p:spPr>
          <a:xfrm>
            <a:off x="5974465" y="3141888"/>
            <a:ext cx="1404000" cy="0"/>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6" name="Straight Connector 8"/>
          <p:cNvCxnSpPr/>
          <p:nvPr/>
        </p:nvCxnSpPr>
        <p:spPr>
          <a:xfrm>
            <a:off x="5479407" y="3212757"/>
            <a:ext cx="1908000" cy="1586"/>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Straight Connector 9"/>
          <p:cNvCxnSpPr/>
          <p:nvPr/>
        </p:nvCxnSpPr>
        <p:spPr>
          <a:xfrm>
            <a:off x="6600221" y="3063439"/>
            <a:ext cx="756000" cy="318"/>
          </a:xfrm>
          <a:prstGeom prst="line">
            <a:avLst/>
          </a:prstGeom>
          <a:ln w="28575">
            <a:solidFill>
              <a:schemeClr val="accent3">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9"/>
          <p:cNvCxnSpPr/>
          <p:nvPr/>
        </p:nvCxnSpPr>
        <p:spPr>
          <a:xfrm>
            <a:off x="4874175" y="3076144"/>
            <a:ext cx="505460"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pic>
        <p:nvPicPr>
          <p:cNvPr id="31" name="Image 30"/>
          <p:cNvPicPr>
            <a:picLocks noChangeAspect="1"/>
          </p:cNvPicPr>
          <p:nvPr/>
        </p:nvPicPr>
        <p:blipFill>
          <a:blip r:embed="rId4"/>
          <a:stretch>
            <a:fillRect/>
          </a:stretch>
        </p:blipFill>
        <p:spPr>
          <a:xfrm>
            <a:off x="2596946" y="4445020"/>
            <a:ext cx="2219325" cy="628650"/>
          </a:xfrm>
          <a:prstGeom prst="rect">
            <a:avLst/>
          </a:prstGeom>
          <a:ln w="25400">
            <a:solidFill>
              <a:schemeClr val="accent6">
                <a:lumMod val="40000"/>
                <a:lumOff val="60000"/>
              </a:schemeClr>
            </a:solidFill>
          </a:ln>
        </p:spPr>
      </p:pic>
      <p:pic>
        <p:nvPicPr>
          <p:cNvPr id="32" name="Image 31"/>
          <p:cNvPicPr>
            <a:picLocks noChangeAspect="1"/>
          </p:cNvPicPr>
          <p:nvPr/>
        </p:nvPicPr>
        <p:blipFill>
          <a:blip r:embed="rId5"/>
          <a:stretch>
            <a:fillRect/>
          </a:stretch>
        </p:blipFill>
        <p:spPr>
          <a:xfrm>
            <a:off x="2350299" y="5178577"/>
            <a:ext cx="2457450" cy="809625"/>
          </a:xfrm>
          <a:prstGeom prst="rect">
            <a:avLst/>
          </a:prstGeom>
          <a:ln w="25400">
            <a:solidFill>
              <a:schemeClr val="accent6"/>
            </a:solidFill>
          </a:ln>
        </p:spPr>
      </p:pic>
      <p:pic>
        <p:nvPicPr>
          <p:cNvPr id="33" name="Image 32"/>
          <p:cNvPicPr>
            <a:picLocks noChangeAspect="1"/>
          </p:cNvPicPr>
          <p:nvPr/>
        </p:nvPicPr>
        <p:blipFill>
          <a:blip r:embed="rId6"/>
          <a:stretch>
            <a:fillRect/>
          </a:stretch>
        </p:blipFill>
        <p:spPr>
          <a:xfrm>
            <a:off x="4412530" y="6093109"/>
            <a:ext cx="1428750" cy="514350"/>
          </a:xfrm>
          <a:prstGeom prst="rect">
            <a:avLst/>
          </a:prstGeom>
          <a:ln w="25400">
            <a:solidFill>
              <a:srgbClr val="00B0F0"/>
            </a:solidFill>
          </a:ln>
        </p:spPr>
      </p:pic>
      <p:pic>
        <p:nvPicPr>
          <p:cNvPr id="34" name="Image 33"/>
          <p:cNvPicPr>
            <a:picLocks noChangeAspect="1"/>
          </p:cNvPicPr>
          <p:nvPr/>
        </p:nvPicPr>
        <p:blipFill>
          <a:blip r:embed="rId7"/>
          <a:stretch>
            <a:fillRect/>
          </a:stretch>
        </p:blipFill>
        <p:spPr>
          <a:xfrm>
            <a:off x="5479407" y="5178577"/>
            <a:ext cx="2447925" cy="781050"/>
          </a:xfrm>
          <a:prstGeom prst="rect">
            <a:avLst/>
          </a:prstGeom>
          <a:ln w="25400">
            <a:solidFill>
              <a:srgbClr val="00B050"/>
            </a:solidFill>
          </a:ln>
        </p:spPr>
      </p:pic>
      <p:pic>
        <p:nvPicPr>
          <p:cNvPr id="35" name="Image 34"/>
          <p:cNvPicPr>
            <a:picLocks noChangeAspect="1"/>
          </p:cNvPicPr>
          <p:nvPr/>
        </p:nvPicPr>
        <p:blipFill>
          <a:blip r:embed="rId8"/>
          <a:stretch>
            <a:fillRect/>
          </a:stretch>
        </p:blipFill>
        <p:spPr>
          <a:xfrm>
            <a:off x="5974465" y="4397395"/>
            <a:ext cx="2495550" cy="676275"/>
          </a:xfrm>
          <a:prstGeom prst="rect">
            <a:avLst/>
          </a:prstGeom>
          <a:ln w="25400">
            <a:solidFill>
              <a:srgbClr val="92D050"/>
            </a:solidFill>
          </a:ln>
        </p:spPr>
      </p:pic>
      <p:pic>
        <p:nvPicPr>
          <p:cNvPr id="36" name="Image 35"/>
          <p:cNvPicPr>
            <a:picLocks noChangeAspect="1"/>
          </p:cNvPicPr>
          <p:nvPr/>
        </p:nvPicPr>
        <p:blipFill>
          <a:blip r:embed="rId9"/>
          <a:stretch>
            <a:fillRect/>
          </a:stretch>
        </p:blipFill>
        <p:spPr>
          <a:xfrm>
            <a:off x="6600221" y="3324520"/>
            <a:ext cx="2228850" cy="971550"/>
          </a:xfrm>
          <a:prstGeom prst="rect">
            <a:avLst/>
          </a:prstGeom>
          <a:ln w="25400">
            <a:solidFill>
              <a:schemeClr val="accent3">
                <a:lumMod val="40000"/>
                <a:lumOff val="60000"/>
              </a:schemeClr>
            </a:solidFill>
          </a:ln>
        </p:spPr>
      </p:pic>
      <p:sp>
        <p:nvSpPr>
          <p:cNvPr id="37" name="Rectangle 36"/>
          <p:cNvSpPr/>
          <p:nvPr/>
        </p:nvSpPr>
        <p:spPr>
          <a:xfrm>
            <a:off x="7086600" y="3360786"/>
            <a:ext cx="449826" cy="119834"/>
          </a:xfrm>
          <a:prstGeom prst="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38" name="Rectangle 37"/>
          <p:cNvSpPr/>
          <p:nvPr/>
        </p:nvSpPr>
        <p:spPr>
          <a:xfrm>
            <a:off x="6528395" y="4910427"/>
            <a:ext cx="827826" cy="144000"/>
          </a:xfrm>
          <a:prstGeom prst="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39" name="Rectangle 38"/>
          <p:cNvSpPr/>
          <p:nvPr/>
        </p:nvSpPr>
        <p:spPr>
          <a:xfrm>
            <a:off x="2878782" y="4924124"/>
            <a:ext cx="616586" cy="144000"/>
          </a:xfrm>
          <a:prstGeom prst="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40" name="Rectangle 39"/>
          <p:cNvSpPr/>
          <p:nvPr/>
        </p:nvSpPr>
        <p:spPr>
          <a:xfrm>
            <a:off x="2615924" y="5832334"/>
            <a:ext cx="900000" cy="144000"/>
          </a:xfrm>
          <a:prstGeom prst="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41" name="Rectangle 40"/>
          <p:cNvSpPr/>
          <p:nvPr/>
        </p:nvSpPr>
        <p:spPr>
          <a:xfrm>
            <a:off x="4950926" y="6112830"/>
            <a:ext cx="336371" cy="144000"/>
          </a:xfrm>
          <a:prstGeom prst="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42" name="Rectangle 41"/>
          <p:cNvSpPr/>
          <p:nvPr/>
        </p:nvSpPr>
        <p:spPr>
          <a:xfrm>
            <a:off x="5744885" y="5511390"/>
            <a:ext cx="1393334" cy="144000"/>
          </a:xfrm>
          <a:prstGeom prst="rect">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43" name="Triangle isocèle 42"/>
          <p:cNvSpPr/>
          <p:nvPr/>
        </p:nvSpPr>
        <p:spPr>
          <a:xfrm>
            <a:off x="5854889" y="150126"/>
            <a:ext cx="648000" cy="540000"/>
          </a:xfrm>
          <a:prstGeom prst="triangle">
            <a:avLst/>
          </a:prstGeom>
          <a:solidFill>
            <a:srgbClr val="BDEE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44" name="Triangle isocèle 43"/>
          <p:cNvSpPr/>
          <p:nvPr/>
        </p:nvSpPr>
        <p:spPr>
          <a:xfrm>
            <a:off x="5963759" y="145897"/>
            <a:ext cx="432000" cy="360000"/>
          </a:xfrm>
          <a:prstGeom prst="triangle">
            <a:avLst/>
          </a:prstGeom>
          <a:solidFill>
            <a:srgbClr val="BDEE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45" name="Triangle isocèle 44"/>
          <p:cNvSpPr/>
          <p:nvPr/>
        </p:nvSpPr>
        <p:spPr>
          <a:xfrm>
            <a:off x="6073499" y="143282"/>
            <a:ext cx="209314" cy="180000"/>
          </a:xfrm>
          <a:prstGeom prst="triangle">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2762674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80074" y="244771"/>
            <a:ext cx="8436831" cy="461665"/>
          </a:xfrm>
          <a:prstGeom prst="rect">
            <a:avLst/>
          </a:prstGeom>
          <a:noFill/>
        </p:spPr>
        <p:txBody>
          <a:bodyPr wrap="square" rtlCol="0">
            <a:spAutoFit/>
          </a:bodyPr>
          <a:lstStyle/>
          <a:p>
            <a:pPr defTabSz="914400"/>
            <a:r>
              <a:rPr lang="fr-BE" sz="2400" dirty="0" err="1">
                <a:solidFill>
                  <a:srgbClr val="F79646">
                    <a:lumMod val="75000"/>
                  </a:srgbClr>
                </a:solidFill>
                <a:latin typeface="Arial" panose="020B0604020202020204" pitchFamily="34" charset="0"/>
                <a:cs typeface="Arial" panose="020B0604020202020204" pitchFamily="34" charset="0"/>
              </a:rPr>
              <a:t>Nested-based</a:t>
            </a:r>
            <a:r>
              <a:rPr lang="fr-BE" sz="2400" dirty="0">
                <a:solidFill>
                  <a:srgbClr val="F79646">
                    <a:lumMod val="75000"/>
                  </a:srgbClr>
                </a:solidFill>
                <a:latin typeface="Arial" panose="020B0604020202020204" pitchFamily="34" charset="0"/>
                <a:cs typeface="Arial" panose="020B0604020202020204" pitchFamily="34" charset="0"/>
              </a:rPr>
              <a:t> translation</a:t>
            </a:r>
          </a:p>
        </p:txBody>
      </p:sp>
      <p:grpSp>
        <p:nvGrpSpPr>
          <p:cNvPr id="12" name="Group 11"/>
          <p:cNvGrpSpPr/>
          <p:nvPr/>
        </p:nvGrpSpPr>
        <p:grpSpPr>
          <a:xfrm>
            <a:off x="766271" y="870873"/>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10" name="ZoneTexte 9"/>
          <p:cNvSpPr txBox="1"/>
          <p:nvPr/>
        </p:nvSpPr>
        <p:spPr>
          <a:xfrm>
            <a:off x="766271" y="1215854"/>
            <a:ext cx="8100000" cy="4493538"/>
          </a:xfrm>
          <a:prstGeom prst="rect">
            <a:avLst/>
          </a:prstGeom>
          <a:noFill/>
        </p:spPr>
        <p:txBody>
          <a:bodyPr wrap="square" rtlCol="0">
            <a:spAutoFit/>
          </a:bodyPr>
          <a:lstStyle/>
          <a:p>
            <a:pPr defTabSz="914400">
              <a:spcAft>
                <a:spcPts val="1800"/>
              </a:spcAft>
            </a:pPr>
            <a:r>
              <a:rPr lang="en-US" dirty="0" smtClean="0">
                <a:solidFill>
                  <a:srgbClr val="003399"/>
                </a:solidFill>
                <a:latin typeface="Arial" panose="020B0604020202020204" pitchFamily="34" charset="0"/>
                <a:cs typeface="Arial" panose="020B0604020202020204" pitchFamily="34" charset="0"/>
              </a:rPr>
              <a:t>Consists in first running the FSNs of the subset to be translated against the international Edition to identify the nested concepts then to</a:t>
            </a:r>
          </a:p>
          <a:p>
            <a:pPr marL="342900" indent="-34290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Translate the "root" nested concepts as a pre-required sub-project, following the usual translation best practice for SNOMED CT concepts</a:t>
            </a:r>
          </a:p>
          <a:p>
            <a:pPr marL="342900" indent="-342900" defTabSz="914400">
              <a:spcAft>
                <a:spcPts val="24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Translate the words that are not SNOMED CT nested concepts/word groups as in the classical lexical approach</a:t>
            </a:r>
          </a:p>
          <a:p>
            <a:pPr defTabSz="914400">
              <a:spcAft>
                <a:spcPts val="2400"/>
              </a:spcAft>
            </a:pPr>
            <a:r>
              <a:rPr lang="en-US" dirty="0" smtClean="0">
                <a:solidFill>
                  <a:srgbClr val="003399"/>
                </a:solidFill>
                <a:latin typeface="Arial" panose="020B0604020202020204" pitchFamily="34" charset="0"/>
                <a:cs typeface="Arial" panose="020B0604020202020204" pitchFamily="34" charset="0"/>
              </a:rPr>
              <a:t>Proceed with either manual "</a:t>
            </a:r>
            <a:r>
              <a:rPr lang="en-US" dirty="0" err="1" smtClean="0">
                <a:solidFill>
                  <a:srgbClr val="003399"/>
                </a:solidFill>
                <a:latin typeface="Arial" panose="020B0604020202020204" pitchFamily="34" charset="0"/>
                <a:cs typeface="Arial" panose="020B0604020202020204" pitchFamily="34" charset="0"/>
              </a:rPr>
              <a:t>recomposition</a:t>
            </a:r>
            <a:r>
              <a:rPr lang="en-US" dirty="0" smtClean="0">
                <a:solidFill>
                  <a:srgbClr val="003399"/>
                </a:solidFill>
                <a:latin typeface="Arial" panose="020B0604020202020204" pitchFamily="34" charset="0"/>
                <a:cs typeface="Arial" panose="020B0604020202020204" pitchFamily="34" charset="0"/>
              </a:rPr>
              <a:t>" or the more </a:t>
            </a:r>
            <a:r>
              <a:rPr lang="en-US" dirty="0" err="1" smtClean="0">
                <a:solidFill>
                  <a:srgbClr val="003399"/>
                </a:solidFill>
                <a:latin typeface="Arial" panose="020B0604020202020204" pitchFamily="34" charset="0"/>
                <a:cs typeface="Arial" panose="020B0604020202020204" pitchFamily="34" charset="0"/>
              </a:rPr>
              <a:t>precoordinated</a:t>
            </a:r>
            <a:r>
              <a:rPr lang="en-US" dirty="0" smtClean="0">
                <a:solidFill>
                  <a:srgbClr val="003399"/>
                </a:solidFill>
                <a:latin typeface="Arial" panose="020B0604020202020204" pitchFamily="34" charset="0"/>
                <a:cs typeface="Arial" panose="020B0604020202020204" pitchFamily="34" charset="0"/>
              </a:rPr>
              <a:t> concepts to be translated by the translators or offer them advanced lexical- nested-based </a:t>
            </a:r>
            <a:r>
              <a:rPr lang="en-US" dirty="0" err="1" smtClean="0">
                <a:solidFill>
                  <a:srgbClr val="003399"/>
                </a:solidFill>
                <a:latin typeface="Arial" panose="020B0604020202020204" pitchFamily="34" charset="0"/>
                <a:cs typeface="Arial" panose="020B0604020202020204" pitchFamily="34" charset="0"/>
              </a:rPr>
              <a:t>pretranslations</a:t>
            </a:r>
            <a:r>
              <a:rPr lang="en-US" dirty="0" smtClean="0">
                <a:solidFill>
                  <a:srgbClr val="003399"/>
                </a:solidFill>
                <a:latin typeface="Arial" panose="020B0604020202020204" pitchFamily="34" charset="0"/>
                <a:cs typeface="Arial" panose="020B0604020202020204" pitchFamily="34" charset="0"/>
              </a:rPr>
              <a:t> to judge</a:t>
            </a:r>
          </a:p>
          <a:p>
            <a:pPr defTabSz="914400">
              <a:spcAft>
                <a:spcPts val="2400"/>
              </a:spcAft>
            </a:pPr>
            <a:r>
              <a:rPr lang="en-US" dirty="0" smtClean="0">
                <a:solidFill>
                  <a:srgbClr val="003399"/>
                </a:solidFill>
                <a:latin typeface="Arial" panose="020B0604020202020204" pitchFamily="34" charset="0"/>
                <a:cs typeface="Arial" panose="020B0604020202020204" pitchFamily="34" charset="0"/>
              </a:rPr>
              <a:t>Note that while this process is described here on FSN since those are the "source of truth" it could be applied to the English international acceptable synonyms too to offer more suggestions to the translators.</a:t>
            </a:r>
          </a:p>
        </p:txBody>
      </p:sp>
    </p:spTree>
    <p:extLst>
      <p:ext uri="{BB962C8B-B14F-4D97-AF65-F5344CB8AC3E}">
        <p14:creationId xmlns:p14="http://schemas.microsoft.com/office/powerpoint/2010/main" val="16767093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66271" y="307870"/>
            <a:ext cx="8311214" cy="461665"/>
          </a:xfrm>
          <a:prstGeom prst="rect">
            <a:avLst/>
          </a:prstGeom>
          <a:noFill/>
        </p:spPr>
        <p:txBody>
          <a:bodyPr wrap="square" rtlCol="0">
            <a:spAutoFit/>
          </a:bodyPr>
          <a:lstStyle/>
          <a:p>
            <a:pPr defTabSz="914400"/>
            <a:r>
              <a:rPr lang="fr-BE" sz="2400" dirty="0" err="1">
                <a:solidFill>
                  <a:srgbClr val="F79646">
                    <a:lumMod val="75000"/>
                  </a:srgbClr>
                </a:solidFill>
                <a:latin typeface="Arial" panose="020B0604020202020204" pitchFamily="34" charset="0"/>
                <a:cs typeface="Arial" panose="020B0604020202020204" pitchFamily="34" charset="0"/>
              </a:rPr>
              <a:t>Nested-based</a:t>
            </a:r>
            <a:r>
              <a:rPr lang="fr-BE" sz="2400" dirty="0">
                <a:solidFill>
                  <a:srgbClr val="F79646">
                    <a:lumMod val="75000"/>
                  </a:srgbClr>
                </a:solidFill>
                <a:latin typeface="Arial" panose="020B0604020202020204" pitchFamily="34" charset="0"/>
                <a:cs typeface="Arial" panose="020B0604020202020204" pitchFamily="34" charset="0"/>
              </a:rPr>
              <a:t> translation</a:t>
            </a:r>
          </a:p>
        </p:txBody>
      </p:sp>
      <p:grpSp>
        <p:nvGrpSpPr>
          <p:cNvPr id="12" name="Group 11"/>
          <p:cNvGrpSpPr/>
          <p:nvPr/>
        </p:nvGrpSpPr>
        <p:grpSpPr>
          <a:xfrm>
            <a:off x="766271" y="982208"/>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10" name="ZoneTexte 9"/>
          <p:cNvSpPr txBox="1"/>
          <p:nvPr/>
        </p:nvSpPr>
        <p:spPr>
          <a:xfrm>
            <a:off x="766271" y="1365980"/>
            <a:ext cx="8100000" cy="3785652"/>
          </a:xfrm>
          <a:prstGeom prst="rect">
            <a:avLst/>
          </a:prstGeom>
          <a:noFill/>
        </p:spPr>
        <p:txBody>
          <a:bodyPr wrap="square" rtlCol="0">
            <a:spAutoFit/>
          </a:bodyPr>
          <a:lstStyle/>
          <a:p>
            <a:pPr marL="631825" indent="-457200" defTabSz="914400">
              <a:spcAft>
                <a:spcPts val="2400"/>
              </a:spcAft>
              <a:buFont typeface="Wingdings" panose="05000000000000000000" pitchFamily="2" charset="2"/>
              <a:buChar char="ð"/>
            </a:pPr>
            <a:r>
              <a:rPr lang="en-US" sz="2000" dirty="0" smtClean="0">
                <a:solidFill>
                  <a:srgbClr val="003399"/>
                </a:solidFill>
                <a:latin typeface="Arial" panose="020B0604020202020204" pitchFamily="34" charset="0"/>
                <a:cs typeface="Arial" panose="020B0604020202020204" pitchFamily="34" charset="0"/>
              </a:rPr>
              <a:t>Offers a higher quality of </a:t>
            </a:r>
            <a:r>
              <a:rPr lang="en-US" sz="2000" dirty="0" err="1" smtClean="0">
                <a:solidFill>
                  <a:srgbClr val="003399"/>
                </a:solidFill>
                <a:latin typeface="Arial" panose="020B0604020202020204" pitchFamily="34" charset="0"/>
                <a:cs typeface="Arial" panose="020B0604020202020204" pitchFamily="34" charset="0"/>
              </a:rPr>
              <a:t>pretranslations</a:t>
            </a:r>
            <a:r>
              <a:rPr lang="en-US" sz="2000" dirty="0" smtClean="0">
                <a:solidFill>
                  <a:srgbClr val="003399"/>
                </a:solidFill>
                <a:latin typeface="Arial" panose="020B0604020202020204" pitchFamily="34" charset="0"/>
                <a:cs typeface="Arial" panose="020B0604020202020204" pitchFamily="34" charset="0"/>
              </a:rPr>
              <a:t> to start with for the domain experts</a:t>
            </a:r>
          </a:p>
          <a:p>
            <a:pPr marL="631825" indent="-457200" defTabSz="914400">
              <a:spcAft>
                <a:spcPts val="2400"/>
              </a:spcAft>
              <a:buFont typeface="Wingdings" panose="05000000000000000000" pitchFamily="2" charset="2"/>
              <a:buChar char="ð"/>
            </a:pPr>
            <a:r>
              <a:rPr lang="en-US" sz="2000" dirty="0" smtClean="0">
                <a:solidFill>
                  <a:srgbClr val="003399"/>
                </a:solidFill>
                <a:latin typeface="Arial" panose="020B0604020202020204" pitchFamily="34" charset="0"/>
                <a:cs typeface="Arial" panose="020B0604020202020204" pitchFamily="34" charset="0"/>
              </a:rPr>
              <a:t>Higher standardization inside concept family groups at </a:t>
            </a:r>
            <a:r>
              <a:rPr lang="en-US" sz="2000" dirty="0" err="1" smtClean="0">
                <a:solidFill>
                  <a:srgbClr val="003399"/>
                </a:solidFill>
                <a:latin typeface="Arial" panose="020B0604020202020204" pitchFamily="34" charset="0"/>
                <a:cs typeface="Arial" panose="020B0604020202020204" pitchFamily="34" charset="0"/>
              </a:rPr>
              <a:t>pretranslation</a:t>
            </a:r>
            <a:r>
              <a:rPr lang="en-US" sz="2000" dirty="0" smtClean="0">
                <a:solidFill>
                  <a:srgbClr val="003399"/>
                </a:solidFill>
                <a:latin typeface="Arial" panose="020B0604020202020204" pitchFamily="34" charset="0"/>
                <a:cs typeface="Arial" panose="020B0604020202020204" pitchFamily="34" charset="0"/>
              </a:rPr>
              <a:t> level but the authors can still refuse to take these suggestions into account</a:t>
            </a:r>
          </a:p>
          <a:p>
            <a:pPr marL="631825" indent="-457200" defTabSz="914400">
              <a:spcAft>
                <a:spcPts val="2400"/>
              </a:spcAft>
              <a:buFont typeface="Wingdings" panose="05000000000000000000" pitchFamily="2" charset="2"/>
              <a:buChar char="ð"/>
            </a:pPr>
            <a:r>
              <a:rPr lang="en-US" sz="2000" dirty="0" smtClean="0">
                <a:solidFill>
                  <a:srgbClr val="003399"/>
                </a:solidFill>
                <a:latin typeface="Arial" panose="020B0604020202020204" pitchFamily="34" charset="0"/>
                <a:cs typeface="Arial" panose="020B0604020202020204" pitchFamily="34" charset="0"/>
              </a:rPr>
              <a:t>Does not guarantee standardization of the structure of the term "sentence"</a:t>
            </a:r>
          </a:p>
          <a:p>
            <a:pPr marL="631825" indent="-457200" defTabSz="914400">
              <a:spcAft>
                <a:spcPts val="2400"/>
              </a:spcAft>
              <a:buFont typeface="Wingdings" panose="05000000000000000000" pitchFamily="2" charset="2"/>
              <a:buChar char="ð"/>
            </a:pPr>
            <a:r>
              <a:rPr lang="en-US" sz="2000" dirty="0" smtClean="0">
                <a:solidFill>
                  <a:srgbClr val="003399"/>
                </a:solidFill>
                <a:latin typeface="Arial" panose="020B0604020202020204" pitchFamily="34" charset="0"/>
                <a:cs typeface="Arial" panose="020B0604020202020204" pitchFamily="34" charset="0"/>
              </a:rPr>
              <a:t>Quality can be </a:t>
            </a:r>
            <a:r>
              <a:rPr lang="en-US" sz="2000" dirty="0" err="1" smtClean="0">
                <a:solidFill>
                  <a:srgbClr val="003399"/>
                </a:solidFill>
                <a:latin typeface="Arial" panose="020B0604020202020204" pitchFamily="34" charset="0"/>
                <a:cs typeface="Arial" panose="020B0604020202020204" pitchFamily="34" charset="0"/>
              </a:rPr>
              <a:t>severly</a:t>
            </a:r>
            <a:r>
              <a:rPr lang="en-US" sz="2000" dirty="0" smtClean="0">
                <a:solidFill>
                  <a:srgbClr val="003399"/>
                </a:solidFill>
                <a:latin typeface="Arial" panose="020B0604020202020204" pitchFamily="34" charset="0"/>
                <a:cs typeface="Arial" panose="020B0604020202020204" pitchFamily="34" charset="0"/>
              </a:rPr>
              <a:t> affected by the (lack of) quality of the </a:t>
            </a:r>
            <a:r>
              <a:rPr lang="en-US" sz="2000" dirty="0" err="1" smtClean="0">
                <a:solidFill>
                  <a:srgbClr val="003399"/>
                </a:solidFill>
                <a:latin typeface="Arial" panose="020B0604020202020204" pitchFamily="34" charset="0"/>
                <a:cs typeface="Arial" panose="020B0604020202020204" pitchFamily="34" charset="0"/>
              </a:rPr>
              <a:t>programmation</a:t>
            </a:r>
            <a:r>
              <a:rPr lang="en-US" sz="2000" dirty="0" smtClean="0">
                <a:solidFill>
                  <a:srgbClr val="003399"/>
                </a:solidFill>
                <a:latin typeface="Arial" panose="020B0604020202020204" pitchFamily="34" charset="0"/>
                <a:cs typeface="Arial" panose="020B0604020202020204" pitchFamily="34" charset="0"/>
              </a:rPr>
              <a:t> of the grammatical reconstruction </a:t>
            </a:r>
            <a:r>
              <a:rPr lang="en-US" sz="2000" dirty="0" err="1" smtClean="0">
                <a:solidFill>
                  <a:srgbClr val="003399"/>
                </a:solidFill>
                <a:latin typeface="Arial" panose="020B0604020202020204" pitchFamily="34" charset="0"/>
                <a:cs typeface="Arial" panose="020B0604020202020204" pitchFamily="34" charset="0"/>
              </a:rPr>
              <a:t>algorythm</a:t>
            </a:r>
            <a:endParaRPr lang="en-US" sz="2000" dirty="0">
              <a:solidFill>
                <a:srgbClr val="0033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02498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66271" y="282538"/>
            <a:ext cx="8436831" cy="461665"/>
          </a:xfrm>
          <a:prstGeom prst="rect">
            <a:avLst/>
          </a:prstGeom>
          <a:noFill/>
        </p:spPr>
        <p:txBody>
          <a:bodyPr wrap="square" rtlCol="0">
            <a:spAutoFit/>
          </a:bodyPr>
          <a:lstStyle/>
          <a:p>
            <a:pPr defTabSz="914400"/>
            <a:r>
              <a:rPr lang="fr-BE" sz="2400" dirty="0" smtClean="0">
                <a:solidFill>
                  <a:srgbClr val="F79646">
                    <a:lumMod val="75000"/>
                  </a:srgbClr>
                </a:solidFill>
                <a:latin typeface="Arial" panose="020B0604020202020204" pitchFamily="34" charset="0"/>
                <a:cs typeface="Arial" panose="020B0604020202020204" pitchFamily="34" charset="0"/>
              </a:rPr>
              <a:t>Translation </a:t>
            </a:r>
            <a:r>
              <a:rPr lang="fr-BE" sz="2400" dirty="0" err="1" smtClean="0">
                <a:solidFill>
                  <a:srgbClr val="F79646">
                    <a:lumMod val="75000"/>
                  </a:srgbClr>
                </a:solidFill>
                <a:latin typeface="Arial" panose="020B0604020202020204" pitchFamily="34" charset="0"/>
                <a:cs typeface="Arial" panose="020B0604020202020204" pitchFamily="34" charset="0"/>
              </a:rPr>
              <a:t>templates</a:t>
            </a:r>
            <a:endParaRPr lang="fr-BE" sz="2400" dirty="0">
              <a:solidFill>
                <a:srgbClr val="F79646">
                  <a:lumMod val="75000"/>
                </a:srgbClr>
              </a:solidFill>
              <a:latin typeface="Arial" panose="020B0604020202020204" pitchFamily="34" charset="0"/>
              <a:cs typeface="Arial" panose="020B0604020202020204" pitchFamily="34" charset="0"/>
            </a:endParaRPr>
          </a:p>
        </p:txBody>
      </p:sp>
      <p:grpSp>
        <p:nvGrpSpPr>
          <p:cNvPr id="12" name="Group 11"/>
          <p:cNvGrpSpPr/>
          <p:nvPr/>
        </p:nvGrpSpPr>
        <p:grpSpPr>
          <a:xfrm>
            <a:off x="766271" y="922118"/>
            <a:ext cx="8100001" cy="36000"/>
            <a:chOff x="540398" y="863854"/>
            <a:chExt cx="8100001" cy="36000"/>
          </a:xfrm>
        </p:grpSpPr>
        <p:cxnSp>
          <p:nvCxnSpPr>
            <p:cNvPr id="13" name="Connecteur droit 2"/>
            <p:cNvCxnSpPr/>
            <p:nvPr/>
          </p:nvCxnSpPr>
          <p:spPr>
            <a:xfrm>
              <a:off x="540399" y="891467"/>
              <a:ext cx="8100000"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40398" y="863854"/>
              <a:ext cx="8100000" cy="36000"/>
            </a:xfrm>
            <a:prstGeom prst="rect">
              <a:avLst/>
            </a:prstGeom>
            <a:gradFill flip="none" rotWithShape="1">
              <a:gsLst>
                <a:gs pos="0">
                  <a:schemeClr val="bg1"/>
                </a:gs>
                <a:gs pos="100000">
                  <a:srgbClr val="17AEE4"/>
                </a:gs>
                <a:gs pos="100000">
                  <a:srgbClr val="1DCFF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914400"/>
              <a:endParaRPr lang="fr-BE">
                <a:solidFill>
                  <a:prstClr val="white"/>
                </a:solidFill>
              </a:endParaRPr>
            </a:p>
          </p:txBody>
        </p:sp>
      </p:grpSp>
      <p:pic>
        <p:nvPicPr>
          <p:cNvPr id="17" name="Image 9">
            <a:extLst>
              <a:ext uri="{FF2B5EF4-FFF2-40B4-BE49-F238E27FC236}">
                <a16:creationId xmlns:a16="http://schemas.microsoft.com/office/drawing/2014/main" xmlns="" id="{1F4FF4BE-363E-49D8-96C3-3631BFCAD0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36541" y="6434254"/>
            <a:ext cx="423302" cy="247410"/>
          </a:xfrm>
          <a:prstGeom prst="rect">
            <a:avLst/>
          </a:prstGeom>
        </p:spPr>
      </p:pic>
      <p:pic>
        <p:nvPicPr>
          <p:cNvPr id="18" name="Image 7" descr="logo_chu_umc.gif"/>
          <p:cNvPicPr>
            <a:picLocks noChangeAspect="1"/>
          </p:cNvPicPr>
          <p:nvPr/>
        </p:nvPicPr>
        <p:blipFill>
          <a:blip r:embed="rId3" cstate="print"/>
          <a:stretch>
            <a:fillRect/>
          </a:stretch>
        </p:blipFill>
        <p:spPr>
          <a:xfrm>
            <a:off x="408505" y="6434254"/>
            <a:ext cx="715533" cy="274304"/>
          </a:xfrm>
          <a:prstGeom prst="rect">
            <a:avLst/>
          </a:prstGeom>
        </p:spPr>
      </p:pic>
      <p:sp>
        <p:nvSpPr>
          <p:cNvPr id="10" name="ZoneTexte 9"/>
          <p:cNvSpPr txBox="1"/>
          <p:nvPr/>
        </p:nvSpPr>
        <p:spPr>
          <a:xfrm>
            <a:off x="766271" y="1218751"/>
            <a:ext cx="8100000" cy="4893647"/>
          </a:xfrm>
          <a:prstGeom prst="rect">
            <a:avLst/>
          </a:prstGeom>
          <a:noFill/>
        </p:spPr>
        <p:txBody>
          <a:bodyPr wrap="square" rtlCol="0">
            <a:spAutoFit/>
          </a:bodyPr>
          <a:lstStyle/>
          <a:p>
            <a:pPr marL="342900" indent="-342900" defTabSz="914400">
              <a:spcAft>
                <a:spcPts val="24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Inspired by SNOMED international editorial templates for concepts but taking into account the specific problems related to translation</a:t>
            </a:r>
          </a:p>
          <a:p>
            <a:pPr marL="342900" indent="-342900" defTabSz="914400">
              <a:spcAft>
                <a:spcPts val="24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Aims to offer a standard "sentence" construction and similar terms for families of concepts, taking into account the previous translation of root-words, root-nested concepts and less </a:t>
            </a:r>
            <a:r>
              <a:rPr lang="en-US" dirty="0" err="1" smtClean="0">
                <a:solidFill>
                  <a:srgbClr val="003399"/>
                </a:solidFill>
                <a:latin typeface="Arial" panose="020B0604020202020204" pitchFamily="34" charset="0"/>
                <a:cs typeface="Arial" panose="020B0604020202020204" pitchFamily="34" charset="0"/>
              </a:rPr>
              <a:t>precoodinated</a:t>
            </a:r>
            <a:r>
              <a:rPr lang="en-US" dirty="0" smtClean="0">
                <a:solidFill>
                  <a:srgbClr val="003399"/>
                </a:solidFill>
                <a:latin typeface="Arial" panose="020B0604020202020204" pitchFamily="34" charset="0"/>
                <a:cs typeface="Arial" panose="020B0604020202020204" pitchFamily="34" charset="0"/>
              </a:rPr>
              <a:t> concepts of the same family</a:t>
            </a:r>
          </a:p>
          <a:p>
            <a:pPr marL="342900" indent="-342900" defTabSz="914400">
              <a:spcAft>
                <a:spcPts val="24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Gives rules on the default choice of the PT (may be changed on a case by </a:t>
            </a:r>
            <a:r>
              <a:rPr lang="en-US" dirty="0" err="1" smtClean="0">
                <a:solidFill>
                  <a:srgbClr val="003399"/>
                </a:solidFill>
                <a:latin typeface="Arial" panose="020B0604020202020204" pitchFamily="34" charset="0"/>
                <a:cs typeface="Arial" panose="020B0604020202020204" pitchFamily="34" charset="0"/>
              </a:rPr>
              <a:t>cas</a:t>
            </a:r>
            <a:r>
              <a:rPr lang="en-US" dirty="0" smtClean="0">
                <a:solidFill>
                  <a:srgbClr val="003399"/>
                </a:solidFill>
                <a:latin typeface="Arial" panose="020B0604020202020204" pitchFamily="34" charset="0"/>
                <a:cs typeface="Arial" panose="020B0604020202020204" pitchFamily="34" charset="0"/>
              </a:rPr>
              <a:t> basis if the clinical usage prefers another term) and the default </a:t>
            </a:r>
            <a:r>
              <a:rPr lang="en-US" dirty="0" err="1" smtClean="0">
                <a:solidFill>
                  <a:srgbClr val="003399"/>
                </a:solidFill>
                <a:latin typeface="Arial" panose="020B0604020202020204" pitchFamily="34" charset="0"/>
                <a:cs typeface="Arial" panose="020B0604020202020204" pitchFamily="34" charset="0"/>
              </a:rPr>
              <a:t>synonymes</a:t>
            </a:r>
            <a:r>
              <a:rPr lang="en-US" dirty="0" smtClean="0">
                <a:solidFill>
                  <a:srgbClr val="003399"/>
                </a:solidFill>
                <a:latin typeface="Arial" panose="020B0604020202020204" pitchFamily="34" charset="0"/>
                <a:cs typeface="Arial" panose="020B0604020202020204" pitchFamily="34" charset="0"/>
              </a:rPr>
              <a:t> to be added (may be omitted on a case by case basis if they turn out to be linguistically correct but artificial for clinicians)</a:t>
            </a:r>
          </a:p>
          <a:p>
            <a:pPr marL="342900" indent="-342900" defTabSz="914400">
              <a:spcAft>
                <a:spcPts val="1800"/>
              </a:spcAft>
              <a:buFont typeface="Arial" panose="020B0604020202020204" pitchFamily="34" charset="0"/>
              <a:buChar char="•"/>
            </a:pPr>
            <a:r>
              <a:rPr lang="en-US" dirty="0" smtClean="0">
                <a:solidFill>
                  <a:srgbClr val="003399"/>
                </a:solidFill>
                <a:latin typeface="Arial" panose="020B0604020202020204" pitchFamily="34" charset="0"/>
                <a:cs typeface="Arial" panose="020B0604020202020204" pitchFamily="34" charset="0"/>
              </a:rPr>
              <a:t>Can either be built "as you go" from the suggestions of the reviewers 1 as they stumble on recurrent patterns in concepts they translate or be the subject of a specific preparation work on subhierarchies or on concepts using specific attributes or a mix of both.</a:t>
            </a:r>
            <a:endParaRPr lang="en-US" dirty="0">
              <a:solidFill>
                <a:srgbClr val="003399"/>
              </a:solidFill>
              <a:latin typeface="Arial" panose="020B0604020202020204" pitchFamily="34" charset="0"/>
              <a:cs typeface="Arial" panose="020B0604020202020204" pitchFamily="34" charset="0"/>
            </a:endParaRPr>
          </a:p>
        </p:txBody>
      </p:sp>
      <p:sp>
        <p:nvSpPr>
          <p:cNvPr id="9" name="Triangle isocèle 8"/>
          <p:cNvSpPr/>
          <p:nvPr/>
        </p:nvSpPr>
        <p:spPr>
          <a:xfrm>
            <a:off x="4537077" y="199625"/>
            <a:ext cx="648000" cy="540000"/>
          </a:xfrm>
          <a:prstGeom prst="triangle">
            <a:avLst/>
          </a:prstGeom>
          <a:solidFill>
            <a:srgbClr val="BDEE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1" name="Triangle isocèle 10"/>
          <p:cNvSpPr/>
          <p:nvPr/>
        </p:nvSpPr>
        <p:spPr>
          <a:xfrm>
            <a:off x="4645947" y="195396"/>
            <a:ext cx="432000" cy="360000"/>
          </a:xfrm>
          <a:prstGeom prst="triangle">
            <a:avLst/>
          </a:prstGeom>
          <a:solidFill>
            <a:srgbClr val="BDEE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5" name="Triangle isocèle 14"/>
          <p:cNvSpPr/>
          <p:nvPr/>
        </p:nvSpPr>
        <p:spPr>
          <a:xfrm>
            <a:off x="4755687" y="192781"/>
            <a:ext cx="209314" cy="180000"/>
          </a:xfrm>
          <a:prstGeom prst="triangle">
            <a:avLst/>
          </a:prstGeom>
          <a:solidFill>
            <a:srgbClr val="BDEE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3045462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4023</TotalTime>
  <Words>2568</Words>
  <Application>Microsoft Office PowerPoint</Application>
  <PresentationFormat>Format A4 (210 x 297 mm)</PresentationFormat>
  <Paragraphs>357</Paragraphs>
  <Slides>25</Slides>
  <Notes>0</Notes>
  <HiddenSlides>0</HiddenSlides>
  <MMClips>0</MMClips>
  <ScaleCrop>false</ScaleCrop>
  <HeadingPairs>
    <vt:vector size="6" baseType="variant">
      <vt:variant>
        <vt:lpstr>Polices utilisées</vt:lpstr>
      </vt:variant>
      <vt:variant>
        <vt:i4>5</vt:i4>
      </vt:variant>
      <vt:variant>
        <vt:lpstr>Thème</vt:lpstr>
      </vt:variant>
      <vt:variant>
        <vt:i4>3</vt:i4>
      </vt:variant>
      <vt:variant>
        <vt:lpstr>Titres des diapositives</vt:lpstr>
      </vt:variant>
      <vt:variant>
        <vt:i4>25</vt:i4>
      </vt:variant>
    </vt:vector>
  </HeadingPairs>
  <TitlesOfParts>
    <vt:vector size="33" baseType="lpstr">
      <vt:lpstr>Arial</vt:lpstr>
      <vt:lpstr>Calibri</vt:lpstr>
      <vt:lpstr>Calibri Light</vt:lpstr>
      <vt:lpstr>Times New Roman</vt:lpstr>
      <vt:lpstr>Wingdings</vt:lpstr>
      <vt:lpstr>Office Theme</vt:lpstr>
      <vt:lpstr>Thème Office</vt:lpstr>
      <vt:lpstr>1_Thème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Lambot M-A</dc:creator>
  <cp:lastModifiedBy>MA</cp:lastModifiedBy>
  <cp:revision>173</cp:revision>
  <dcterms:created xsi:type="dcterms:W3CDTF">2019-10-16T12:43:43Z</dcterms:created>
  <dcterms:modified xsi:type="dcterms:W3CDTF">2020-09-22T11:57:41Z</dcterms:modified>
</cp:coreProperties>
</file>