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69" r:id="rId4"/>
    <p:sldId id="270" r:id="rId5"/>
    <p:sldId id="260" r:id="rId6"/>
    <p:sldId id="271" r:id="rId7"/>
    <p:sldId id="273" r:id="rId8"/>
    <p:sldId id="268" r:id="rId9"/>
    <p:sldId id="274" r:id="rId10"/>
    <p:sldId id="272" r:id="rId11"/>
    <p:sldId id="267" r:id="rId12"/>
  </p:sldIdLst>
  <p:sldSz cx="9144000" cy="6858000" type="screen4x3"/>
  <p:notesSz cx="9144000" cy="6858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1pPr>
    <a:lvl2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2pPr>
    <a:lvl3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3pPr>
    <a:lvl4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4pPr>
    <a:lvl5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5pPr>
    <a:lvl6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6pPr>
    <a:lvl7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7pPr>
    <a:lvl8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8pPr>
    <a:lvl9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spc="0" baseline="0">
        <a:solidFill>
          <a:srgbClr val="000000"/>
        </a:solidFill>
        <a:effectLst/>
        <a:latin typeface="Arial" pitchFamily="1" charset="0"/>
        <a:ea typeface="Arial" pitchFamily="1" charset="0"/>
        <a:cs typeface="Arial" pitchFamily="1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/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="" xmlns:p14="http://schemas.microsoft.com/office/powerpoint/2010/main" xmlns:pr="smNativeData" dt="1586230285" val="976" rev64="64" revOS="1"/>
      <pr:smFileRevision xmlns="" xmlns:p14="http://schemas.microsoft.com/office/powerpoint/2010/main" xmlns:pr="smNativeData" dt="1586230285" val="101"/>
      <pr:guideOptions xmlns="" xmlns:p14="http://schemas.microsoft.com/office/powerpoint/2010/main" xmlns:pr="smNativeData" dt="1586230285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26"/>
    <p:restoredTop sz="94684"/>
  </p:normalViewPr>
  <p:slideViewPr>
    <p:cSldViewPr snapToGrid="0" snapToObjects="1">
      <p:cViewPr varScale="1">
        <p:scale>
          <a:sx n="159" d="100"/>
          <a:sy n="159" d="100"/>
        </p:scale>
        <p:origin x="158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" d="100"/>
        <a:sy n="18" d="100"/>
      </p:scale>
      <p:origin x="0" y="0"/>
    </p:cViewPr>
  </p:sorterViewPr>
  <p:notesViewPr>
    <p:cSldViewPr snapToGrid="0" snapToObjects="1">
      <p:cViewPr>
        <p:scale>
          <a:sx n="116" d="100"/>
          <a:sy n="116" d="100"/>
        </p:scale>
        <p:origin x="1256" y="2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AAAAAGAYAAAcAgAAEAAAACYAAAAIAAAAP48AAAAAAAA="/>
              </a:ext>
            </a:extLst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l">
              <a:defRPr lang="en-us" sz="1200"/>
            </a:lvl1pPr>
          </a:lstStyle>
          <a:p>
            <a:pPr>
              <a:defRPr lang="en-us"/>
            </a:pPr>
            <a:endParaRPr/>
          </a:p>
        </p:txBody>
      </p:sp>
      <p:sp>
        <p:nvSpPr>
          <p:cNvPr id="3" name="Date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HwAAAAAAAD44AAAcAgAAEAAAACYAAAAIAAAAP48AAAAAAAA="/>
              </a:ext>
            </a:extLst>
          </p:cNvSpPr>
          <p:nvPr>
            <p:ph type="dt" sz="quarter" idx="1"/>
          </p:nvPr>
        </p:nvSpPr>
        <p:spPr>
          <a:xfrm>
            <a:off x="518033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r">
              <a:defRPr lang="en-us" sz="1200"/>
            </a:lvl1pPr>
          </a:lstStyle>
          <a:p>
            <a:pPr>
              <a:defRPr lang="en-us"/>
            </a:pPr>
            <a:fld id="{C095632D-23B7-AE0A-F943-D55FB20D0F80}" type="datetime1">
              <a:t>4/13/20</a:t>
            </a:fld>
            <a:endParaRPr/>
          </a:p>
        </p:txBody>
      </p:sp>
      <p:sp>
        <p:nvSpPr>
          <p:cNvPr id="4" name="Foot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EigAAGAYAAAuKgAAEAAAACYAAAAIAAAAv48AAAAAAAA="/>
              </a:ext>
            </a:extLst>
          </p:cNvSpPr>
          <p:nvPr>
            <p:ph type="ftr" sz="quarter" idx="2"/>
          </p:nvPr>
        </p:nvSpPr>
        <p:spPr>
          <a:xfrm>
            <a:off x="0" y="651383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lang="en-us" sz="1200"/>
            </a:lvl1pPr>
          </a:lstStyle>
          <a:p>
            <a:pPr>
              <a:defRPr lang="en-us"/>
            </a:pPr>
            <a:endParaRPr/>
          </a:p>
        </p:txBody>
      </p:sp>
      <p:sp>
        <p:nvSpPr>
          <p:cNvPr id="5" name="Slide Number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eHwAAEigAAD44AAAuKgAAEAAAACYAAAAIAAAAv48AAAAAAAA="/>
              </a:ext>
            </a:extLst>
          </p:cNvSpPr>
          <p:nvPr>
            <p:ph type="sldNum" sz="quarter" idx="3"/>
          </p:nvPr>
        </p:nvSpPr>
        <p:spPr>
          <a:xfrm>
            <a:off x="5180330" y="651383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r">
              <a:defRPr lang="en-us" sz="1200"/>
            </a:lvl1pPr>
          </a:lstStyle>
          <a:p>
            <a:pPr>
              <a:defRPr lang="en-us"/>
            </a:pPr>
            <a:fld id="{C095632D-DAC2-279F-8CCA-2CCA27847A79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OAOlg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AAAAAGAYAAAcAgAAEAAAACYAAAAIAAAAvY8AAP8fAAA="/>
              </a:ext>
            </a:extLst>
          </p:cNvSpPr>
          <p:nvPr>
            <p:ph type="hdr" idx="2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l">
              <a:defRPr sz="1200" b="0" i="0" u="none" strike="noStrike" baseline="0"/>
            </a:lvl1pPr>
          </a:lstStyle>
          <a:p>
            <a:endParaRPr/>
          </a:p>
        </p:txBody>
      </p:sp>
      <p:sp>
        <p:nvSpPr>
          <p:cNvPr id="3" name="Shape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dHwAAAAAAAD04AAAcAgAAEAAAACYAAAAIAAAAvY8AAP8fAAA="/>
              </a:ext>
            </a:extLst>
          </p:cNvSpPr>
          <p:nvPr>
            <p:ph type="dt" idx="10"/>
          </p:nvPr>
        </p:nvSpPr>
        <p:spPr>
          <a:xfrm>
            <a:off x="5179695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r">
              <a:defRPr sz="1200" b="0" i="0" u="none" strike="noStrike" baseline="0"/>
            </a:lvl1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 noChangeArrowheads="1"/>
            <a:extLst>
              <a:ext uri="smNativeData">
                <pr:smNativeData xmlns="" xmlns:p14="http://schemas.microsoft.com/office/powerpoint/2010/main" xmlns:pr="smNativeData" val="SMDATA_13_DfSLXhMAAAAlAAAACwAAAC0AAAAAAAAAAAAAAAAAAAAAA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UEQAAKgMAAKwmAAD8EgAAEAAAACYAAAAIAAAAAQ8AAP8fAAA="/>
              </a:ext>
            </a:extLst>
          </p:cNvSpPr>
          <p:nvPr>
            <p:ph type="sldImg" idx="3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0" t="0" r="3429000" b="2571750"/>
            <a:pathLst>
              <a:path w="3429000" h="2571750" fill="none" extrusionOk="0">
                <a:moveTo>
                  <a:pt x="0" y="0"/>
                </a:moveTo>
                <a:lnTo>
                  <a:pt x="3429000" y="0"/>
                </a:lnTo>
                <a:lnTo>
                  <a:pt x="3429000" y="2571750"/>
                </a:lnTo>
                <a:lnTo>
                  <a:pt x="0" y="257175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headEnd type="none"/>
            <a:tailEnd type="none"/>
          </a:ln>
        </p:spPr>
      </p:sp>
      <p:sp>
        <p:nvSpPr>
          <p:cNvPr id="5" name="Shape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IBkxj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ChQAAKAyAAAGJwAAEAAAACYAAAAIAAAAvY8AAP8fAAA="/>
              </a:ext>
            </a:extLst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" name="Shape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EigAAGAYAAAuKgAAEAAAACYAAAAIAAAAvY8AAP8fAAA="/>
              </a:ext>
            </a:extLst>
          </p:cNvSpPr>
          <p:nvPr>
            <p:ph type="ftr" idx="11"/>
          </p:nvPr>
        </p:nvSpPr>
        <p:spPr>
          <a:xfrm>
            <a:off x="0" y="651383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marR="0" indent="0" algn="l">
              <a:defRPr sz="1200" b="0" i="0" u="none" strike="noStrike" baseline="0"/>
            </a:lvl1pPr>
          </a:lstStyle>
          <a:p>
            <a:endParaRPr/>
          </a:p>
        </p:txBody>
      </p:sp>
      <p:sp>
        <p:nvSpPr>
          <p:cNvPr id="7" name="Shape 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dHwAAEigAAD04AAAuKgAAEAAAACYAAAAIAAAAvY8AAP8fAAA="/>
              </a:ext>
            </a:extLst>
          </p:cNvSpPr>
          <p:nvPr>
            <p:ph type="sldNum" idx="12"/>
          </p:nvPr>
        </p:nvSpPr>
        <p:spPr>
          <a:xfrm>
            <a:off x="5179695" y="651383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marR="0" indent="0" algn="r">
              <a:defRPr sz="1200" b="0" i="0" u="none" strike="noStrike" baseline="0"/>
            </a:lvl1pPr>
            <a:lvl2pPr marL="0" marR="0" indent="0" algn="l"/>
            <a:lvl3pPr marL="0" marR="0" indent="0" algn="l"/>
            <a:lvl4pPr marL="0" marR="0" indent="0" algn="l"/>
            <a:lvl5pPr marL="0" marR="0" indent="0" algn="l"/>
            <a:lvl6pPr marL="0" marR="0" indent="0" algn="l"/>
            <a:lvl7pPr marL="0" marR="0" indent="0" algn="l"/>
            <a:lvl8pPr marL="0" marR="0" indent="0" algn="l"/>
            <a:lvl9pPr marL="0" marR="0" indent="0" algn="l"/>
          </a:lstStyle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Arial" pitchFamily="1" charset="0"/>
        <a:ea typeface="Arial" pitchFamily="1" charset="0"/>
        <a:cs typeface="Arial" pitchFamily="1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ChangeArrowheads="1"/>
            <a:extLst>
              <a:ext uri="smNativeData">
                <pr:smNativeData xmlns="" xmlns:p14="http://schemas.microsoft.com/office/powerpoint/2010/main" xmlns:pr="smNativeData" val="SMDATA_13_DfSLXhMAAAAlAAAACwAAAC0AAAAAAAAAAAAAAAAAAAAAA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UEQAAKgMAAKwmAAD8EgAAEAAAACYAAAAIAAAAAQ4AAAAAAAA="/>
              </a:ext>
            </a:extLst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ChQAAKAyAAAGJwAAEAAAACYAAAAIAAAAAQAAAAAAAAA="/>
              </a:ext>
            </a:extLst>
          </p:cNvSpPr>
          <p:nvPr>
            <p:ph type="body" idx="1"/>
          </p:nvPr>
        </p:nvSpPr>
        <p:spPr>
          <a:xfrm>
            <a:off x="914400" y="3257550"/>
            <a:ext cx="7315200" cy="3086100"/>
          </a:xfrm>
        </p:spPr>
        <p:txBody>
          <a:bodyPr/>
          <a:lstStyle/>
          <a:p>
            <a:r>
              <a:rPr lang="en-us"/>
              <a:t>I would like to </a:t>
            </a:r>
            <a:r>
              <a:rPr lang="en-us" b="1"/>
              <a:t>review</a:t>
            </a:r>
            <a:r>
              <a:rPr lang="en-us"/>
              <a:t> the model for combined disorders </a:t>
            </a:r>
            <a:r>
              <a:rPr lang="en-us" b="1"/>
              <a:t>by going over the background principles </a:t>
            </a:r>
            <a:r>
              <a:rPr lang="en-us"/>
              <a:t>that lead to the development of this model </a:t>
            </a:r>
            <a:r>
              <a:rPr lang="en-us" b="1"/>
              <a:t>as well as discuss </a:t>
            </a:r>
            <a:r>
              <a:rPr lang="en-us"/>
              <a:t>the individual modeling patterns </a:t>
            </a:r>
            <a:r>
              <a:rPr lang="en-us" b="1"/>
              <a:t>with the hope of answering some of the questions </a:t>
            </a:r>
            <a:r>
              <a:rPr lang="en-us"/>
              <a:t>that have arisen in terms of applying the model</a:t>
            </a:r>
          </a:p>
        </p:txBody>
      </p:sp>
      <p:sp>
        <p:nvSpPr>
          <p:cNvPr id="4" name="Slide Number Placeholder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dHwAAEigAAD04AAAuKgAAEAAAACYAAAAIAAAAAQAAAAAAAAA="/>
              </a:ext>
            </a:extLst>
          </p:cNvSpPr>
          <p:nvPr>
            <p:ph type="sldNum" idx="4294967295"/>
          </p:nvPr>
        </p:nvSpPr>
        <p:spPr>
          <a:xfrm>
            <a:off x="5179695" y="6513830"/>
            <a:ext cx="3962400" cy="3429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hape 13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Ipu4AH9/fwAAAAADzMzMAMDA/wB/f38AAAAAAAAAAAAAAAAAAAAAAAAAAAAhAAAAGAAAABQAAAAAAAAA7AkAAEA4AADtCQAAEAAAACYAAAAIAAAA//////////8="/>
              </a:ext>
            </a:extLst>
          </p:cNvCxnSpPr>
          <p:nvPr/>
        </p:nvCxnSpPr>
        <p:spPr>
          <a:xfrm rot="5400000">
            <a:off x="4571365" y="-2958465"/>
            <a:ext cx="635" cy="9144000"/>
          </a:xfrm>
          <a:prstGeom prst="straightConnector1">
            <a:avLst/>
          </a:prstGeom>
          <a:noFill/>
          <a:ln w="9525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  <p:sp>
        <p:nvSpPr>
          <p:cNvPr id="3" name="Shape 1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Lw0AAAg0AAA6FgAAEAAAACYAAAAIAAAAPYAAAP8fAAA="/>
              </a:ext>
            </a:extLst>
          </p:cNvSpPr>
          <p:nvPr>
            <p:ph type="ctrTitle"/>
          </p:nvPr>
        </p:nvSpPr>
        <p:spPr>
          <a:xfrm>
            <a:off x="685800" y="2143125"/>
            <a:ext cx="7772400" cy="1470025"/>
          </a:xfr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marL="0" marR="0" indent="0" algn="l">
              <a:spcBef>
                <a:spcPts val="0"/>
              </a:spcBef>
              <a:spcAft>
                <a:spcPts val="0"/>
              </a:spcAft>
              <a:defRPr lang="en-us" sz="3600" b="0" i="0" u="none" strike="noStrike" baseline="0">
                <a:solidFill>
                  <a:srgbClr val="21218A"/>
                </a:solidFill>
                <a:latin typeface="Museo 500" charset="0"/>
                <a:ea typeface="Arial" pitchFamily="1" charset="0"/>
                <a:cs typeface="Museo 500" charset="0"/>
              </a:defRPr>
            </a:lvl1pPr>
            <a:lvl2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4" name="Shape 1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9hcAAJgrAAABIQAAEAAAACYAAAAIAAAAPYAAAP8fAAA="/>
              </a:ext>
            </a:extLst>
          </p:cNvSpPr>
          <p:nvPr>
            <p:ph type="subTitle" idx="1"/>
          </p:nvPr>
        </p:nvSpPr>
        <p:spPr>
          <a:xfrm>
            <a:off x="685800" y="3895090"/>
            <a:ext cx="6400800" cy="147002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l">
              <a:spcBef>
                <a:spcPts val="100"/>
              </a:spcBef>
              <a:spcAft>
                <a:spcPts val="100"/>
              </a:spcAft>
              <a:buNone/>
              <a:defRPr lang="en-us" sz="2400" b="0" i="0" u="none" strike="noStrike" baseline="0">
                <a:solidFill>
                  <a:srgbClr val="0070C0"/>
                </a:solidFill>
                <a:latin typeface="Museo 300" charset="0"/>
                <a:ea typeface="Arial" pitchFamily="1" charset="0"/>
                <a:cs typeface="Museo 300" charset="0"/>
              </a:defRPr>
            </a:lvl1pPr>
            <a:lvl2pPr marL="742950" marR="0" indent="-177800" algn="l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0070C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1143000" marR="0" indent="-165100" algn="l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229BB8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6002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–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20574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»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5146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9718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4290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8862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pPr>
              <a:defRPr lang="en-us"/>
            </a:pPr>
            <a:r>
              <a:t>Click to edit Master subtitle style</a:t>
            </a:r>
          </a:p>
        </p:txBody>
      </p:sp>
      <p:pic>
        <p:nvPicPr>
          <p:cNvPr id="5" name="Picture 1" descr="ihtsdo_brand_master_PMS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f///wEAAAAAAAAAAAAAAAAAAAAAAAAAAAAAAAAAAAAAAAAAAAAAAAJ/f38AAAAAA8zMzADAwP8Af39/AAAAAAAAAAAAAAAAAP///wAAAAAAIQAAABgAAAAUAAAAjSMAAGUAAAB5NwAAPg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779135" y="64135"/>
            <a:ext cx="3238500" cy="1438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6" name="Picture 2" descr="delivering_snomed_tagline_CMYK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lgEAADQjAACCEAAAkSk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57810" y="5722620"/>
            <a:ext cx="2425700" cy="103441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IMY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AIAAAAAAAAA="/>
              </a:ext>
            </a:extLst>
          </p:cNvSpPr>
          <p:nvPr>
            <p:ph type="sldNum" sz="quarter" idx="10"/>
          </p:nvPr>
        </p:nvSpPr>
        <p:spPr/>
        <p:txBody>
          <a:bodyPr/>
          <a:lstStyle>
            <a:lvl1pPr>
              <a:defRPr lang="en-us"/>
            </a:lvl1pPr>
          </a:lstStyle>
          <a:p>
            <a:pPr>
              <a:defRPr lang="en-us"/>
            </a:pPr>
            <a:fld id="{C095632D-58A6-2E19-E8C3-AE4CA18D1EFB}" type="slidenum">
              <a:t>‹#›</a:t>
            </a:fld>
            <a:endParaRPr/>
          </a:p>
        </p:txBody>
      </p:sp>
      <p:sp>
        <p:nvSpPr>
          <p:cNvPr id="3" name="Shape 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D0R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7wgAAHA1AACXJQAAEAAAACYAAAAIAAAAPYAAAP8fAAA="/>
              </a:ext>
            </a:extLst>
          </p:cNvSpPr>
          <p:nvPr>
            <p:ph idx="1"/>
          </p:nvPr>
        </p:nvSpPr>
        <p:spPr>
          <a:xfrm>
            <a:off x="457200" y="1452245"/>
            <a:ext cx="8229600" cy="465836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342900" marR="0" indent="-213360" algn="l">
              <a:spcBef>
                <a:spcPts val="100"/>
              </a:spcBef>
              <a:spcAft>
                <a:spcPts val="100"/>
              </a:spcAft>
              <a:buClrTx/>
              <a:buFont typeface="Arial" pitchFamily="1" charset="0"/>
              <a:buChar char="▪"/>
              <a:defRPr sz="2400" b="0" i="0" u="none" strike="noStrike" baseline="0">
                <a:solidFill>
                  <a:srgbClr val="0055B0"/>
                </a:solidFill>
                <a:latin typeface="Museo 300" charset="0"/>
                <a:ea typeface="Arial" pitchFamily="1" charset="0"/>
                <a:cs typeface="Museo 300" charset="0"/>
              </a:defRPr>
            </a:lvl1pPr>
            <a:lvl2pPr marL="742950" marR="0" indent="-177800" algn="l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0070C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1143000" marR="0" indent="-165100" algn="l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229BB8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6002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–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20574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»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5146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9718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4290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8862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r>
              <a:rPr lang="en-us"/>
              <a:t>Edit Master text styles</a:t>
            </a:r>
          </a:p>
        </p:txBody>
      </p:sp>
      <p:sp>
        <p:nvSpPr>
          <p:cNvPr id="4" name="Shape 2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G8R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ZQQAAF0rAACFBwAAEAAAACYAAAAIAAAAPYAAAP8fAAA="/>
              </a:ext>
            </a:extLst>
          </p:cNvSpPr>
          <p:nvPr>
            <p:ph type="title"/>
          </p:nvPr>
        </p:nvSpPr>
        <p:spPr>
          <a:xfrm>
            <a:off x="457200" y="714375"/>
            <a:ext cx="6591935" cy="508000"/>
          </a:xfr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 charset="0"/>
                <a:ea typeface="Arial" pitchFamily="1" charset="0"/>
                <a:cs typeface="Museo 500" charset="0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hape 13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Ipu4AH9/fwAAAAADzMzMAMDA/wB/f38AAAAAAAAAAAAAAAAAAAAAAAAAAAAhAAAAGAAAABQAAAAAAAAAHAgAAEA4AAAdCAAAEAAAACYAAAAIAAAA//////////8="/>
              </a:ext>
            </a:extLst>
          </p:cNvCxnSpPr>
          <p:nvPr/>
        </p:nvCxnSpPr>
        <p:spPr>
          <a:xfrm rot="5400000">
            <a:off x="4571365" y="-3253105"/>
            <a:ext cx="635" cy="9144000"/>
          </a:xfrm>
          <a:prstGeom prst="straightConnector1">
            <a:avLst/>
          </a:prstGeom>
          <a:noFill/>
          <a:ln w="9525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HBsAAEI0AAB9IwAAEAAAACYAAAAIAAAAgY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algn="l">
              <a:defRPr lang="en-us" sz="4000" b="0" i="0" cap="all">
                <a:latin typeface="Museo 500" charset="0"/>
                <a:ea typeface="Arial" pitchFamily="1" charset="0"/>
                <a:cs typeface="Museo 500" charset="0"/>
              </a:defRPr>
            </a:lvl1pPr>
          </a:lstStyle>
          <a:p>
            <a:pPr>
              <a:defRPr cap="all"/>
            </a:pPr>
            <a:r>
              <a:rPr lang="en-us" cap="all"/>
              <a:t>Click to edit Master title style</a:t>
            </a:r>
            <a:endParaRPr lang="da-dk" cap="all"/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4hEAAEI0AAAcGwAAEAAAACYAAAAIAAAAgYAAAAAAAAA="/>
              </a:ext>
            </a:extLst>
          </p:cNvSpPr>
          <p:nvPr>
            <p:ph idx="1"/>
          </p:nvPr>
        </p:nvSpPr>
        <p:spPr>
          <a:xfrm>
            <a:off x="722630" y="2907030"/>
            <a:ext cx="7772400" cy="149987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en-us" sz="2000" b="0" i="0">
                <a:latin typeface="Museo 3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r>
              <a:rPr lang="en-us"/>
              <a:t>Edit Master text styles</a:t>
            </a:r>
          </a:p>
        </p:txBody>
      </p:sp>
      <p:pic>
        <p:nvPicPr>
          <p:cNvPr id="4" name="Picture 6" descr="ihtsdo_brand_master_PMS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f///wEAAAAAAAAAAAAAAAAAAAAAAAAAAAAAAAAAAAAAAAAAAAAAAAJ/f38AAAAAA8zMzADAwP8Af39/AAAAAAAAAAAAAAAAAP///wAAAAAAIQAAABgAAAAUAAAAjSMAAGUAAAB5NwAAPg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5779135" y="64135"/>
            <a:ext cx="3238500" cy="1438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1LQAAjScAAEE0AABZKQAAEAAAACYAAAAIAAAAPYAAAAAAAAA="/>
              </a:ext>
            </a:extLst>
          </p:cNvSpPr>
          <p:nvPr>
            <p:ph type="sldNum" sz="quarter" idx="4"/>
          </p:nvPr>
        </p:nvSpPr>
        <p:spPr>
          <a:xfrm>
            <a:off x="7389495" y="6429375"/>
            <a:ext cx="1104900" cy="292100"/>
          </a:xfr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AEDA-F9BC-9414-58E9045A620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cQkAAKobAABhDQAAEAAAACYAAAAIAAAAvYAAAP8fAAA="/>
              </a:ext>
            </a:extLst>
          </p:cNvSpPr>
          <p:nvPr>
            <p:ph idx="1"/>
          </p:nvPr>
        </p:nvSpPr>
        <p:spPr>
          <a:xfrm>
            <a:off x="457200" y="1534795"/>
            <a:ext cx="4039870" cy="640080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0" i="0">
                <a:latin typeface="Museo 5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Edit Master text styles</a:t>
            </a:r>
          </a:p>
        </p:txBody>
      </p:sp>
      <p:sp>
        <p:nvSpPr>
          <p:cNvPr id="3" name="Shape 3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YQ0AAKobAACvJQAAEAAAACYAAAAIAAAAPYAAAP8fAAA="/>
              </a:ext>
            </a:extLst>
          </p:cNvSpPr>
          <p:nvPr>
            <p:ph idx="2"/>
          </p:nvPr>
        </p:nvSpPr>
        <p:spPr>
          <a:xfrm>
            <a:off x="457200" y="2174875"/>
            <a:ext cx="4039870" cy="395097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>
              <a:defRPr lang="en-us" sz="2000" b="0" i="0">
                <a:latin typeface="Museo 300" charset="0"/>
                <a:ea typeface="Arial" pitchFamily="1" charset="0"/>
                <a:cs typeface="Museo 300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sp>
        <p:nvSpPr>
          <p:cNvPr id="4" name="Shape 38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THAAAcQkAAHA1AABhDQAAEAAAACYAAAAIAAAAvYAAAP8fAAA="/>
              </a:ext>
            </a:extLst>
          </p:cNvSpPr>
          <p:nvPr>
            <p:ph idx="3"/>
          </p:nvPr>
        </p:nvSpPr>
        <p:spPr>
          <a:xfrm>
            <a:off x="4645025" y="1534795"/>
            <a:ext cx="4041775" cy="640080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0" i="0">
                <a:latin typeface="Museo 5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Edit Master text styles</a:t>
            </a:r>
          </a:p>
        </p:txBody>
      </p:sp>
      <p:sp>
        <p:nvSpPr>
          <p:cNvPr id="5" name="Shape 3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THAAAYQ0AAHA1AACvJQAAEAAAACYAAAAIAAAAPYAAAP8fAAA="/>
              </a:ext>
            </a:extLst>
          </p:cNvSpPr>
          <p:nvPr>
            <p:ph idx="4"/>
          </p:nvPr>
        </p:nvSpPr>
        <p:spPr>
          <a:xfrm>
            <a:off x="4645025" y="2174875"/>
            <a:ext cx="4041775" cy="395097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>
              <a:defRPr lang="en-us" sz="2000" b="0" i="0">
                <a:latin typeface="Museo 300" charset="0"/>
                <a:ea typeface="Arial" pitchFamily="1" charset="0"/>
                <a:cs typeface="Museo 300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cxnSp>
        <p:nvCxnSpPr>
          <p:cNvPr id="6" name="Shape 13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Ipu4AH9/fwAAAAADzMzMAMDA/wB/f38AAAAAAAAAAAAAAAAAAAAAAAAAAAAhAAAAGAAAABQAAAAAAAAAHAgAAEA4AAAdCAAAEAAAACYAAAAIAAAA//////////8="/>
              </a:ext>
            </a:extLst>
          </p:cNvCxnSpPr>
          <p:nvPr/>
        </p:nvCxnSpPr>
        <p:spPr>
          <a:xfrm rot="5400000">
            <a:off x="4571365" y="-3253105"/>
            <a:ext cx="635" cy="9144000"/>
          </a:xfrm>
          <a:prstGeom prst="straightConnector1">
            <a:avLst/>
          </a:prstGeom>
          <a:noFill/>
          <a:ln w="9525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  <p:sp>
        <p:nvSpPr>
          <p:cNvPr id="7" name="Shape 18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9AMAAF0rAACFBwAAEAAAACYAAAAIAAAAPYAAAP8fAAA="/>
              </a:ext>
            </a:extLst>
          </p:cNvSpPr>
          <p:nvPr>
            <p:ph type="title"/>
          </p:nvPr>
        </p:nvSpPr>
        <p:spPr>
          <a:xfrm>
            <a:off x="457200" y="642620"/>
            <a:ext cx="6591935" cy="579755"/>
          </a:xfr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 charset="0"/>
                <a:ea typeface="Arial" pitchFamily="1" charset="0"/>
                <a:cs typeface="Museo 500" charset="0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PIAAAAAAAAA="/>
              </a:ext>
            </a:extLst>
          </p:cNvSpPr>
          <p:nvPr>
            <p:ph type="sldNum" sz="quarter" idx="10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DD80-20CD-CECD-2B987583387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ZQQAAFIVAADUCAAAEAAAACYAAAAIAAAAvYAAAP8fAAA="/>
              </a:ext>
            </a:extLst>
          </p:cNvSpPr>
          <p:nvPr>
            <p:ph type="title"/>
          </p:nvPr>
        </p:nvSpPr>
        <p:spPr>
          <a:xfrm>
            <a:off x="457200" y="714375"/>
            <a:ext cx="3008630" cy="720725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algn="l">
              <a:defRPr lang="en-us" sz="2000" b="0" i="0">
                <a:latin typeface="Museo 500" charset="0"/>
                <a:ea typeface="Arial" pitchFamily="1" charset="0"/>
                <a:cs typeface="Museo 500" charset="0"/>
              </a:defRPr>
            </a:lvl1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Shape 5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+FQAAfgUAAHA1AACvJQAAEAAAACYAAAAIAAAAPYAAAP8fAAA="/>
              </a:ext>
            </a:extLst>
          </p:cNvSpPr>
          <p:nvPr>
            <p:ph idx="1"/>
          </p:nvPr>
        </p:nvSpPr>
        <p:spPr>
          <a:xfrm>
            <a:off x="3575050" y="892810"/>
            <a:ext cx="5111750" cy="523303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>
              <a:defRPr lang="en-us" sz="2400" b="0" i="0">
                <a:latin typeface="Museo 300" charset="0"/>
                <a:ea typeface="Arial" pitchFamily="1" charset="0"/>
                <a:cs typeface="Museo 300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sp>
        <p:nvSpPr>
          <p:cNvPr id="4" name="Shape 57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FAQI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1AgAAFIVAACwJQAAEAAAACYAAAAIAAAAPYAAAP8fAAA="/>
              </a:ext>
            </a:extLst>
          </p:cNvSpPr>
          <p:nvPr>
            <p:ph idx="2"/>
          </p:nvPr>
        </p:nvSpPr>
        <p:spPr>
          <a:xfrm>
            <a:off x="457200" y="1435100"/>
            <a:ext cx="3008630" cy="4691380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indent="0">
              <a:buNone/>
              <a:defRPr lang="en-us" sz="1400" b="0" i="0">
                <a:latin typeface="Museo 3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cxnSp>
        <p:nvCxnSpPr>
          <p:cNvPr id="5" name="Shape 61"/>
          <p:cNvCxnSpPr>
            <a:extLst>
              <a:ext uri="smNativeData">
                <pr:smNativeData xmlns="" xmlns:p14="http://schemas.microsoft.com/office/powerpoint/2010/main" xmlns:pr="smNativeData" val="SMDATA_13_DfSLXhMAAAAlAAAADQAAAA0AAAAAkAAAAEgAAACQAAAASAAAAAAAAAAAAAAAAAAAAAEAAABQAAAAAAAAAAAA8L8AAAAAAAAAAAAAAAAAAP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BAAAAAAAAACKbuAA8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Ipu4AH9/fwAAAAADzMzMAMDA/wB/f38AAAAAAAAAAAAAAAAAAAAAAAAAAAAhAAAAGAAAABQAAACjAgAAyQgAAIgVAADKCAAAEAAAACYAAAAIAAAA//////////8="/>
              </a:ext>
            </a:extLst>
          </p:cNvCxnSpPr>
          <p:nvPr/>
        </p:nvCxnSpPr>
        <p:spPr>
          <a:xfrm rot="5400000">
            <a:off x="1964055" y="-107315"/>
            <a:ext cx="635" cy="3071495"/>
          </a:xfrm>
          <a:prstGeom prst="straightConnector1">
            <a:avLst/>
          </a:prstGeom>
          <a:noFill/>
          <a:ln w="38100" cap="flat" cmpd="sng" algn="ctr">
            <a:solidFill>
              <a:srgbClr val="229BB8"/>
            </a:solidFill>
            <a:prstDash val="solid"/>
            <a:headEnd type="none"/>
            <a:tailEnd type="none"/>
          </a:ln>
          <a:effectLst/>
        </p:spPr>
      </p:cxnSp>
      <p:sp>
        <p:nvSpPr>
          <p:cNvPr id="6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PIAAAAAAAAA="/>
              </a:ext>
            </a:extLst>
          </p:cNvSpPr>
          <p:nvPr>
            <p:ph type="sldNum" sz="quarter" idx="4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E7A0-1FE3-EEF2-11B65BBC184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PB4AAMYsAAC5IQAAEAAAACYAAAAIAAAAvYAAAP8fAAA="/>
              </a:ext>
            </a:extLst>
          </p:cNvSpPr>
          <p:nvPr>
            <p:ph type="title"/>
          </p:nvPr>
        </p:nvSpPr>
        <p:spPr>
          <a:xfrm>
            <a:off x="1792605" y="4914900"/>
            <a:ext cx="5485765" cy="567055"/>
          </a:xfr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algn="l">
              <a:defRPr lang="en-us" sz="2000" b="0" i="0">
                <a:latin typeface="Museo 500" charset="0"/>
                <a:ea typeface="Arial" pitchFamily="1" charset="0"/>
                <a:cs typeface="Museo 500" charset="0"/>
              </a:defRPr>
            </a:lvl1pPr>
          </a:lstStyle>
          <a:p>
            <a:pPr>
              <a:defRPr lang="en-us"/>
            </a:pPr>
            <a:r>
              <a:t>Click to edit Master title style</a:t>
            </a:r>
          </a:p>
        </p:txBody>
      </p:sp>
      <p:sp>
        <p:nvSpPr>
          <p:cNvPr id="3" name="Shape 6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HAAZ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bwUAAMYsAAByHQAAEAAAACYAAAAIAAAAPYAAAP8fAAA="/>
              </a:ext>
            </a:extLst>
          </p:cNvSpPr>
          <p:nvPr>
            <p:ph type="pic" idx="2"/>
          </p:nvPr>
        </p:nvSpPr>
        <p:spPr>
          <a:xfrm>
            <a:off x="1792605" y="883285"/>
            <a:ext cx="5485765" cy="390334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marR="0" indent="0" algn="l">
              <a:spcBef>
                <a:spcPts val="0"/>
              </a:spcBef>
              <a:buNone/>
              <a:defRPr lang="en-us" sz="3200" b="0" i="0" u="none" strike="noStrike" baseline="0">
                <a:solidFill>
                  <a:srgbClr val="150E53"/>
                </a:solidFill>
                <a:latin typeface="Arial" pitchFamily="1" charset="0"/>
                <a:ea typeface="Arial" pitchFamily="1" charset="0"/>
                <a:cs typeface="Museo 300" charset="0"/>
              </a:defRPr>
            </a:lvl1pPr>
            <a:lvl2pPr marL="457200" marR="0" indent="0" algn="l">
              <a:buNone/>
              <a:defRPr sz="28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914400" marR="0" indent="0" algn="l">
              <a:buNone/>
              <a:defRPr sz="24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3716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18288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2860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7432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2004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657600" marR="0" indent="0" algn="l">
              <a:buNone/>
              <a:defRPr sz="2000" b="0" i="0" u="none" strike="noStrike" baseline="0">
                <a:solidFill>
                  <a:srgbClr val="00000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pPr>
              <a:defRPr lang="en-us"/>
            </a:pPr>
            <a:r>
              <a:t>Click icon to add picture</a:t>
            </a:r>
          </a:p>
        </p:txBody>
      </p:sp>
      <p:sp>
        <p:nvSpPr>
          <p:cNvPr id="4" name="Shape 6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uSEAAMYsAACsJgAAEAAAACYAAAAIAAAAPYAAAP8fAAA="/>
              </a:ext>
            </a:extLst>
          </p:cNvSpPr>
          <p:nvPr>
            <p:ph idx="1"/>
          </p:nvPr>
        </p:nvSpPr>
        <p:spPr>
          <a:xfrm>
            <a:off x="1792605" y="5481955"/>
            <a:ext cx="5485765" cy="804545"/>
          </a:xfr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0" indent="0">
              <a:buNone/>
              <a:defRPr lang="en-us" sz="1400" b="0" i="0">
                <a:latin typeface="Museo 3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 lang="en-us"/>
            </a:pPr>
            <a:r>
              <a:t>Edit Master text styles</a:t>
            </a:r>
          </a:p>
        </p:txBody>
      </p:sp>
      <p:sp>
        <p:nvSpPr>
          <p:cNvPr id="5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PIAAAAAAAAA="/>
              </a:ext>
            </a:extLst>
          </p:cNvSpPr>
          <p:nvPr>
            <p:ph type="sldNum" sz="quarter" idx="4"/>
          </p:nvPr>
        </p:nvSpPr>
        <p:spPr/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en-us"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pPr>
              <a:defRPr lang="en-us"/>
            </a:pPr>
            <a:fld id="{C095632D-2D8D-838F-C36E-DBDA3720358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K0R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yggAAHA1AAB+JgAAEAAAACYAAAAIAAAAvY8AAP8fAAA="/>
              </a:ext>
            </a:extLst>
          </p:cNvSpPr>
          <p:nvPr>
            <p:ph type="body" idx="1"/>
          </p:nvPr>
        </p:nvSpPr>
        <p:spPr>
          <a:xfrm>
            <a:off x="457200" y="1428750"/>
            <a:ext cx="8229600" cy="48285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342900" marR="0" indent="-213360" algn="l">
              <a:spcBef>
                <a:spcPts val="100"/>
              </a:spcBef>
              <a:spcAft>
                <a:spcPts val="100"/>
              </a:spcAft>
              <a:buClrTx/>
              <a:buFont typeface="Arial" pitchFamily="1" charset="0"/>
              <a:buChar char="▪"/>
              <a:defRPr sz="24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Museo 300" charset="0"/>
              </a:defRPr>
            </a:lvl1pPr>
            <a:lvl2pPr marL="742950" marR="0" indent="-177800" algn="l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0070C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1143000" marR="0" indent="-165100" algn="l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 pitchFamily="1" charset="0"/>
              <a:buChar char="▪"/>
              <a:defRPr sz="2000" b="0" i="0" u="none" strike="noStrike" baseline="0">
                <a:solidFill>
                  <a:srgbClr val="229BB8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16002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–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2057400" marR="0" indent="-127000" algn="l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 pitchFamily="1" charset="0"/>
              <a:buChar char="»"/>
              <a:defRPr sz="1600" b="0" i="0" u="none" strike="noStrike" baseline="0">
                <a:solidFill>
                  <a:srgbClr val="60606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25146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29718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34290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3886200" marR="0" indent="-101600" algn="l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 pitchFamily="1" charset="0"/>
              <a:buChar char="»"/>
              <a:defRPr sz="2000" b="0" i="0" u="none" strike="noStrike" baseline="0">
                <a:solidFill>
                  <a:srgbClr val="0055B0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endParaRPr/>
          </a:p>
        </p:txBody>
      </p:sp>
      <p:sp>
        <p:nvSpPr>
          <p:cNvPr id="3" name="Shape 1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DwP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9AMAABosAACFBwAAEAAAACYAAAAIAAAAvY8AAP8fAAA="/>
              </a:ext>
            </a:extLst>
          </p:cNvSpPr>
          <p:nvPr>
            <p:ph type="title"/>
          </p:nvPr>
        </p:nvSpPr>
        <p:spPr>
          <a:xfrm>
            <a:off x="457200" y="642620"/>
            <a:ext cx="6711950" cy="57975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marL="0" marR="0" indent="0" algn="l">
              <a:spcBef>
                <a:spcPts val="0"/>
              </a:spcBef>
              <a:spcAft>
                <a:spcPts val="0"/>
              </a:spcAft>
              <a:defRPr sz="2800" b="0" i="0" u="none" strike="noStrike" baseline="0">
                <a:solidFill>
                  <a:srgbClr val="21218A"/>
                </a:solidFill>
                <a:latin typeface="Arial" pitchFamily="1" charset="0"/>
                <a:ea typeface="Arial" pitchFamily="1" charset="0"/>
                <a:cs typeface="Museo 500" charset="0"/>
              </a:defRPr>
            </a:lvl1pPr>
            <a:lvl2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2pPr>
            <a:lvl3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3pPr>
            <a:lvl4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4pPr>
            <a:lvl5pPr marL="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5pPr>
            <a:lvl6pPr marL="4572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6pPr>
            <a:lvl7pPr marL="9144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7pPr>
            <a:lvl8pPr marL="13716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8pPr>
            <a:lvl9pPr marL="1828800" marR="0" indent="0" algn="l">
              <a:spcBef>
                <a:spcPts val="0"/>
              </a:spcBef>
              <a:spcAft>
                <a:spcPts val="0"/>
              </a:spcAft>
              <a:defRPr sz="3200" b="0" i="0" u="none" strike="noStrike" baseline="0">
                <a:solidFill>
                  <a:srgbClr val="666666"/>
                </a:solidFill>
                <a:latin typeface="Arial" pitchFamily="1" charset="0"/>
                <a:ea typeface="Arial" pitchFamily="1" charset="0"/>
                <a:cs typeface="Arial" pitchFamily="1" charset="0"/>
              </a:defRPr>
            </a:lvl9pPr>
          </a:lstStyle>
          <a:p>
            <a:endParaRPr/>
          </a:p>
        </p:txBody>
      </p:sp>
      <p:pic>
        <p:nvPicPr>
          <p:cNvPr id="4" name="Picture 1" descr="ihtsdo_snomed_combined_b_PMS.png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GiwAALQAAADHNgAAlAQAABAAAAAmAAAACAAAAP//////////"/>
              </a:ext>
            </a:extLst>
          </p:cNvPicPr>
          <p:nvPr/>
        </p:nvPicPr>
        <p:blipFill>
          <a:blip r:embed="rId8"/>
          <a:stretch>
            <a:fillRect/>
          </a:stretch>
        </p:blipFill>
        <p:spPr>
          <a:xfrm>
            <a:off x="7169150" y="114300"/>
            <a:ext cx="1735455" cy="62992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Slide Number Placeholder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HludW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jScAAHA1AABZKQAAEAAAACYAAAAIAAAAv48AAP8fAAA="/>
              </a:ext>
            </a:extLst>
          </p:cNvSpPr>
          <p:nvPr>
            <p:ph type="sldNum" sz="quarter" idx="4"/>
          </p:nvPr>
        </p:nvSpPr>
        <p:spPr>
          <a:xfrm>
            <a:off x="6553200" y="6429375"/>
            <a:ext cx="2133600" cy="292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sz="1100" b="0" i="0">
                <a:solidFill>
                  <a:srgbClr val="8C8C8C"/>
                </a:solidFill>
                <a:latin typeface="Museo 300" charset="0"/>
                <a:ea typeface="Arial" pitchFamily="1" charset="0"/>
                <a:cs typeface="Arial" pitchFamily="1" charset="0"/>
              </a:defRPr>
            </a:lvl1pPr>
          </a:lstStyle>
          <a:p>
            <a:fld id="{C095632D-95E8-F198-A61C-63CD20525036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5" r:id="rId5"/>
    <p:sldLayoutId id="2147483656" r:id="rId6"/>
  </p:sldLayoutIdLst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Museo 500" charset="0"/>
          <a:ea typeface="Arial" pitchFamily="1" charset="0"/>
          <a:cs typeface="Museo 500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Arial" pitchFamily="1" charset="0"/>
          <a:ea typeface="Arial" pitchFamily="1" charset="0"/>
          <a:cs typeface="Arial" pitchFamily="1" charset="0"/>
        </a:defRPr>
      </a:lvl9pPr>
    </p:titleStyle>
    <p:body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Museo 300" charset="0"/>
          <a:ea typeface="Arial" pitchFamily="1" charset="0"/>
          <a:cs typeface="Museo 300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1" i="1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spc="0" baseline="0">
          <a:solidFill>
            <a:srgbClr val="000000"/>
          </a:solidFill>
          <a:effectLst/>
          <a:latin typeface="Arial" pitchFamily="1" charset="0"/>
          <a:ea typeface="Arial" pitchFamily="1" charset="0"/>
          <a:cs typeface="Arial" pitchFamily="1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A4BAAAQQsAAAg0AAA6FgAAEAAAACYAAAAIAAAAASAAAAAAAAA="/>
              </a:ext>
            </a:extLst>
          </p:cNvSpPr>
          <p:nvPr>
            <p:ph type="ctrTitle"/>
          </p:nvPr>
        </p:nvSpPr>
        <p:spPr>
          <a:xfrm>
            <a:off x="685800" y="1829435"/>
            <a:ext cx="7772400" cy="1783715"/>
          </a:xfrm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pPr>
              <a:defRPr lang="en-us"/>
            </a:pPr>
            <a:r>
              <a:rPr lang="en-us" b="1"/>
              <a:t>Disease exacerbations</a:t>
            </a:r>
          </a:p>
        </p:txBody>
      </p:sp>
      <p:sp>
        <p:nvSpPr>
          <p:cNvPr id="3" name="Sub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A4BAAA9hcAAJgrAAABIQAAEAAAACYAAAAIAAAAAAAAAAAAAAA=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>
              <a:defRPr lang="en-us"/>
            </a:pPr>
            <a:r>
              <a:t>Bruce Goldberg MD, PhD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8B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Cg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Aspirin exacerbated asthma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8E53E9-0525-3D4A-AD5A-CDA58FE5E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823" y="1433368"/>
            <a:ext cx="5676900" cy="3086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B11819-6F58-3244-8D28-360EBB79C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823" y="4730461"/>
            <a:ext cx="5676900" cy="1587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OcB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en-us"/>
            </a:pPr>
            <a:r>
              <a:rPr lang="en-us" sz="1800"/>
              <a:t>371627004 |Angiotensin converting enzyme inhibitor-aggravated angioedema (disorder)|</a:t>
            </a:r>
          </a:p>
        </p:txBody>
      </p:sp>
      <p:pic>
        <p:nvPicPr>
          <p:cNvPr id="3" name="SlideText1"/>
          <p:cNvPicPr>
            <a:picLocks noGrp="1" noChangeAspect="1" noChangeArrowheads="1"/>
            <a:extLst>
              <a:ext uri="smNativeData">
                <pr:smNativeData xmlns="" xmlns:p14="http://schemas.microsoft.com/office/powerpoint/2010/main" xmlns:pr="smNativeData" val="SMDATA_15_DfSLXhMAAAAlAAAAEQAAAC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mQAAAF0JAACnNwAA3hYAABAAAAAmAAAACAAAAD2BAAD/////"/>
              </a:ext>
            </a:extLst>
          </p:cNvPicPr>
          <p:nvPr>
            <p:ph type="clipArt" idx="1"/>
          </p:nvPr>
        </p:nvPicPr>
        <p:blipFill>
          <a:blip r:embed="rId2"/>
          <a:stretch>
            <a:fillRect/>
          </a:stretch>
        </p:blipFill>
        <p:spPr>
          <a:xfrm>
            <a:off x="97155" y="1522095"/>
            <a:ext cx="8949690" cy="219519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Picture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8B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N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zAAAAHEXAAB1NwAAoSU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" y="3810635"/>
            <a:ext cx="8885555" cy="230632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box1"/>
          <p:cNvSpPr txBox="1">
            <a:extLst>
              <a:ext uri="smNativeData">
                <pr:smNativeData xmlns="" xmlns:p14="http://schemas.microsoft.com/office/powerpoint/2010/main" xmlns:pr="smNativeData" val="SMDATA_13_DfSLXhMAAAAlAAAAEgAAAE8B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NwIAAD/fwAA/38AAAAAAAAJAAAABAAAAGQAIw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CcFQAADQwAAHgeAADtDQAAECAAACYAAAAIAAAA//////////8="/>
              </a:ext>
            </a:extLst>
          </p:cNvSpPr>
          <p:nvPr/>
        </p:nvSpPr>
        <p:spPr>
          <a:xfrm>
            <a:off x="3512820" y="1958975"/>
            <a:ext cx="144018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r>
              <a:t>current model</a:t>
            </a:r>
          </a:p>
        </p:txBody>
      </p:sp>
      <p:sp>
        <p:nvSpPr>
          <p:cNvPr id="6" name="Textbox2"/>
          <p:cNvSpPr txBox="1">
            <a:extLst>
              <a:ext uri="smNativeData">
                <pr:smNativeData xmlns="" xmlns:p14="http://schemas.microsoft.com/office/powerpoint/2010/main" xmlns:pr="smNativeData" val="SMDATA_13_DfSLXhMAAAAlAAAAEgAAAE8B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NwIAAD/fwAA/38AAAAAAAAJAAAABAAAAG8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pFQAAZxoAAMUeAABHHAAAECAAACYAAAAIAAAA//////////8="/>
              </a:ext>
            </a:extLst>
          </p:cNvSpPr>
          <p:nvPr/>
        </p:nvSpPr>
        <p:spPr>
          <a:xfrm>
            <a:off x="3561715" y="4291965"/>
            <a:ext cx="144018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r>
              <a:t>revised model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MAAAA7wgAAJo3AACXJQAAEAAAACYAAAAIAAAAAQAAAAAAAAA="/>
              </a:ext>
            </a:extLst>
          </p:cNvSpPr>
          <p:nvPr>
            <p:ph type="body" idx="1"/>
          </p:nvPr>
        </p:nvSpPr>
        <p:spPr>
          <a:xfrm>
            <a:off x="129540" y="1452245"/>
            <a:ext cx="8909050" cy="4658360"/>
          </a:xfrm>
        </p:spPr>
        <p:txBody>
          <a:bodyPr/>
          <a:lstStyle/>
          <a:p>
            <a:r>
              <a:t>Another type of association is the exacerbation (worsening) of a disorder by another disorder, procedure or material agent</a:t>
            </a:r>
          </a:p>
          <a:p>
            <a:r>
              <a:t>These associations are often masked by using FSNs and models that incorrectly imply causality</a:t>
            </a:r>
          </a:p>
        </p:txBody>
      </p:sp>
      <p:sp>
        <p:nvSpPr>
          <p:cNvPr id="3" name="Title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Exacerbated by</a:t>
            </a:r>
          </a:p>
        </p:txBody>
      </p:sp>
      <p:pic>
        <p:nvPicPr>
          <p:cNvPr id="4" name="Picture 8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mAEAAMgTAAB4GwAAmB8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" y="3215640"/>
            <a:ext cx="4206240" cy="19202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9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6BwAAGgTAACaNwAAECQ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0" y="3154680"/>
            <a:ext cx="4339590" cy="270764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7wgAAHA1AACXJQ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Work-related asthma includes </a:t>
            </a:r>
            <a:r>
              <a:rPr lang="en-us" b="1">
                <a:solidFill>
                  <a:srgbClr val="FF0000"/>
                </a:solidFill>
              </a:rPr>
              <a:t>work aggravation of preexisting asthma </a:t>
            </a:r>
            <a:r>
              <a:rPr lang="en-us" b="1" u="sng">
                <a:solidFill>
                  <a:schemeClr val="tx1"/>
                </a:solidFill>
              </a:rPr>
              <a:t>and</a:t>
            </a:r>
            <a:r>
              <a:rPr lang="en-us" b="1"/>
              <a:t> </a:t>
            </a:r>
            <a:r>
              <a:rPr lang="en-us" b="1">
                <a:solidFill>
                  <a:srgbClr val="007356"/>
                </a:solidFill>
              </a:rPr>
              <a:t>new-onset asthma induced by occupational exposure (i.e. occupational asthma).</a:t>
            </a:r>
            <a:r>
              <a:rPr lang="en-us" b="1"/>
              <a:t> </a:t>
            </a:r>
          </a:p>
          <a:p>
            <a:pPr marL="129540" indent="0">
              <a:buNone/>
            </a:pPr>
            <a:r>
              <a:rPr lang="en-us" sz="1400" b="1"/>
              <a:t>Youakim S. Work-related asthma. Am Fam Physician. 2001 Dec 1;64(11):1839-48.PubMed PMID: 11764862.</a:t>
            </a:r>
          </a:p>
        </p:txBody>
      </p:sp>
      <p:sp>
        <p:nvSpPr>
          <p:cNvPr id="3" name="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HiZK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Work-related asthma</a:t>
            </a:r>
          </a:p>
        </p:txBody>
      </p:sp>
      <p:pic>
        <p:nvPicPr>
          <p:cNvPr id="4" name="Picture 3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5gQAAHMTAABSNAAAxC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96290" y="3161665"/>
            <a:ext cx="7708900" cy="36277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KD4AQ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7wgAAHA1AACXJQ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241959003 |Non-steroid anti-inflammatory drug-induced angioedema-urticaria (disorder)|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Issues identified - 2</a:t>
            </a:r>
          </a:p>
        </p:txBody>
      </p:sp>
      <p:pic>
        <p:nvPicPr>
          <p:cNvPr id="4" name="Picture 3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aQYAAI8PAACaLwAAUCY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42035" y="2529205"/>
            <a:ext cx="6696075" cy="36988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1452880"/>
          <a:ext cx="8229600" cy="222504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Pattern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#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Exacerbation of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69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Aggravated by / X aggravated Y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6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Worsening X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3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Exacerbated by / X exacerbated Y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5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Worse by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/>
                        <a:t>1</a:t>
                      </a:r>
                    </a:p>
                  </a:txBody>
                  <a:tcPr marL="90170" marR="90170" marT="45085" marB="4508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  <a:ext uri="smNativeData">
                    <pr:rowheight xmlns:p14="http://schemas.microsoft.com/office/powerpoint/2010/main" xmlns="" xmlns:pr="smNativeData" dt="1586230285" type="min" val="370840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Patterns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cQkAAKobAABhDQAAEAAAACYAAAAIAAAAgYAAAAAAAAA="/>
              </a:ext>
            </a:extLst>
          </p:cNvSpPr>
          <p:nvPr>
            <p:ph type="body" idx="1"/>
          </p:nvPr>
        </p:nvSpPr>
        <p:spPr>
          <a:xfrm>
            <a:off x="457200" y="1534795"/>
            <a:ext cx="4039870" cy="64008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0" i="0">
                <a:latin typeface="Museo 5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t>Current location</a:t>
            </a:r>
          </a:p>
        </p:txBody>
      </p:sp>
      <p:pic>
        <p:nvPicPr>
          <p:cNvPr id="3" name="Picture 9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wgUAAJAQAABJFQAAGB8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935990" y="2692400"/>
            <a:ext cx="2524125" cy="23622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 Placeholder 6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C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IA5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CTHAAAcQkAAHA1AABhDQAAEAAAACYAAAAIAAAAgYAAAAAAAAA="/>
              </a:ext>
            </a:extLst>
          </p:cNvSpPr>
          <p:nvPr>
            <p:ph type="body" idx="3"/>
          </p:nvPr>
        </p:nvSpPr>
        <p:spPr>
          <a:xfrm>
            <a:off x="4645025" y="1534795"/>
            <a:ext cx="4041775" cy="64008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0" i="0">
                <a:latin typeface="Museo 500" charset="0"/>
                <a:ea typeface="Arial" pitchFamily="1" charset="0"/>
                <a:cs typeface="Museo 30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t>Proposed location</a:t>
            </a:r>
          </a:p>
        </p:txBody>
      </p:sp>
      <p:pic>
        <p:nvPicPr>
          <p:cNvPr id="5" name="Picture 10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kxwAAJAQAACvNwAA0RsAAB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4645025" y="2692400"/>
            <a:ext cx="4406900" cy="182943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Title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C4y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9AM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410660005 |Aggravated by (attribute)|</a:t>
            </a:r>
          </a:p>
        </p:txBody>
      </p:sp>
      <p:sp>
        <p:nvSpPr>
          <p:cNvPr id="7" name="TextBox 11"/>
          <p:cNvSpPr>
            <a:extLst>
              <a:ext uri="smNativeData">
                <pr:smNativeData xmlns="" xmlns:p14="http://schemas.microsoft.com/office/powerpoint/2010/main" xmlns:pr="smNativeData" val="SMDATA_13_DfSLXhMAAAAlAAAAZAAAAE0A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J8JAAAMAAAAEAAAAAAAAAAAAAAAAAAAAAAAAAAeAAAAaAAAAAAAAAAAAAAAAAAAAAAAAAAAAAAAECcAABAnAAAAAAAAAAAAAAAAAAAAAAAAAAAAAAAAAAAAAAAAAAAAABQAAAAAAAAAwMD/AAAAAABkAAAAMgAAAAAAAABkAAAAAAAAAH9/fwAKAAAAHwAAAFQAAAAAmXIF////AQAAAAAAAAAAAAAAAAAAAAAAAAAAAAAAAAAAAAAAAAAAAAAAAH9/fwAAAAADzMzMAMDA/wB/f38AAAAAAAAAAAAAAAAAAAAAAAAAAAAhAAAAGAAAABQAAAA/BgAA/SIAAOk2AAA1JgAAECAAACYAAAAIAAAA//////////8="/>
              </a:ext>
            </a:extLst>
          </p:cNvSpPr>
          <p:nvPr/>
        </p:nvSpPr>
        <p:spPr>
          <a:xfrm>
            <a:off x="1015365" y="5687695"/>
            <a:ext cx="7910830" cy="5232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r>
              <a:rPr lang="en-us"/>
              <a:t>Proposed domain: clinical findings and disorders</a:t>
            </a:r>
          </a:p>
          <a:p>
            <a:r>
              <a:rPr lang="en-us"/>
              <a:t>Proposed range: clinical findings and disorders, substances, physical forces, physical objects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7wgAAHA1AACXJQ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Goal is to have X exacerbated Y classify under Exacerbation of Y and </a:t>
            </a:r>
            <a:r>
              <a:rPr lang="en-us" u="sng"/>
              <a:t>not</a:t>
            </a:r>
            <a:r>
              <a:rPr lang="en-us"/>
              <a:t> X caused by </a:t>
            </a:r>
          </a:p>
        </p:txBody>
      </p:sp>
      <p:sp>
        <p:nvSpPr>
          <p:cNvPr id="3" name="Title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GF0ZG0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QAgAAZQQAAF0rAACFBw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MAhAAA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BMAgAAuQEAANkqAACABwAAEAAAACYAAAAIAAAAAQAAAAAAAAA="/>
              </a:ext>
            </a:extLst>
          </p:cNvSpPr>
          <p:nvPr>
            <p:ph type="title"/>
          </p:nvPr>
        </p:nvSpPr>
        <p:spPr>
          <a:xfrm>
            <a:off x="373380" y="280035"/>
            <a:ext cx="6591935" cy="939165"/>
          </a:xfrm>
        </p:spPr>
        <p:txBody>
          <a:bodyPr/>
          <a:lstStyle/>
          <a:p>
            <a:r>
              <a:rPr lang="en-us"/>
              <a:t>407674008 |Aspirin-induced asthma (disorder)|</a:t>
            </a:r>
          </a:p>
        </p:txBody>
      </p:sp>
      <p:pic>
        <p:nvPicPr>
          <p:cNvPr id="3" name="Content Placeholder 6"/>
          <p:cNvPicPr>
            <a:picLocks noGrp="1" noChangeAspect="1" noChangeArrowheads="1"/>
            <a:extLst>
              <a:ext uri="smNativeData">
                <pr:smNativeData xmlns="" xmlns:p14="http://schemas.microsoft.com/office/powerpoint/2010/main" xmlns:pr="smNativeData" val="SMDATA_15_DfSLXhMAAAAlAAAAEQAAAC0AAAAAkAAAAJAAAACQAAAAk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BdBw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gwAAANwOAAC9NwAAMSEAABAAAAAmAAAACAAAAAGBAAAAAAAA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83185" y="2415540"/>
            <a:ext cx="8977630" cy="29800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1" noChangeArrowheads="1"/>
            <a:extLst>
              <a:ext uri="smNativeData">
                <pr:smNativeData xmlns="" xmlns:p14="http://schemas.microsoft.com/office/powerpoint/2010/main" xmlns:pr="smNativeData" val="SMDATA_13_DfSLXhMAAAAlAAAAZAAAAA0AAAAAkAAAAJAAAACQAAAAkAAAAAAAAAAB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BcAAAAUAAAAAAAAAAAAAAD/fwAA/38AAAAAAAAJAAAABAAAAGF0ZG0MAAAAEAAAAAAAAAAAAAAAAAAAAAAAAAAeAAAAaAAAAAAAAAAAAAAAAAAAAAAAAAAAAAAAECcAABAnAAAAAAAAAAAAAAAAAAAAAAAAAAAAAAAAAAAAAAAAAAAAABQAAAAAAAAAwMD/AAAAAABkAAAAMgAAAAAAAABkAAAAAAAAAH9/fwAKAAAAHwAAAFQAAAAAmXIF////AQAAAAAAAAAAAAAAAAAAAAAAAAAAAAAAAAAAAAAAAAAAAAAAAn9/fwAAAAADzMzMAMDA/wB/f38AAAAAAAAAAAAAAAAAAAAAAAAAAAAhAAAAGAAAABQAAADhAQAAoAEAAG4qAACmBgAAAAAAACYAAAAIAAAAAQAAAAAAAAA="/>
              </a:ext>
            </a:extLst>
          </p:cNvSpPr>
          <p:nvPr>
            <p:ph type="title"/>
          </p:nvPr>
        </p:nvSpPr>
        <p:spPr>
          <a:xfrm>
            <a:off x="305435" y="264160"/>
            <a:ext cx="6591935" cy="816610"/>
          </a:xfrm>
        </p:spPr>
        <p:txBody>
          <a:bodyPr/>
          <a:lstStyle/>
          <a:p>
            <a:pPr>
              <a:defRPr lang="en-us"/>
            </a:pPr>
            <a:r>
              <a:rPr lang="en-us" sz="2400"/>
              <a:t>281239006 |Exacerbation of asthma (disorder)| - current model</a:t>
            </a:r>
          </a:p>
        </p:txBody>
      </p:sp>
      <p:pic>
        <p:nvPicPr>
          <p:cNvPr id="3" name="Picture1"/>
          <p:cNvPicPr>
            <a:picLocks noChangeAspect="1"/>
            <a:extLst>
              <a:ext uri="smNativeData">
                <pr:smNativeData xmlns="" xmlns:p14="http://schemas.microsoft.com/office/powerpoint/2010/main" xmlns:pr="smNativeData" val="SMDATA_15_DfSLXhMAAAAlAAAAEQAAAC8BAAAAkAAAAEgAAACQAAAASAAAAAAAAAAAAAAAAAAAAAEAAABQAAAAAAAAAAAA4D8AAAAAAADgPwAAAAAAAOA/AAAAAAAA4D8AAAAAAADgPwAAAAAAAOA/AAAAAAAA4D8AAAAAAADgPwAAAAAAAOA/AAAAAAAA4D8CAAAAjAAAAAAAAAAAAAAAAJly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AAA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AJlyBf///wEAAAAAAAAAAAAAAAAAAAAAAAAAAAAAAAAAAAAAAAAAAAAAAAJ/f38AAAAAA8zMzADAwP8Af39/AAAAAAAAAAAAAAAAAP///wAAAAAAIQAAABgAAAAUAAAAiwAAAGULAAC2NwAAxBI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8265" y="1852295"/>
            <a:ext cx="8968105" cy="119824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808080"/>
      </a:dk2>
      <a:lt2>
        <a:srgbClr val="00000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Presentation">
      <a:majorFont>
        <a:latin typeface="Museo 500"/>
        <a:ea typeface="Arial"/>
        <a:cs typeface="Museo 500"/>
      </a:majorFont>
      <a:minorFont>
        <a:latin typeface="Museo 300"/>
        <a:ea typeface="Arial"/>
        <a:cs typeface="Museo 30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009972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00CC99"/>
        </a:accent5>
        <a:accent6>
          <a:srgbClr val="2D2DB9"/>
        </a:accent6>
        <a:hlink>
          <a:srgbClr val="0000E5"/>
        </a:hlink>
        <a:folHlink>
          <a:srgbClr val="2D2D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009972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00CC99"/>
        </a:accent5>
        <a:accent6>
          <a:srgbClr val="2D2DB9"/>
        </a:accent6>
        <a:hlink>
          <a:srgbClr val="0000E5"/>
        </a:hlink>
        <a:folHlink>
          <a:srgbClr val="2D2D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F3F3F3"/>
      </a:dk2>
      <a:lt2>
        <a:srgbClr val="158158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Presentation">
      <a:majorFont>
        <a:latin typeface="Museo 500"/>
        <a:ea typeface="Arial"/>
        <a:cs typeface="Museo 500"/>
      </a:majorFont>
      <a:minorFont>
        <a:latin typeface="Museo 300"/>
        <a:ea typeface="Arial"/>
        <a:cs typeface="Museo 30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F3F3F3"/>
        </a:dk2>
        <a:lt2>
          <a:srgbClr val="158158"/>
        </a:lt2>
        <a:accent1>
          <a:srgbClr val="058DC7"/>
        </a:accent1>
        <a:accent2>
          <a:srgbClr val="50B432"/>
        </a:accent2>
        <a:accent3>
          <a:srgbClr val="ED561B"/>
        </a:accent3>
        <a:accent4>
          <a:srgbClr val="EDEF00"/>
        </a:accent4>
        <a:accent5>
          <a:srgbClr val="24CBE5"/>
        </a:accent5>
        <a:accent6>
          <a:srgbClr val="64E572"/>
        </a:accent6>
        <a:hlink>
          <a:srgbClr val="2200CC"/>
        </a:hlink>
        <a:folHlink>
          <a:srgbClr val="551A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F3F3F3"/>
        </a:dk2>
        <a:lt2>
          <a:srgbClr val="158158"/>
        </a:lt2>
        <a:accent1>
          <a:srgbClr val="058DC7"/>
        </a:accent1>
        <a:accent2>
          <a:srgbClr val="50B432"/>
        </a:accent2>
        <a:accent3>
          <a:srgbClr val="ED561B"/>
        </a:accent3>
        <a:accent4>
          <a:srgbClr val="EDEF00"/>
        </a:accent4>
        <a:accent5>
          <a:srgbClr val="24CBE5"/>
        </a:accent5>
        <a:accent6>
          <a:srgbClr val="64E572"/>
        </a:accent6>
        <a:hlink>
          <a:srgbClr val="2200CC"/>
        </a:hlink>
        <a:folHlink>
          <a:srgbClr val="551A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Museo 500"/>
        <a:ea typeface="Arial"/>
        <a:cs typeface="Museo 500"/>
      </a:majorFont>
      <a:minorFont>
        <a:latin typeface="Museo 300"/>
        <a:ea typeface="Arial"/>
        <a:cs typeface="Museo 30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265</Words>
  <Application>Microsoft Macintosh PowerPoint</Application>
  <PresentationFormat>On-screen Show (4:3)</PresentationFormat>
  <Paragraphs>37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Museo 300</vt:lpstr>
      <vt:lpstr>Museo 500</vt:lpstr>
      <vt:lpstr>Presentation</vt:lpstr>
      <vt:lpstr>Disease exacerbations</vt:lpstr>
      <vt:lpstr>Exacerbated by</vt:lpstr>
      <vt:lpstr>Work-related asthma</vt:lpstr>
      <vt:lpstr>Issues identified - 2</vt:lpstr>
      <vt:lpstr>Patterns</vt:lpstr>
      <vt:lpstr>410660005 |Aggravated by (attribute)|</vt:lpstr>
      <vt:lpstr>Models</vt:lpstr>
      <vt:lpstr>407674008 |Aspirin-induced asthma (disorder)|</vt:lpstr>
      <vt:lpstr>281239006 |Exacerbation of asthma (disorder)| - current model</vt:lpstr>
      <vt:lpstr>Aspirin exacerbated asthma</vt:lpstr>
      <vt:lpstr>371627004 |Angiotensin converting enzyme inhibitor-aggravated angioedema (disorder)|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Disease exacerbations</dc:title>
  <dc:subject/>
  <dc:creator>Bruce J. Goldberg</dc:creator>
  <cp:keywords/>
  <dc:description/>
  <cp:lastModifiedBy>Bruce J Goldberg</cp:lastModifiedBy>
  <cp:revision>2</cp:revision>
  <dcterms:created xsi:type="dcterms:W3CDTF">2018-05-10T21:49:45Z</dcterms:created>
  <dcterms:modified xsi:type="dcterms:W3CDTF">2020-04-13T18:41:53Z</dcterms:modified>
</cp:coreProperties>
</file>