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tmp"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81" r:id="rId4"/>
    <p:sldId id="267" r:id="rId5"/>
    <p:sldId id="262" r:id="rId6"/>
    <p:sldId id="272" r:id="rId7"/>
    <p:sldId id="273" r:id="rId8"/>
    <p:sldId id="274" r:id="rId9"/>
    <p:sldId id="277" r:id="rId10"/>
    <p:sldId id="275" r:id="rId11"/>
    <p:sldId id="271" r:id="rId12"/>
    <p:sldId id="278" r:id="rId13"/>
    <p:sldId id="279" r:id="rId14"/>
    <p:sldId id="280" r:id="rId15"/>
    <p:sldId id="257" r:id="rId16"/>
    <p:sldId id="268" r:id="rId17"/>
    <p:sldId id="269" r:id="rId18"/>
    <p:sldId id="270" r:id="rId19"/>
    <p:sldId id="26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7" autoAdjust="0"/>
    <p:restoredTop sz="94660"/>
  </p:normalViewPr>
  <p:slideViewPr>
    <p:cSldViewPr snapToGrid="0">
      <p:cViewPr varScale="1">
        <p:scale>
          <a:sx n="107" d="100"/>
          <a:sy n="107" d="100"/>
        </p:scale>
        <p:origin x="-112" y="-21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7137B9D-9050-4221-91E2-E9F12A3BC4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4B4AD1B9-2D4D-492B-9C8D-6814A3838C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049447A-62F6-462A-8F5A-2091C44DCF4C}"/>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5" name="Footer Placeholder 4">
            <a:extLst>
              <a:ext uri="{FF2B5EF4-FFF2-40B4-BE49-F238E27FC236}">
                <a16:creationId xmlns:a16="http://schemas.microsoft.com/office/drawing/2014/main" xmlns="" id="{DE7F9969-FFFA-4EB6-8551-5BB584DADD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14EEE80-FC70-421E-90D9-C33B05056721}"/>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3169053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922A26A-00C2-4D09-9512-A56693BC66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23C216DB-621D-4DD5-A3AA-30C8AABC9F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7A355E1-ED84-4CE3-84F9-7664966AAB75}"/>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5" name="Footer Placeholder 4">
            <a:extLst>
              <a:ext uri="{FF2B5EF4-FFF2-40B4-BE49-F238E27FC236}">
                <a16:creationId xmlns:a16="http://schemas.microsoft.com/office/drawing/2014/main" xmlns="" id="{D3610AB2-C881-4B33-8737-D572E245A9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45B8AB6-823A-4FEA-95AA-B835C39FCED3}"/>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2428174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3E79089-CB6D-4CDD-BADE-AB159E1587E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E8C6D6B3-162E-4B78-B1D8-A03E57FF78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F433F9A-97EA-4DF6-BB0C-5FD57FE21303}"/>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5" name="Footer Placeholder 4">
            <a:extLst>
              <a:ext uri="{FF2B5EF4-FFF2-40B4-BE49-F238E27FC236}">
                <a16:creationId xmlns:a16="http://schemas.microsoft.com/office/drawing/2014/main" xmlns="" id="{66821D51-0A72-4464-A1F0-4530AA2A92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1D49FF2-AE3E-4B2F-9EBC-9B636DFCB3A1}"/>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3434326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F62461-CDD3-4FBE-9DF9-9A6E3C447D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522FAEC-94EC-447F-B920-243FBC9B16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40DDDC06-BB42-4BF8-8F18-43B4F32B38DD}"/>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5" name="Footer Placeholder 4">
            <a:extLst>
              <a:ext uri="{FF2B5EF4-FFF2-40B4-BE49-F238E27FC236}">
                <a16:creationId xmlns:a16="http://schemas.microsoft.com/office/drawing/2014/main" xmlns="" id="{D752AAE9-F1C8-4250-93F1-0410030753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0CBDA28-D847-4516-8FAB-33C909DCAC08}"/>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976493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B7990E-E277-4665-AB32-841B6E0931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77B653F0-EDD7-48D0-B9CF-D7E710D282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411161B3-99C9-4F2D-9D70-8B66D3B49D21}"/>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5" name="Footer Placeholder 4">
            <a:extLst>
              <a:ext uri="{FF2B5EF4-FFF2-40B4-BE49-F238E27FC236}">
                <a16:creationId xmlns:a16="http://schemas.microsoft.com/office/drawing/2014/main" xmlns="" id="{04459BBF-BAD2-4D54-8B67-6CA2B87AAC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D71FA18-AD44-43CF-8277-BB8E14659B81}"/>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34626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D1E2C1B-EA2E-482B-957D-ABD2E192CC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F46EB40-CE98-4DF4-B5B3-1375E2795D4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1CE6E27F-2A5B-416F-AEF9-30E7D5A46C4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30A34E9B-4510-425D-9FD0-E0180A76145B}"/>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6" name="Footer Placeholder 5">
            <a:extLst>
              <a:ext uri="{FF2B5EF4-FFF2-40B4-BE49-F238E27FC236}">
                <a16:creationId xmlns:a16="http://schemas.microsoft.com/office/drawing/2014/main" xmlns="" id="{639885EB-B4E4-42BD-B155-69981FE775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B5CBEC86-8A6F-4655-9E3A-2F6EC8D1F4EC}"/>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767092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24D7583-DA12-47FF-913D-E045C96D8A3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31CF4FA0-DBD9-4159-A674-F495084153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1B429A54-6C91-48E5-901B-D7C45CF89F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84C0F127-1B05-4E74-83A5-784848EFA9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25791A3F-8869-451F-800F-86BAE33B3D4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6C9D999E-F66A-4CA8-A4A3-835B2D0D8FBA}"/>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8" name="Footer Placeholder 7">
            <a:extLst>
              <a:ext uri="{FF2B5EF4-FFF2-40B4-BE49-F238E27FC236}">
                <a16:creationId xmlns:a16="http://schemas.microsoft.com/office/drawing/2014/main" xmlns="" id="{DB0E8BA3-B69F-4CFE-8936-6D647896BB0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E67D257F-413D-4DB7-B34A-B3029A6CBB67}"/>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677681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2830C65-4947-42BE-B3A8-718A3804C3C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E671660A-F22C-4F72-A33C-2E28669EDD84}"/>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4" name="Footer Placeholder 3">
            <a:extLst>
              <a:ext uri="{FF2B5EF4-FFF2-40B4-BE49-F238E27FC236}">
                <a16:creationId xmlns:a16="http://schemas.microsoft.com/office/drawing/2014/main" xmlns="" id="{F7FBB17F-AB1C-4410-AC66-A4767B6DD2E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1A251051-98A5-4DFB-993F-01972C506DB9}"/>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48019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2F4709F-233F-4E95-915E-185E3E9BAF2C}"/>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3" name="Footer Placeholder 2">
            <a:extLst>
              <a:ext uri="{FF2B5EF4-FFF2-40B4-BE49-F238E27FC236}">
                <a16:creationId xmlns:a16="http://schemas.microsoft.com/office/drawing/2014/main" xmlns="" id="{372CE344-3BEF-431B-BA18-4BF55B256E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ECCFDD7E-FA23-4652-BDC3-CC9CE1EFADF2}"/>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3516054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9234A6-F2FC-4F84-A59B-59F8B1BE27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F94D4F77-F1CB-46CE-BD34-AFA8FE095F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6439CDA-B7A7-4693-B882-6BC7C4F1E3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38E0DED1-49D3-45C4-85CF-9B50192916C9}"/>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6" name="Footer Placeholder 5">
            <a:extLst>
              <a:ext uri="{FF2B5EF4-FFF2-40B4-BE49-F238E27FC236}">
                <a16:creationId xmlns:a16="http://schemas.microsoft.com/office/drawing/2014/main" xmlns="" id="{AD202F1B-AA2C-42AC-B519-D889A46FE1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FC838E0-80BC-476E-AF0E-5AE8D0DBCEB9}"/>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481563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4FF1F7-85EA-48E3-9E6E-3B2FB8C651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39FADD4F-CC5D-47C4-9CB4-16A1A9E5A8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1ADF2AD9-A6B2-4A93-8184-DDAB47B30F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0CF42DFA-C8D7-4074-B6F1-DA26A22E5A90}"/>
              </a:ext>
            </a:extLst>
          </p:cNvPr>
          <p:cNvSpPr>
            <a:spLocks noGrp="1"/>
          </p:cNvSpPr>
          <p:nvPr>
            <p:ph type="dt" sz="half" idx="10"/>
          </p:nvPr>
        </p:nvSpPr>
        <p:spPr/>
        <p:txBody>
          <a:bodyPr/>
          <a:lstStyle/>
          <a:p>
            <a:fld id="{CEB685CA-8DEC-45A6-BBBB-1552961A32A3}" type="datetimeFigureOut">
              <a:rPr lang="en-US" smtClean="0"/>
              <a:t>22/06/20</a:t>
            </a:fld>
            <a:endParaRPr lang="en-US"/>
          </a:p>
        </p:txBody>
      </p:sp>
      <p:sp>
        <p:nvSpPr>
          <p:cNvPr id="6" name="Footer Placeholder 5">
            <a:extLst>
              <a:ext uri="{FF2B5EF4-FFF2-40B4-BE49-F238E27FC236}">
                <a16:creationId xmlns:a16="http://schemas.microsoft.com/office/drawing/2014/main" xmlns="" id="{83E11543-1889-4E2C-9345-564AF21D1E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3CDCDAE9-0128-48C6-A2BA-F0BBE6A3D678}"/>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9194077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4BA2EA67-424E-4829-85BF-36811DFD8F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86B6001-1D0C-4E39-A820-89F9A05C4C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B6615E2-C8FE-4861-9646-21197B0C4C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B685CA-8DEC-45A6-BBBB-1552961A32A3}" type="datetimeFigureOut">
              <a:rPr lang="en-US" smtClean="0"/>
              <a:t>22/06/20</a:t>
            </a:fld>
            <a:endParaRPr lang="en-US"/>
          </a:p>
        </p:txBody>
      </p:sp>
      <p:sp>
        <p:nvSpPr>
          <p:cNvPr id="5" name="Footer Placeholder 4">
            <a:extLst>
              <a:ext uri="{FF2B5EF4-FFF2-40B4-BE49-F238E27FC236}">
                <a16:creationId xmlns:a16="http://schemas.microsoft.com/office/drawing/2014/main" xmlns="" id="{B795F31A-7C24-4437-AD72-4D52F8ECFF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8F8C4504-26FF-4B93-8AAB-1D8A4DC00D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E3644-7CAD-436F-9A40-D9471AFB7370}" type="slidenum">
              <a:rPr lang="en-US" smtClean="0"/>
              <a:t>‹#›</a:t>
            </a:fld>
            <a:endParaRPr lang="en-US"/>
          </a:p>
        </p:txBody>
      </p:sp>
    </p:spTree>
    <p:extLst>
      <p:ext uri="{BB962C8B-B14F-4D97-AF65-F5344CB8AC3E}">
        <p14:creationId xmlns:p14="http://schemas.microsoft.com/office/powerpoint/2010/main" val="235140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tmp"/></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tm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tm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tm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tm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tm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tm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59EF30C2-29AC-4A0D-BC0A-A679CF113ED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xmlns="" id="{9C682A1A-5B2D-4111-BBD6-620165633E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xmlns="" id="{B87149A0-F38B-4A57-841D-CC865F28B5D9}"/>
              </a:ext>
            </a:extLst>
          </p:cNvPr>
          <p:cNvSpPr>
            <a:spLocks noGrp="1"/>
          </p:cNvSpPr>
          <p:nvPr>
            <p:ph type="ctrTitle"/>
          </p:nvPr>
        </p:nvSpPr>
        <p:spPr>
          <a:xfrm>
            <a:off x="5093520" y="2744662"/>
            <a:ext cx="6589707" cy="2387600"/>
          </a:xfrm>
        </p:spPr>
        <p:txBody>
          <a:bodyPr>
            <a:normAutofit/>
          </a:bodyPr>
          <a:lstStyle/>
          <a:p>
            <a:pPr algn="r"/>
            <a:r>
              <a:rPr lang="en-US">
                <a:solidFill>
                  <a:srgbClr val="FFFFFF"/>
                </a:solidFill>
              </a:rPr>
              <a:t>Dentistry CRG</a:t>
            </a:r>
          </a:p>
        </p:txBody>
      </p:sp>
      <p:sp>
        <p:nvSpPr>
          <p:cNvPr id="3" name="Subtitle 2">
            <a:extLst>
              <a:ext uri="{FF2B5EF4-FFF2-40B4-BE49-F238E27FC236}">
                <a16:creationId xmlns:a16="http://schemas.microsoft.com/office/drawing/2014/main" xmlns="" id="{EB1F8197-15C2-46A6-B61A-06F3495B0CDC}"/>
              </a:ext>
            </a:extLst>
          </p:cNvPr>
          <p:cNvSpPr>
            <a:spLocks noGrp="1"/>
          </p:cNvSpPr>
          <p:nvPr>
            <p:ph type="subTitle" idx="1"/>
          </p:nvPr>
        </p:nvSpPr>
        <p:spPr>
          <a:xfrm>
            <a:off x="5093520" y="5224337"/>
            <a:ext cx="6589707" cy="1329443"/>
          </a:xfrm>
        </p:spPr>
        <p:txBody>
          <a:bodyPr>
            <a:normAutofit/>
          </a:bodyPr>
          <a:lstStyle/>
          <a:p>
            <a:pPr algn="r"/>
            <a:r>
              <a:rPr lang="en-US" sz="2200" dirty="0">
                <a:solidFill>
                  <a:srgbClr val="FFFFFF"/>
                </a:solidFill>
              </a:rPr>
              <a:t>June 3, 2020</a:t>
            </a:r>
          </a:p>
          <a:p>
            <a:pPr algn="r"/>
            <a:r>
              <a:rPr lang="en-US" sz="2200" dirty="0">
                <a:solidFill>
                  <a:srgbClr val="FFFFFF"/>
                </a:solidFill>
              </a:rPr>
              <a:t>13:30 UTC</a:t>
            </a:r>
          </a:p>
          <a:p>
            <a:pPr algn="r"/>
            <a:r>
              <a:rPr lang="en-US" sz="2200" dirty="0" err="1">
                <a:solidFill>
                  <a:srgbClr val="FFFFFF"/>
                </a:solidFill>
              </a:rPr>
              <a:t>Link:https</a:t>
            </a:r>
            <a:r>
              <a:rPr lang="en-US" sz="2200" dirty="0">
                <a:solidFill>
                  <a:srgbClr val="FFFFFF"/>
                </a:solidFill>
              </a:rPr>
              <a:t>://snomed.zoom.us/my/</a:t>
            </a:r>
            <a:r>
              <a:rPr lang="en-US" sz="2200" dirty="0" err="1">
                <a:solidFill>
                  <a:srgbClr val="FFFFFF"/>
                </a:solidFill>
              </a:rPr>
              <a:t>dentistrycrg</a:t>
            </a:r>
            <a:endParaRPr lang="en-US" sz="2200" dirty="0">
              <a:solidFill>
                <a:srgbClr val="FFFFFF"/>
              </a:solidFill>
            </a:endParaRPr>
          </a:p>
        </p:txBody>
      </p:sp>
      <p:cxnSp>
        <p:nvCxnSpPr>
          <p:cNvPr id="12" name="Straight Connector 11">
            <a:extLst>
              <a:ext uri="{FF2B5EF4-FFF2-40B4-BE49-F238E27FC236}">
                <a16:creationId xmlns:a16="http://schemas.microsoft.com/office/drawing/2014/main" xmlns="" id="{266A0658-1CC4-4B0D-AAB7-A702286AFB0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14" name="Freeform: Shape 13">
            <a:extLst>
              <a:ext uri="{FF2B5EF4-FFF2-40B4-BE49-F238E27FC236}">
                <a16:creationId xmlns:a16="http://schemas.microsoft.com/office/drawing/2014/main" xmlns="" id="{A04F1504-431A-4D86-9091-AE7E4B3337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endParaRPr lang="en-US" dirty="0"/>
          </a:p>
        </p:txBody>
      </p:sp>
      <p:sp>
        <p:nvSpPr>
          <p:cNvPr id="16" name="Freeform: Shape 15">
            <a:extLst>
              <a:ext uri="{FF2B5EF4-FFF2-40B4-BE49-F238E27FC236}">
                <a16:creationId xmlns:a16="http://schemas.microsoft.com/office/drawing/2014/main" xmlns="" id="{EA804283-B929-4503-802F-4585376E2B4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xmlns="" id="{AD3811F5-514E-49A4-B382-673ED228A4C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Freeform: Shape 19">
            <a:extLst>
              <a:ext uri="{FF2B5EF4-FFF2-40B4-BE49-F238E27FC236}">
                <a16:creationId xmlns:a16="http://schemas.microsoft.com/office/drawing/2014/main" xmlns="" id="{067AD921-1CEE-4C1B-9AA3-C66D908DDD1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xmlns="" id="{C36A08F5-3B56-47C5-A371-9187BE56E1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064385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32BC26D8-82FB-445E-AA49-62A77D7C1E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6143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CB44330D-EA18-4254-AA95-EB49948539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social media post&#10;&#10;Description automatically generated">
            <a:extLst>
              <a:ext uri="{FF2B5EF4-FFF2-40B4-BE49-F238E27FC236}">
                <a16:creationId xmlns:a16="http://schemas.microsoft.com/office/drawing/2014/main" xmlns="" id="{1B958D64-E62D-4C7E-AFCF-DE644246A5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661839"/>
            <a:ext cx="10905066" cy="5534321"/>
          </a:xfrm>
          <a:prstGeom prst="rect">
            <a:avLst/>
          </a:prstGeom>
        </p:spPr>
      </p:pic>
    </p:spTree>
    <p:extLst>
      <p:ext uri="{BB962C8B-B14F-4D97-AF65-F5344CB8AC3E}">
        <p14:creationId xmlns:p14="http://schemas.microsoft.com/office/powerpoint/2010/main" val="2951820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32BC26D8-82FB-445E-AA49-62A77D7C1E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5162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CB44330D-EA18-4254-AA95-EB49948539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social media post&#10;&#10;Description automatically generated">
            <a:extLst>
              <a:ext uri="{FF2B5EF4-FFF2-40B4-BE49-F238E27FC236}">
                <a16:creationId xmlns:a16="http://schemas.microsoft.com/office/drawing/2014/main" xmlns="" id="{F06F1E6E-F5B2-4275-B788-02A8D3CD70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1125304"/>
            <a:ext cx="10905066" cy="4607391"/>
          </a:xfrm>
          <a:prstGeom prst="rect">
            <a:avLst/>
          </a:prstGeom>
        </p:spPr>
      </p:pic>
    </p:spTree>
    <p:extLst>
      <p:ext uri="{BB962C8B-B14F-4D97-AF65-F5344CB8AC3E}">
        <p14:creationId xmlns:p14="http://schemas.microsoft.com/office/powerpoint/2010/main" val="1557009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BEB4609-6FB7-4FDE-B9C5-D2667342E988}"/>
              </a:ext>
            </a:extLst>
          </p:cNvPr>
          <p:cNvSpPr>
            <a:spLocks noGrp="1"/>
          </p:cNvSpPr>
          <p:nvPr>
            <p:ph type="title"/>
          </p:nvPr>
        </p:nvSpPr>
        <p:spPr>
          <a:xfrm>
            <a:off x="686834" y="1153572"/>
            <a:ext cx="3200400" cy="4461163"/>
          </a:xfrm>
        </p:spPr>
        <p:txBody>
          <a:bodyPr>
            <a:normAutofit/>
          </a:bodyPr>
          <a:lstStyle/>
          <a:p>
            <a:r>
              <a:rPr lang="en-US">
                <a:solidFill>
                  <a:srgbClr val="FFFFFF"/>
                </a:solidFill>
              </a:rPr>
              <a:t>Process or Procedure (or both?)</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EAE4E39B-B64E-4E58-B4B9-63C4F9081F59}"/>
              </a:ext>
            </a:extLst>
          </p:cNvPr>
          <p:cNvSpPr>
            <a:spLocks noGrp="1"/>
          </p:cNvSpPr>
          <p:nvPr>
            <p:ph idx="1"/>
          </p:nvPr>
        </p:nvSpPr>
        <p:spPr>
          <a:xfrm>
            <a:off x="4447308" y="591344"/>
            <a:ext cx="6906491" cy="5585619"/>
          </a:xfrm>
        </p:spPr>
        <p:txBody>
          <a:bodyPr anchor="ctr">
            <a:normAutofit/>
          </a:bodyPr>
          <a:lstStyle/>
          <a:p>
            <a:r>
              <a:rPr lang="en-US" dirty="0"/>
              <a:t>Do we need a grouper and hierarchy similar to amalgam restoration?</a:t>
            </a:r>
          </a:p>
          <a:p>
            <a:r>
              <a:rPr lang="en-US" dirty="0"/>
              <a:t>Similar issue for glass ionomer, nothing for compomer</a:t>
            </a:r>
          </a:p>
          <a:p>
            <a:r>
              <a:rPr lang="en-US" dirty="0"/>
              <a:t>Similar for crown (fitting of crown to tooth)</a:t>
            </a:r>
          </a:p>
          <a:p>
            <a:r>
              <a:rPr lang="en-US" dirty="0"/>
              <a:t>Procedure hierarchy likely needs some detailed work also</a:t>
            </a:r>
          </a:p>
          <a:p>
            <a:r>
              <a:rPr lang="en-US" dirty="0">
                <a:solidFill>
                  <a:srgbClr val="FF0000"/>
                </a:solidFill>
              </a:rPr>
              <a:t>*</a:t>
            </a:r>
            <a:r>
              <a:rPr lang="en-US" dirty="0"/>
              <a:t> Shall this be added to our work plan? </a:t>
            </a:r>
            <a:r>
              <a:rPr lang="en-US" dirty="0">
                <a:solidFill>
                  <a:srgbClr val="FF0000"/>
                </a:solidFill>
              </a:rPr>
              <a:t>*</a:t>
            </a:r>
          </a:p>
        </p:txBody>
      </p:sp>
    </p:spTree>
    <p:extLst>
      <p:ext uri="{BB962C8B-B14F-4D97-AF65-F5344CB8AC3E}">
        <p14:creationId xmlns:p14="http://schemas.microsoft.com/office/powerpoint/2010/main" val="1392799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F032F836-6598-4EF0-8084-AE8A4E85F7C9}"/>
              </a:ext>
            </a:extLst>
          </p:cNvPr>
          <p:cNvSpPr>
            <a:spLocks noGrp="1"/>
          </p:cNvSpPr>
          <p:nvPr>
            <p:ph type="title"/>
          </p:nvPr>
        </p:nvSpPr>
        <p:spPr>
          <a:xfrm>
            <a:off x="686834" y="1153572"/>
            <a:ext cx="3200400" cy="4461163"/>
          </a:xfrm>
        </p:spPr>
        <p:txBody>
          <a:bodyPr>
            <a:normAutofit/>
          </a:bodyPr>
          <a:lstStyle/>
          <a:p>
            <a:r>
              <a:rPr lang="en-US">
                <a:solidFill>
                  <a:srgbClr val="FFFFFF"/>
                </a:solidFill>
              </a:rPr>
              <a:t>Patient Directed Care Concepts</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1F3CDAD6-7BBC-4C44-9ACD-11395C669E8C}"/>
              </a:ext>
            </a:extLst>
          </p:cNvPr>
          <p:cNvSpPr>
            <a:spLocks noGrp="1"/>
          </p:cNvSpPr>
          <p:nvPr>
            <p:ph idx="1"/>
          </p:nvPr>
        </p:nvSpPr>
        <p:spPr>
          <a:xfrm>
            <a:off x="4447308" y="591344"/>
            <a:ext cx="6906491" cy="5585619"/>
          </a:xfrm>
        </p:spPr>
        <p:txBody>
          <a:bodyPr anchor="ctr">
            <a:normAutofit/>
          </a:bodyPr>
          <a:lstStyle/>
          <a:p>
            <a:r>
              <a:rPr lang="en-US" dirty="0"/>
              <a:t>Have briefly discussed for the past 2 years</a:t>
            </a:r>
          </a:p>
          <a:p>
            <a:r>
              <a:rPr lang="en-US" dirty="0"/>
              <a:t>A couple of new questions/requests recently</a:t>
            </a:r>
          </a:p>
          <a:p>
            <a:r>
              <a:rPr lang="en-US" dirty="0"/>
              <a:t>Several useable concepts already in SNOMED CT</a:t>
            </a:r>
          </a:p>
          <a:p>
            <a:r>
              <a:rPr lang="en-US" dirty="0">
                <a:solidFill>
                  <a:srgbClr val="FF0000"/>
                </a:solidFill>
              </a:rPr>
              <a:t>*</a:t>
            </a:r>
            <a:r>
              <a:rPr lang="en-US" dirty="0"/>
              <a:t> Shall we submit those on the following spreadsheet that are not currently in SNOMED CT? </a:t>
            </a:r>
            <a:r>
              <a:rPr lang="en-US" dirty="0">
                <a:solidFill>
                  <a:srgbClr val="FF0000"/>
                </a:solidFill>
              </a:rPr>
              <a:t>*</a:t>
            </a:r>
          </a:p>
        </p:txBody>
      </p:sp>
    </p:spTree>
    <p:extLst>
      <p:ext uri="{BB962C8B-B14F-4D97-AF65-F5344CB8AC3E}">
        <p14:creationId xmlns:p14="http://schemas.microsoft.com/office/powerpoint/2010/main" val="1452775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7">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9">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1">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video game&#10;&#10;Description automatically generated">
            <a:extLst>
              <a:ext uri="{FF2B5EF4-FFF2-40B4-BE49-F238E27FC236}">
                <a16:creationId xmlns:a16="http://schemas.microsoft.com/office/drawing/2014/main" xmlns="" id="{BD9A1E6D-D147-43AA-8C6C-0C56CCB1D9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2597488"/>
            <a:ext cx="10905066" cy="1663022"/>
          </a:xfrm>
          <a:prstGeom prst="rect">
            <a:avLst/>
          </a:prstGeom>
          <a:ln>
            <a:noFill/>
          </a:ln>
        </p:spPr>
      </p:pic>
      <p:sp>
        <p:nvSpPr>
          <p:cNvPr id="20" name="Isosceles Triangle 19">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6635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47B1CE8B-90A8-4C72-B42B-B7C5EDE3EC17}"/>
              </a:ext>
            </a:extLst>
          </p:cNvPr>
          <p:cNvSpPr>
            <a:spLocks noGrp="1"/>
          </p:cNvSpPr>
          <p:nvPr>
            <p:ph type="title"/>
          </p:nvPr>
        </p:nvSpPr>
        <p:spPr>
          <a:xfrm>
            <a:off x="686834" y="1153572"/>
            <a:ext cx="3200400" cy="4461163"/>
          </a:xfrm>
        </p:spPr>
        <p:txBody>
          <a:bodyPr>
            <a:normAutofit/>
          </a:bodyPr>
          <a:lstStyle/>
          <a:p>
            <a:r>
              <a:rPr lang="en-US">
                <a:solidFill>
                  <a:srgbClr val="FFFFFF"/>
                </a:solidFill>
              </a:rPr>
              <a:t>Oral Health Status Concept Issues</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5C34AAD0-D513-4F51-9199-FE5294F9BBDA}"/>
              </a:ext>
            </a:extLst>
          </p:cNvPr>
          <p:cNvSpPr>
            <a:spLocks noGrp="1"/>
          </p:cNvSpPr>
          <p:nvPr>
            <p:ph idx="1"/>
          </p:nvPr>
        </p:nvSpPr>
        <p:spPr>
          <a:xfrm>
            <a:off x="4447308" y="591344"/>
            <a:ext cx="6906491" cy="5585619"/>
          </a:xfrm>
        </p:spPr>
        <p:txBody>
          <a:bodyPr anchor="ctr">
            <a:normAutofit/>
          </a:bodyPr>
          <a:lstStyle/>
          <a:p>
            <a:r>
              <a:rPr lang="en-US" dirty="0"/>
              <a:t>Concepts were rejected, note issues below</a:t>
            </a:r>
          </a:p>
          <a:p>
            <a:r>
              <a:rPr lang="en-US" dirty="0"/>
              <a:t>Several issues identified</a:t>
            </a:r>
          </a:p>
          <a:p>
            <a:pPr lvl="1"/>
            <a:r>
              <a:rPr lang="en-US" dirty="0"/>
              <a:t>Use of CPITN</a:t>
            </a:r>
          </a:p>
          <a:p>
            <a:pPr lvl="2"/>
            <a:r>
              <a:rPr lang="en-US" dirty="0"/>
              <a:t>Need permission</a:t>
            </a:r>
          </a:p>
          <a:p>
            <a:pPr lvl="2"/>
            <a:r>
              <a:rPr lang="en-US" dirty="0"/>
              <a:t>Combination with a scale</a:t>
            </a:r>
          </a:p>
          <a:p>
            <a:pPr lvl="1"/>
            <a:r>
              <a:rPr lang="en-US" dirty="0"/>
              <a:t>Use of specific ranges for carious teeth</a:t>
            </a:r>
          </a:p>
          <a:p>
            <a:pPr lvl="1"/>
            <a:r>
              <a:rPr lang="en-US" dirty="0"/>
              <a:t>Extraction “due to” issues</a:t>
            </a:r>
          </a:p>
          <a:p>
            <a:r>
              <a:rPr lang="en-US" dirty="0">
                <a:solidFill>
                  <a:srgbClr val="FF0000"/>
                </a:solidFill>
              </a:rPr>
              <a:t>*</a:t>
            </a:r>
            <a:r>
              <a:rPr lang="en-US" dirty="0"/>
              <a:t> Need to review again prior to resubmission.  My apologies. </a:t>
            </a:r>
            <a:r>
              <a:rPr lang="en-US" dirty="0">
                <a:solidFill>
                  <a:srgbClr val="FF0000"/>
                </a:solidFill>
              </a:rPr>
              <a:t>*</a:t>
            </a:r>
          </a:p>
        </p:txBody>
      </p:sp>
    </p:spTree>
    <p:extLst>
      <p:ext uri="{BB962C8B-B14F-4D97-AF65-F5344CB8AC3E}">
        <p14:creationId xmlns:p14="http://schemas.microsoft.com/office/powerpoint/2010/main" val="723582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F3060C83-F051-4F0E-ABAD-AA0DFC48B2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xmlns="" id="{83C98ABE-055B-441F-B07E-44F97F083C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xmlns="" id="{29FDB030-9B49-4CED-8CCD-4D9938238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3783CA14-24A1-485C-8B30-D6A5D87987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xmlns="" id="{9A97C86A-04D6-40F7-AE84-31AB43E6A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xmlns="" id="{FF9F2414-84E8-453E-B1F3-389FDE819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social media post&#10;&#10;Description automatically generated">
            <a:extLst>
              <a:ext uri="{FF2B5EF4-FFF2-40B4-BE49-F238E27FC236}">
                <a16:creationId xmlns:a16="http://schemas.microsoft.com/office/drawing/2014/main" xmlns="" id="{579CFD8E-906C-4807-8F7E-5A9175DD2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8679" y="643467"/>
            <a:ext cx="9054642" cy="5571065"/>
          </a:xfrm>
          <a:prstGeom prst="rect">
            <a:avLst/>
          </a:prstGeom>
          <a:ln>
            <a:noFill/>
          </a:ln>
        </p:spPr>
      </p:pic>
      <p:sp>
        <p:nvSpPr>
          <p:cNvPr id="20" name="Isosceles Triangle 19">
            <a:extLst>
              <a:ext uri="{FF2B5EF4-FFF2-40B4-BE49-F238E27FC236}">
                <a16:creationId xmlns:a16="http://schemas.microsoft.com/office/drawing/2014/main" xmlns="" id="{3ECA69A1-7536-43AC-85EF-C7106179F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4485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xmlns="" id="{74420279-2E88-4234-A7F5-C27D3E85B4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8375" y="2013626"/>
            <a:ext cx="7013642" cy="2431914"/>
          </a:xfrm>
          <a:prstGeom prst="rect">
            <a:avLst/>
          </a:prstGeom>
        </p:spPr>
      </p:pic>
    </p:spTree>
    <p:extLst>
      <p:ext uri="{BB962C8B-B14F-4D97-AF65-F5344CB8AC3E}">
        <p14:creationId xmlns:p14="http://schemas.microsoft.com/office/powerpoint/2010/main" val="3065275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xmlns="" id="{69D184B2-2226-4E31-BCCB-44433076744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xmlns="" id="{1AC4D4E3-486A-464A-8EC8-D448810972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Rectangle 11">
            <a:extLst>
              <a:ext uri="{FF2B5EF4-FFF2-40B4-BE49-F238E27FC236}">
                <a16:creationId xmlns:a16="http://schemas.microsoft.com/office/drawing/2014/main" xmlns="" id="{864DE13E-58EB-4475-B79C-0D4FC651239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3" name="Picture 2" descr="A picture containing indoor, bird&#10;&#10;Description automatically generated">
            <a:extLst>
              <a:ext uri="{FF2B5EF4-FFF2-40B4-BE49-F238E27FC236}">
                <a16:creationId xmlns:a16="http://schemas.microsoft.com/office/drawing/2014/main" xmlns="" id="{5E330890-DB53-405E-9012-F34DA4D862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3578" y="2213554"/>
            <a:ext cx="9664846" cy="2252708"/>
          </a:xfrm>
          <a:prstGeom prst="rect">
            <a:avLst/>
          </a:prstGeom>
        </p:spPr>
      </p:pic>
    </p:spTree>
    <p:extLst>
      <p:ext uri="{BB962C8B-B14F-4D97-AF65-F5344CB8AC3E}">
        <p14:creationId xmlns:p14="http://schemas.microsoft.com/office/powerpoint/2010/main" val="4204235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E29EB8DB-CCA5-40E9-A156-0A2685155C87}"/>
              </a:ext>
            </a:extLst>
          </p:cNvPr>
          <p:cNvSpPr>
            <a:spLocks noGrp="1"/>
          </p:cNvSpPr>
          <p:nvPr>
            <p:ph type="title"/>
          </p:nvPr>
        </p:nvSpPr>
        <p:spPr>
          <a:xfrm>
            <a:off x="686834" y="1153572"/>
            <a:ext cx="3200400" cy="4461163"/>
          </a:xfrm>
        </p:spPr>
        <p:txBody>
          <a:bodyPr>
            <a:normAutofit/>
          </a:bodyPr>
          <a:lstStyle/>
          <a:p>
            <a:r>
              <a:rPr lang="en-US">
                <a:solidFill>
                  <a:srgbClr val="FFFFFF"/>
                </a:solidFill>
              </a:rPr>
              <a:t>Other Business, Next meetings</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77028DBD-364C-4C81-B2F3-80A7183A2141}"/>
              </a:ext>
            </a:extLst>
          </p:cNvPr>
          <p:cNvSpPr>
            <a:spLocks noGrp="1"/>
          </p:cNvSpPr>
          <p:nvPr>
            <p:ph idx="1"/>
          </p:nvPr>
        </p:nvSpPr>
        <p:spPr>
          <a:xfrm>
            <a:off x="4447308" y="591344"/>
            <a:ext cx="6906491" cy="5585619"/>
          </a:xfrm>
        </p:spPr>
        <p:txBody>
          <a:bodyPr anchor="ctr">
            <a:normAutofit/>
          </a:bodyPr>
          <a:lstStyle/>
          <a:p>
            <a:r>
              <a:rPr lang="en-US" dirty="0"/>
              <a:t>In Person meeting in Lisbon has been moved to “Virtual” . Submissions are still open.</a:t>
            </a:r>
          </a:p>
          <a:p>
            <a:r>
              <a:rPr lang="en-US" dirty="0"/>
              <a:t>Upcoming Zoom meetings:  August 5, December 2 (subject to delay for 1 week)</a:t>
            </a:r>
          </a:p>
          <a:p>
            <a:r>
              <a:rPr lang="en-US" dirty="0">
                <a:solidFill>
                  <a:srgbClr val="FF0000"/>
                </a:solidFill>
              </a:rPr>
              <a:t>*</a:t>
            </a:r>
            <a:r>
              <a:rPr lang="en-US" dirty="0"/>
              <a:t>  Shall we add a meeting associated with the “Virtual” Business meeting in October?  If so, meeting length? </a:t>
            </a:r>
            <a:r>
              <a:rPr lang="en-US" dirty="0">
                <a:solidFill>
                  <a:srgbClr val="FF0000"/>
                </a:solidFill>
              </a:rPr>
              <a:t>*</a:t>
            </a:r>
            <a:endParaRPr lang="en-US" dirty="0"/>
          </a:p>
          <a:p>
            <a:r>
              <a:rPr lang="en-US" dirty="0"/>
              <a:t>New Business?</a:t>
            </a:r>
          </a:p>
        </p:txBody>
      </p:sp>
    </p:spTree>
    <p:extLst>
      <p:ext uri="{BB962C8B-B14F-4D97-AF65-F5344CB8AC3E}">
        <p14:creationId xmlns:p14="http://schemas.microsoft.com/office/powerpoint/2010/main" val="178270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F7E7FED-15D1-453A-A466-F3C0A398223A}"/>
              </a:ext>
            </a:extLst>
          </p:cNvPr>
          <p:cNvSpPr>
            <a:spLocks noGrp="1"/>
          </p:cNvSpPr>
          <p:nvPr>
            <p:ph type="title"/>
          </p:nvPr>
        </p:nvSpPr>
        <p:spPr>
          <a:xfrm>
            <a:off x="686834" y="1153572"/>
            <a:ext cx="3200400" cy="4461163"/>
          </a:xfrm>
        </p:spPr>
        <p:txBody>
          <a:bodyPr>
            <a:normAutofit/>
          </a:bodyPr>
          <a:lstStyle/>
          <a:p>
            <a:r>
              <a:rPr lang="en-US">
                <a:solidFill>
                  <a:srgbClr val="FFFFFF"/>
                </a:solidFill>
              </a:rPr>
              <a:t>Agenda</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DA895CA2-2221-4453-8660-D27343CA7E50}"/>
              </a:ext>
            </a:extLst>
          </p:cNvPr>
          <p:cNvSpPr>
            <a:spLocks noGrp="1"/>
          </p:cNvSpPr>
          <p:nvPr>
            <p:ph idx="1"/>
          </p:nvPr>
        </p:nvSpPr>
        <p:spPr>
          <a:xfrm>
            <a:off x="4447308" y="591344"/>
            <a:ext cx="6906491" cy="5585619"/>
          </a:xfrm>
        </p:spPr>
        <p:txBody>
          <a:bodyPr anchor="ctr">
            <a:normAutofit/>
          </a:bodyPr>
          <a:lstStyle/>
          <a:p>
            <a:r>
              <a:rPr lang="en-US" sz="2400" dirty="0"/>
              <a:t>Attendance and Regrets</a:t>
            </a:r>
          </a:p>
          <a:p>
            <a:r>
              <a:rPr lang="en-US" sz="2400" dirty="0"/>
              <a:t>Meet our new editor, Nicola Ingram</a:t>
            </a:r>
          </a:p>
          <a:p>
            <a:r>
              <a:rPr lang="en-US" sz="2400" dirty="0"/>
              <a:t>Editor’s report, outstanding projects and issues</a:t>
            </a:r>
          </a:p>
          <a:p>
            <a:r>
              <a:rPr lang="en-US" sz="2400" dirty="0"/>
              <a:t>Update on odontogram ref set</a:t>
            </a:r>
          </a:p>
          <a:p>
            <a:r>
              <a:rPr lang="en-US" sz="2400" dirty="0"/>
              <a:t>Primary/Permanent tooth status updates</a:t>
            </a:r>
          </a:p>
          <a:p>
            <a:r>
              <a:rPr lang="en-US" sz="2400" dirty="0"/>
              <a:t>Periodontal classification system status</a:t>
            </a:r>
          </a:p>
          <a:p>
            <a:r>
              <a:rPr lang="en-US" sz="2400" dirty="0"/>
              <a:t>Proposed work project from Malaysia</a:t>
            </a:r>
          </a:p>
          <a:p>
            <a:r>
              <a:rPr lang="en-US" sz="2400" dirty="0"/>
              <a:t>Patient directed care concepts</a:t>
            </a:r>
          </a:p>
          <a:p>
            <a:r>
              <a:rPr lang="en-US" sz="2400" dirty="0"/>
              <a:t>Oral Health Status concepts need revision</a:t>
            </a:r>
          </a:p>
          <a:p>
            <a:r>
              <a:rPr lang="en-US" sz="2400" dirty="0"/>
              <a:t>Meeting updates</a:t>
            </a:r>
          </a:p>
          <a:p>
            <a:r>
              <a:rPr lang="en-US" sz="2400" dirty="0"/>
              <a:t>Old Business</a:t>
            </a:r>
          </a:p>
          <a:p>
            <a:r>
              <a:rPr lang="en-US" sz="2400" dirty="0"/>
              <a:t>New Business</a:t>
            </a:r>
          </a:p>
        </p:txBody>
      </p:sp>
    </p:spTree>
    <p:extLst>
      <p:ext uri="{BB962C8B-B14F-4D97-AF65-F5344CB8AC3E}">
        <p14:creationId xmlns:p14="http://schemas.microsoft.com/office/powerpoint/2010/main" val="3729404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0CC6C14B-DC30-49A5-B58F-ADC7225577A1}"/>
              </a:ext>
            </a:extLst>
          </p:cNvPr>
          <p:cNvSpPr>
            <a:spLocks noGrp="1"/>
          </p:cNvSpPr>
          <p:nvPr>
            <p:ph type="title"/>
          </p:nvPr>
        </p:nvSpPr>
        <p:spPr>
          <a:xfrm>
            <a:off x="686834" y="1153572"/>
            <a:ext cx="3200400" cy="4461163"/>
          </a:xfrm>
        </p:spPr>
        <p:txBody>
          <a:bodyPr>
            <a:normAutofit/>
          </a:bodyPr>
          <a:lstStyle/>
          <a:p>
            <a:r>
              <a:rPr lang="en-US">
                <a:solidFill>
                  <a:srgbClr val="FFFFFF"/>
                </a:solidFill>
              </a:rPr>
              <a:t>Odontogram refset</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C241B4F6-2951-4420-93F2-91366C1E8474}"/>
              </a:ext>
            </a:extLst>
          </p:cNvPr>
          <p:cNvSpPr>
            <a:spLocks noGrp="1"/>
          </p:cNvSpPr>
          <p:nvPr>
            <p:ph idx="1"/>
          </p:nvPr>
        </p:nvSpPr>
        <p:spPr>
          <a:xfrm>
            <a:off x="4447308" y="591344"/>
            <a:ext cx="6906491" cy="5585619"/>
          </a:xfrm>
        </p:spPr>
        <p:txBody>
          <a:bodyPr anchor="ctr">
            <a:normAutofit/>
          </a:bodyPr>
          <a:lstStyle/>
          <a:p>
            <a:r>
              <a:rPr lang="en-US" dirty="0"/>
              <a:t>Will be revised to add the concepts submitted for primary and permanent teeth that hopefully also reduce confusion caused by synonyms.</a:t>
            </a:r>
          </a:p>
          <a:p>
            <a:r>
              <a:rPr lang="en-US" dirty="0"/>
              <a:t>Revised version will be released later this year.</a:t>
            </a:r>
          </a:p>
          <a:p>
            <a:r>
              <a:rPr lang="en-US" dirty="0"/>
              <a:t>Initial use case is for information exchange</a:t>
            </a:r>
          </a:p>
          <a:p>
            <a:pPr lvl="1"/>
            <a:r>
              <a:rPr lang="en-US" dirty="0"/>
              <a:t>Intent is to use FHIR</a:t>
            </a:r>
          </a:p>
        </p:txBody>
      </p:sp>
    </p:spTree>
    <p:extLst>
      <p:ext uri="{BB962C8B-B14F-4D97-AF65-F5344CB8AC3E}">
        <p14:creationId xmlns:p14="http://schemas.microsoft.com/office/powerpoint/2010/main" val="891177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E3DFB03B-DB44-468D-A3D6-8D5C066BE038}"/>
              </a:ext>
            </a:extLst>
          </p:cNvPr>
          <p:cNvSpPr>
            <a:spLocks noGrp="1"/>
          </p:cNvSpPr>
          <p:nvPr>
            <p:ph type="title"/>
          </p:nvPr>
        </p:nvSpPr>
        <p:spPr>
          <a:xfrm>
            <a:off x="686834" y="1153572"/>
            <a:ext cx="3200400" cy="4461163"/>
          </a:xfrm>
        </p:spPr>
        <p:txBody>
          <a:bodyPr>
            <a:normAutofit/>
          </a:bodyPr>
          <a:lstStyle/>
          <a:p>
            <a:r>
              <a:rPr lang="en-US" sz="2800">
                <a:solidFill>
                  <a:srgbClr val="FFFFFF"/>
                </a:solidFill>
              </a:rPr>
              <a:t>Primary/Permanent Revisions</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9D1D3925-3A6F-4B2C-A313-97B625A46DAA}"/>
              </a:ext>
            </a:extLst>
          </p:cNvPr>
          <p:cNvSpPr>
            <a:spLocks noGrp="1"/>
          </p:cNvSpPr>
          <p:nvPr>
            <p:ph idx="1"/>
          </p:nvPr>
        </p:nvSpPr>
        <p:spPr>
          <a:xfrm>
            <a:off x="4447308" y="591344"/>
            <a:ext cx="6906491" cy="5585619"/>
          </a:xfrm>
        </p:spPr>
        <p:txBody>
          <a:bodyPr anchor="ctr">
            <a:normAutofit/>
          </a:bodyPr>
          <a:lstStyle/>
          <a:p>
            <a:r>
              <a:rPr lang="en-US" dirty="0"/>
              <a:t>Penni submitted a list of changes but left the multiple groupers alone at this time</a:t>
            </a:r>
          </a:p>
          <a:p>
            <a:r>
              <a:rPr lang="en-US" dirty="0"/>
              <a:t>Grouper review and evaluation will be part of a new work plan</a:t>
            </a:r>
          </a:p>
          <a:p>
            <a:r>
              <a:rPr lang="en-US" dirty="0"/>
              <a:t>This key initial step is designed to allow for better representation of the odontogram and will be added to that ref set.</a:t>
            </a:r>
          </a:p>
          <a:p>
            <a:r>
              <a:rPr lang="en-US" dirty="0"/>
              <a:t>Spreadsheet forwarded with this slide deck</a:t>
            </a:r>
          </a:p>
          <a:p>
            <a:r>
              <a:rPr lang="en-US" dirty="0"/>
              <a:t> </a:t>
            </a:r>
            <a:r>
              <a:rPr lang="en-US" dirty="0">
                <a:solidFill>
                  <a:srgbClr val="FF0000"/>
                </a:solidFill>
              </a:rPr>
              <a:t>*</a:t>
            </a:r>
            <a:r>
              <a:rPr lang="en-US" dirty="0"/>
              <a:t>Any volunteers willing to lead/work on the groupers?</a:t>
            </a:r>
            <a:r>
              <a:rPr lang="en-US" dirty="0">
                <a:solidFill>
                  <a:srgbClr val="FF0000"/>
                </a:solidFill>
              </a:rPr>
              <a:t>*</a:t>
            </a:r>
          </a:p>
        </p:txBody>
      </p:sp>
    </p:spTree>
    <p:extLst>
      <p:ext uri="{BB962C8B-B14F-4D97-AF65-F5344CB8AC3E}">
        <p14:creationId xmlns:p14="http://schemas.microsoft.com/office/powerpoint/2010/main" val="4093230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B5360355-5385-4971-B503-1345142516B9}"/>
              </a:ext>
            </a:extLst>
          </p:cNvPr>
          <p:cNvSpPr>
            <a:spLocks noGrp="1"/>
          </p:cNvSpPr>
          <p:nvPr>
            <p:ph type="title"/>
          </p:nvPr>
        </p:nvSpPr>
        <p:spPr>
          <a:xfrm>
            <a:off x="686834" y="1153572"/>
            <a:ext cx="3200400" cy="4461163"/>
          </a:xfrm>
        </p:spPr>
        <p:txBody>
          <a:bodyPr>
            <a:normAutofit/>
          </a:bodyPr>
          <a:lstStyle/>
          <a:p>
            <a:r>
              <a:rPr lang="en-US">
                <a:solidFill>
                  <a:srgbClr val="FFFFFF"/>
                </a:solidFill>
              </a:rPr>
              <a:t>Periodontal Disease submissions</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EBE8842A-FF1C-45AE-8A7A-60C3D1AB2CC2}"/>
              </a:ext>
            </a:extLst>
          </p:cNvPr>
          <p:cNvSpPr>
            <a:spLocks noGrp="1"/>
          </p:cNvSpPr>
          <p:nvPr>
            <p:ph idx="1"/>
          </p:nvPr>
        </p:nvSpPr>
        <p:spPr>
          <a:xfrm>
            <a:off x="4447308" y="591344"/>
            <a:ext cx="6906491" cy="5585619"/>
          </a:xfrm>
        </p:spPr>
        <p:txBody>
          <a:bodyPr anchor="ctr">
            <a:normAutofit/>
          </a:bodyPr>
          <a:lstStyle/>
          <a:p>
            <a:r>
              <a:rPr lang="en-US" sz="2600" dirty="0"/>
              <a:t>SNOMED has received (verbal) permission to use the 2017 periodontal classification system to develop new concepts</a:t>
            </a:r>
          </a:p>
          <a:p>
            <a:r>
              <a:rPr lang="en-US" sz="2600" dirty="0"/>
              <a:t>For periodontal disease, a set of pre-coordinated concepts representing each of the stages and grades has been submitted.  Copy of spreadsheet accompanies this slide deck</a:t>
            </a:r>
          </a:p>
          <a:p>
            <a:r>
              <a:rPr lang="en-US" sz="2600" dirty="0"/>
              <a:t>Significant work remains as we move into the many areas of gingival disease and relationships to other health factors</a:t>
            </a:r>
          </a:p>
          <a:p>
            <a:r>
              <a:rPr lang="en-US" sz="2600" dirty="0">
                <a:solidFill>
                  <a:srgbClr val="FF0000"/>
                </a:solidFill>
              </a:rPr>
              <a:t>*</a:t>
            </a:r>
            <a:r>
              <a:rPr lang="en-US" sz="2600" dirty="0"/>
              <a:t>Small group is working with the periodontal community on this process.  Anyone is welcome to join in.  Send me your contact info, if interested</a:t>
            </a:r>
            <a:r>
              <a:rPr lang="en-US" sz="2600" dirty="0">
                <a:solidFill>
                  <a:srgbClr val="FF0000"/>
                </a:solidFill>
              </a:rPr>
              <a:t>.*</a:t>
            </a:r>
          </a:p>
        </p:txBody>
      </p:sp>
    </p:spTree>
    <p:extLst>
      <p:ext uri="{BB962C8B-B14F-4D97-AF65-F5344CB8AC3E}">
        <p14:creationId xmlns:p14="http://schemas.microsoft.com/office/powerpoint/2010/main" val="4006252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2B577FF9-3543-4875-815D-3D87BD8A20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xmlns="" id="{D3F95934-544A-4862-A9C3-B3FF6EBD38F5}"/>
              </a:ext>
            </a:extLst>
          </p:cNvPr>
          <p:cNvSpPr>
            <a:spLocks noGrp="1"/>
          </p:cNvSpPr>
          <p:nvPr>
            <p:ph type="title"/>
          </p:nvPr>
        </p:nvSpPr>
        <p:spPr>
          <a:xfrm>
            <a:off x="874815" y="798703"/>
            <a:ext cx="5221185" cy="3072015"/>
          </a:xfrm>
        </p:spPr>
        <p:txBody>
          <a:bodyPr vert="horz" lIns="91440" tIns="45720" rIns="91440" bIns="45720" rtlCol="0" anchor="b">
            <a:normAutofit/>
          </a:bodyPr>
          <a:lstStyle/>
          <a:p>
            <a:pPr algn="ctr"/>
            <a:r>
              <a:rPr lang="en-US" sz="6000" kern="1200">
                <a:solidFill>
                  <a:schemeClr val="tx1"/>
                </a:solidFill>
                <a:latin typeface="+mj-lt"/>
                <a:ea typeface="+mj-ea"/>
                <a:cs typeface="+mj-cs"/>
              </a:rPr>
              <a:t>Malaysian Work Plan Request</a:t>
            </a:r>
          </a:p>
        </p:txBody>
      </p:sp>
      <p:sp>
        <p:nvSpPr>
          <p:cNvPr id="12" name="Freeform: Shape 11">
            <a:extLst>
              <a:ext uri="{FF2B5EF4-FFF2-40B4-BE49-F238E27FC236}">
                <a16:creationId xmlns:a16="http://schemas.microsoft.com/office/drawing/2014/main" xmlns="" id="{F5569EEC-E12F-4856-B407-02B2813A4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604059" y="0"/>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CF860788-3A6A-45A3-B3F1-06F1596656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567336" y="1"/>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Content Placeholder 3">
            <a:extLst>
              <a:ext uri="{FF2B5EF4-FFF2-40B4-BE49-F238E27FC236}">
                <a16:creationId xmlns:a16="http://schemas.microsoft.com/office/drawing/2014/main" xmlns="" id="{E18910C5-2177-4F3E-9050-87E155C60D33}"/>
              </a:ext>
            </a:extLst>
          </p:cNvPr>
          <p:cNvPicPr>
            <a:picLocks noGrp="1" noChangeAspect="1"/>
          </p:cNvPicPr>
          <p:nvPr>
            <p:ph idx="1"/>
          </p:nvPr>
        </p:nvPicPr>
        <p:blipFill>
          <a:blip r:embed="rId2"/>
          <a:stretch>
            <a:fillRect/>
          </a:stretch>
        </p:blipFill>
        <p:spPr>
          <a:xfrm>
            <a:off x="6651243" y="1843424"/>
            <a:ext cx="4939504" cy="2788205"/>
          </a:xfrm>
          <a:custGeom>
            <a:avLst/>
            <a:gdLst/>
            <a:ahLst/>
            <a:cxnLst/>
            <a:rect l="l" t="t" r="r" b="b"/>
            <a:pathLst>
              <a:path w="4579832" h="5347063">
                <a:moveTo>
                  <a:pt x="106985" y="0"/>
                </a:moveTo>
                <a:lnTo>
                  <a:pt x="4472847" y="0"/>
                </a:lnTo>
                <a:cubicBezTo>
                  <a:pt x="4531933" y="0"/>
                  <a:pt x="4579832" y="47899"/>
                  <a:pt x="4579832" y="106985"/>
                </a:cubicBezTo>
                <a:lnTo>
                  <a:pt x="4579832" y="5240078"/>
                </a:lnTo>
                <a:cubicBezTo>
                  <a:pt x="4579832" y="5299164"/>
                  <a:pt x="4531933" y="5347063"/>
                  <a:pt x="4472847" y="5347063"/>
                </a:cubicBezTo>
                <a:lnTo>
                  <a:pt x="106985" y="5347063"/>
                </a:lnTo>
                <a:cubicBezTo>
                  <a:pt x="47899" y="5347063"/>
                  <a:pt x="0" y="5299164"/>
                  <a:pt x="0" y="5240078"/>
                </a:cubicBezTo>
                <a:lnTo>
                  <a:pt x="0" y="106985"/>
                </a:lnTo>
                <a:cubicBezTo>
                  <a:pt x="0" y="47899"/>
                  <a:pt x="47899" y="0"/>
                  <a:pt x="106985" y="0"/>
                </a:cubicBezTo>
                <a:close/>
              </a:path>
            </a:pathLst>
          </a:custGeom>
        </p:spPr>
      </p:pic>
      <p:sp>
        <p:nvSpPr>
          <p:cNvPr id="16" name="Freeform: Shape 15">
            <a:extLst>
              <a:ext uri="{FF2B5EF4-FFF2-40B4-BE49-F238E27FC236}">
                <a16:creationId xmlns:a16="http://schemas.microsoft.com/office/drawing/2014/main" xmlns="" id="{DF1E3393-B852-4883-B778-ED352511294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2032259" y="2916245"/>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xmlns="" id="{39853D09-4205-4CC7-83EB-288E886AC9E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48440" y="5717906"/>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xmlns="" id="{0D040B79-3E73-4A31-840D-D6B9C9FDFC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647511" y="6258756"/>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Freeform: Shape 21">
            <a:extLst>
              <a:ext uri="{FF2B5EF4-FFF2-40B4-BE49-F238E27FC236}">
                <a16:creationId xmlns:a16="http://schemas.microsoft.com/office/drawing/2014/main" xmlns="" id="{156C6AE5-3F8B-42AC-9EA4-1B686A11E93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643820" y="5835650"/>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xmlns="" id="{73D5C2A2-9676-47AE-96CA-6E7ED9810573}"/>
              </a:ext>
            </a:extLst>
          </p:cNvPr>
          <p:cNvSpPr txBox="1"/>
          <p:nvPr/>
        </p:nvSpPr>
        <p:spPr>
          <a:xfrm>
            <a:off x="8112868" y="5787957"/>
            <a:ext cx="2007141" cy="261610"/>
          </a:xfrm>
          <a:prstGeom prst="rect">
            <a:avLst/>
          </a:prstGeom>
          <a:noFill/>
        </p:spPr>
        <p:txBody>
          <a:bodyPr wrap="square" rtlCol="0">
            <a:spAutoFit/>
          </a:bodyPr>
          <a:lstStyle/>
          <a:p>
            <a:pPr>
              <a:spcAft>
                <a:spcPts val="600"/>
              </a:spcAft>
            </a:pPr>
            <a:r>
              <a:rPr lang="en-US" sz="1100" dirty="0"/>
              <a:t>Borneo Post  11-1-2019</a:t>
            </a:r>
            <a:endParaRPr lang="en-US" sz="1100"/>
          </a:p>
        </p:txBody>
      </p:sp>
    </p:spTree>
    <p:extLst>
      <p:ext uri="{BB962C8B-B14F-4D97-AF65-F5344CB8AC3E}">
        <p14:creationId xmlns:p14="http://schemas.microsoft.com/office/powerpoint/2010/main" val="1146560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34C7F44F-89C3-4510-9B6F-F8609D83B5FB}"/>
              </a:ext>
            </a:extLst>
          </p:cNvPr>
          <p:cNvSpPr>
            <a:spLocks noGrp="1"/>
          </p:cNvSpPr>
          <p:nvPr>
            <p:ph type="title"/>
          </p:nvPr>
        </p:nvSpPr>
        <p:spPr>
          <a:xfrm>
            <a:off x="686834" y="1153572"/>
            <a:ext cx="3200400" cy="4461163"/>
          </a:xfrm>
        </p:spPr>
        <p:txBody>
          <a:bodyPr>
            <a:normAutofit/>
          </a:bodyPr>
          <a:lstStyle/>
          <a:p>
            <a:r>
              <a:rPr lang="en-US">
                <a:solidFill>
                  <a:srgbClr val="FFFFFF"/>
                </a:solidFill>
              </a:rPr>
              <a:t>Malaysian Work Plan Request</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BF3978F1-6239-43DB-AFAB-8ECF74173613}"/>
              </a:ext>
            </a:extLst>
          </p:cNvPr>
          <p:cNvSpPr>
            <a:spLocks noGrp="1"/>
          </p:cNvSpPr>
          <p:nvPr>
            <p:ph idx="1"/>
          </p:nvPr>
        </p:nvSpPr>
        <p:spPr>
          <a:xfrm>
            <a:off x="4447308" y="591344"/>
            <a:ext cx="6906491" cy="5585619"/>
          </a:xfrm>
        </p:spPr>
        <p:txBody>
          <a:bodyPr anchor="ctr">
            <a:normAutofit/>
          </a:bodyPr>
          <a:lstStyle/>
          <a:p>
            <a:r>
              <a:rPr lang="en-US" dirty="0"/>
              <a:t>Primary use case:  Review procedures and identify the processes (steps) necessary to perform or complete the specific dental procedure. Create SNOMED concepts for any process not currently represented and create an appropriate hierarchy for the processes to be properly linked to a specific procedure. There may then be a rationale for developing a reference set of processes used in dental procedures.</a:t>
            </a:r>
          </a:p>
          <a:p>
            <a:r>
              <a:rPr lang="en-US" dirty="0"/>
              <a:t>Secondary use case:  Provide a necessary terminology and reference tool that can be effectively used in MyHarmony.   </a:t>
            </a:r>
          </a:p>
          <a:p>
            <a:endParaRPr lang="en-US" dirty="0"/>
          </a:p>
        </p:txBody>
      </p:sp>
    </p:spTree>
    <p:extLst>
      <p:ext uri="{BB962C8B-B14F-4D97-AF65-F5344CB8AC3E}">
        <p14:creationId xmlns:p14="http://schemas.microsoft.com/office/powerpoint/2010/main" val="2745221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automatically generated">
            <a:extLst>
              <a:ext uri="{FF2B5EF4-FFF2-40B4-BE49-F238E27FC236}">
                <a16:creationId xmlns:a16="http://schemas.microsoft.com/office/drawing/2014/main" xmlns="" id="{A090F2BD-8604-405D-8601-D79F32B6C6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3441" y="675891"/>
            <a:ext cx="8545118" cy="5506218"/>
          </a:xfrm>
          <a:prstGeom prst="rect">
            <a:avLst/>
          </a:prstGeom>
        </p:spPr>
      </p:pic>
    </p:spTree>
    <p:extLst>
      <p:ext uri="{BB962C8B-B14F-4D97-AF65-F5344CB8AC3E}">
        <p14:creationId xmlns:p14="http://schemas.microsoft.com/office/powerpoint/2010/main" val="4170618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xmlns=""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355B039A-DAD2-41C7-BC6C-8633102AF10B}"/>
              </a:ext>
            </a:extLst>
          </p:cNvPr>
          <p:cNvSpPr>
            <a:spLocks noGrp="1"/>
          </p:cNvSpPr>
          <p:nvPr>
            <p:ph type="title"/>
          </p:nvPr>
        </p:nvSpPr>
        <p:spPr>
          <a:xfrm>
            <a:off x="686834" y="1153572"/>
            <a:ext cx="3200400" cy="4461163"/>
          </a:xfrm>
        </p:spPr>
        <p:txBody>
          <a:bodyPr>
            <a:normAutofit/>
          </a:bodyPr>
          <a:lstStyle/>
          <a:p>
            <a:r>
              <a:rPr lang="en-US">
                <a:solidFill>
                  <a:srgbClr val="FFFFFF"/>
                </a:solidFill>
              </a:rPr>
              <a:t> The procedure (amalgam restoration)</a:t>
            </a:r>
          </a:p>
        </p:txBody>
      </p:sp>
      <p:sp>
        <p:nvSpPr>
          <p:cNvPr id="12" name="Arc 11">
            <a:extLst>
              <a:ext uri="{FF2B5EF4-FFF2-40B4-BE49-F238E27FC236}">
                <a16:creationId xmlns:a16="http://schemas.microsoft.com/office/drawing/2014/main" xmlns=""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xmlns="" id="{D3EE7A0A-ED51-41C1-9B96-4F283FACF53C}"/>
              </a:ext>
            </a:extLst>
          </p:cNvPr>
          <p:cNvSpPr>
            <a:spLocks noGrp="1"/>
          </p:cNvSpPr>
          <p:nvPr>
            <p:ph idx="1"/>
          </p:nvPr>
        </p:nvSpPr>
        <p:spPr>
          <a:xfrm>
            <a:off x="4447308" y="591344"/>
            <a:ext cx="6906491" cy="5585619"/>
          </a:xfrm>
        </p:spPr>
        <p:txBody>
          <a:bodyPr anchor="ctr">
            <a:normAutofit/>
          </a:bodyPr>
          <a:lstStyle/>
          <a:p>
            <a:r>
              <a:rPr lang="en-US" dirty="0"/>
              <a:t>What are the processes?</a:t>
            </a:r>
          </a:p>
          <a:p>
            <a:pPr lvl="1"/>
            <a:r>
              <a:rPr lang="en-US" dirty="0"/>
              <a:t>Anesthetize</a:t>
            </a:r>
          </a:p>
          <a:p>
            <a:pPr lvl="1"/>
            <a:r>
              <a:rPr lang="en-US" dirty="0"/>
              <a:t>Preparation by removing tooth structure and/or current restorative material</a:t>
            </a:r>
          </a:p>
          <a:p>
            <a:pPr lvl="1"/>
            <a:r>
              <a:rPr lang="en-US" dirty="0"/>
              <a:t>OR by preparing a fractured portion of tooth structure to retain an amalgam</a:t>
            </a:r>
          </a:p>
          <a:p>
            <a:pPr lvl="1"/>
            <a:r>
              <a:rPr lang="en-US" dirty="0"/>
              <a:t>Place any base materials</a:t>
            </a:r>
          </a:p>
          <a:p>
            <a:pPr lvl="1"/>
            <a:r>
              <a:rPr lang="en-US" dirty="0"/>
              <a:t>Place/insert amalgam</a:t>
            </a:r>
          </a:p>
          <a:p>
            <a:pPr lvl="1"/>
            <a:r>
              <a:rPr lang="en-US" dirty="0"/>
              <a:t>Carve/polish</a:t>
            </a:r>
          </a:p>
        </p:txBody>
      </p:sp>
    </p:spTree>
    <p:extLst>
      <p:ext uri="{BB962C8B-B14F-4D97-AF65-F5344CB8AC3E}">
        <p14:creationId xmlns:p14="http://schemas.microsoft.com/office/powerpoint/2010/main" val="4267397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662</Words>
  <Application>Microsoft Macintosh PowerPoint</Application>
  <PresentationFormat>Custom</PresentationFormat>
  <Paragraphs>71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Dentistry CRG</vt:lpstr>
      <vt:lpstr>Agenda</vt:lpstr>
      <vt:lpstr>Odontogram refset</vt:lpstr>
      <vt:lpstr>Primary/Permanent Revisions</vt:lpstr>
      <vt:lpstr>Periodontal Disease submissions</vt:lpstr>
      <vt:lpstr>Malaysian Work Plan Request</vt:lpstr>
      <vt:lpstr>Malaysian Work Plan Request</vt:lpstr>
      <vt:lpstr>PowerPoint Presentation</vt:lpstr>
      <vt:lpstr> The procedure (amalgam restoration)</vt:lpstr>
      <vt:lpstr>PowerPoint Presentation</vt:lpstr>
      <vt:lpstr>PowerPoint Presentation</vt:lpstr>
      <vt:lpstr>Process or Procedure (or both?)</vt:lpstr>
      <vt:lpstr>Patient Directed Care Concepts</vt:lpstr>
      <vt:lpstr>PowerPoint Presentation</vt:lpstr>
      <vt:lpstr>Oral Health Status Concept Issues</vt:lpstr>
      <vt:lpstr>PowerPoint Presentation</vt:lpstr>
      <vt:lpstr>PowerPoint Presentation</vt:lpstr>
      <vt:lpstr>PowerPoint Presentation</vt:lpstr>
      <vt:lpstr>Other Business, Next meetings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Dentistry CRG</dc:title>
  <dc:creator>mark jurkovich</dc:creator>
  <cp:lastModifiedBy>Nicola Ingram</cp:lastModifiedBy>
  <cp:revision>2</cp:revision>
  <dcterms:created xsi:type="dcterms:W3CDTF">2020-06-01T17:07:37Z</dcterms:created>
  <dcterms:modified xsi:type="dcterms:W3CDTF">2020-06-22T17:10:24Z</dcterms:modified>
</cp:coreProperties>
</file>