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20B3E8"/>
    <a:srgbClr val="36516C"/>
    <a:srgbClr val="0C3B5D"/>
    <a:srgbClr val="A9D18E"/>
    <a:srgbClr val="00B4AE"/>
    <a:srgbClr val="1C1B1C"/>
    <a:srgbClr val="244946"/>
    <a:srgbClr val="DFE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42BA9-99C0-470A-B476-BFBF8BB07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DF72ED-79AD-418E-8CBC-1A6E3D40B1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54464-FFC5-490C-B19B-FE502752C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98629-2877-428E-890E-764CBBD61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E089A-1FF3-4BF5-AF69-333E184FB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902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DA303-D391-463F-8DBC-CF6115FC8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255E66-3957-4462-8DDD-F2A2896591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6C130-026D-4CCE-8B2F-E88554F9E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638CD5-D426-45B8-8AE0-FE0001FEF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2BDAB-1E93-429F-A9D3-8AB30FCB2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5295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54B30B-F32F-478C-9F07-360F1CCF60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8884D8-660C-4ACD-82C9-19D322F38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CF578C-A87A-4070-8453-93140B029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41CD0-179C-4901-82D4-A71792878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7D603-362B-4D13-A05E-0A5605C5E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2778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E3FFD-23AB-4EEE-9CEC-A542FF8CF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3427B-EDCA-431C-9BEC-D7EA65C29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D6785-0E8F-434E-81EF-410FCD21E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F3888-6FB1-41FE-B27F-0F10948EB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B7FCD-A804-4E5F-9CFB-D29C06CF5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957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F62D8-7994-47A3-8B21-DFE9E0747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E6938-D057-4CF7-88F0-6BF046D3A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9DC4D-FBA9-4BFE-937A-0D22AAE7D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C159A-2809-4E36-B3A2-E02D36F9A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C21418-A7C8-4664-BEFF-CCA4489CA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228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87518-D411-41C7-B9F2-D451A6603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40D69-7802-43C4-B421-4CAB751F57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8EAA84-71B0-4C46-8554-021A03A4A9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D0035D-21D9-43A8-B41C-FE9AA5309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0004B-269B-449F-B782-35080E988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B82D26-2DAC-425C-9662-A3BEAEAEE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74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D0D9D-3807-40BC-9AA9-005745CEE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6E5DF-FBD3-4C30-950D-F827456A6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B8B76C-2D7A-467D-868F-9BE72FE6F2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1843E0-F2FE-4C69-B227-18629A4F22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708182-8E9E-45A8-B21F-7385B22A16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C3DA57-4793-4892-AF11-EDC4D12AD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114104-DEDB-4676-ADFE-6A9C93EF8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59B81F-B3F7-43C2-8A83-4C0B9EF3D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23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7CEF6-635A-4B38-AA41-EFD83B67F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14FE4E-E0B5-4824-8E93-7BEF78413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9A470B-0068-446F-8C49-00EA826C5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2A55AE-338E-46B2-A37F-874C26D9F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244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E7F21D-6047-4FA0-AC94-0CA22B329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6194A8-B943-4ED9-B9EE-DC1BF3D9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9229D9-96DE-41E2-9E56-7FA43B2F8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9644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2C467-2738-4A3A-B96E-DC7440A0D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04D35-D743-4E4B-847B-79F995143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2450FD-21E4-4E84-A587-075256C99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F9C908-627E-4764-B4A0-AD146B275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54FC1-7230-44FB-BE01-E02780B1B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71651A-8C35-4F85-814D-8D2E753A7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3062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A1065-1B36-45E6-8B82-F0A177154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F2C29C-B4C3-4779-A6E1-A27889FF95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8470B0-2DDA-4F91-9D3D-5715AAF23F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937BE3-57EC-44F1-A857-86D7AB8A1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3CFFB5-6BE5-4029-BF1C-CFF73CFF5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F38828-C6EE-4E94-A5A9-25C11A14F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588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4986C9-83FE-4734-A999-4DA15802A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4DD28E-9B2B-484E-8541-4C4A9F7294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8E5CDE-2A5D-4E09-AA2B-7CACC4A2B4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ABD52-2F47-4D93-9413-7AF0BCA84373}" type="datetimeFigureOut">
              <a:rPr lang="en-CA" smtClean="0"/>
              <a:t>2020-06-04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635C4-3167-422F-944E-1D651AF5A3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8297F-AE9B-470A-8F3F-52957F1121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BB4E8-8D89-496A-BBF4-58C24DB469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3191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food, table, man, woman&#10;&#10;Description automatically generated">
            <a:extLst>
              <a:ext uri="{FF2B5EF4-FFF2-40B4-BE49-F238E27FC236}">
                <a16:creationId xmlns:a16="http://schemas.microsoft.com/office/drawing/2014/main" id="{22232955-3CD3-0E44-B520-991CC89FE0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75" b="11120"/>
          <a:stretch/>
        </p:blipFill>
        <p:spPr>
          <a:xfrm>
            <a:off x="0" y="-1"/>
            <a:ext cx="12212236" cy="298789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9518ED4-5E30-7E41-A948-C92EFDA527DE}"/>
              </a:ext>
            </a:extLst>
          </p:cNvPr>
          <p:cNvSpPr/>
          <p:nvPr/>
        </p:nvSpPr>
        <p:spPr>
          <a:xfrm>
            <a:off x="1" y="2998059"/>
            <a:ext cx="12192000" cy="387010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348DFB-5C93-437E-A552-265AA91ECE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8" y="467464"/>
            <a:ext cx="1998641" cy="8624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60E2679-F82C-9349-B664-0A94C468AF8B}"/>
              </a:ext>
            </a:extLst>
          </p:cNvPr>
          <p:cNvSpPr txBox="1"/>
          <p:nvPr/>
        </p:nvSpPr>
        <p:spPr>
          <a:xfrm>
            <a:off x="2704563" y="3778100"/>
            <a:ext cx="7989942" cy="3294300"/>
          </a:xfrm>
          <a:prstGeom prst="rect">
            <a:avLst/>
          </a:prstGeom>
          <a:noFill/>
        </p:spPr>
        <p:txBody>
          <a:bodyPr wrap="square" bIns="46800" rtlCol="0">
            <a:spAutoFit/>
          </a:bodyPr>
          <a:lstStyle/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en-US" b="1" dirty="0">
                <a:latin typeface="Museo 300" panose="02000000000000000000"/>
              </a:rPr>
              <a:t>Karen Horridge (Disability </a:t>
            </a:r>
            <a:r>
              <a:rPr lang="en-US" b="1" dirty="0" err="1">
                <a:latin typeface="Museo 300" panose="02000000000000000000"/>
              </a:rPr>
              <a:t>Paediatrician</a:t>
            </a:r>
            <a:r>
              <a:rPr lang="en-US" b="1" dirty="0">
                <a:latin typeface="Museo 300" panose="02000000000000000000"/>
              </a:rPr>
              <a:t> - Sunderland &amp; </a:t>
            </a:r>
            <a:r>
              <a:rPr lang="en-US" b="1" dirty="0" err="1">
                <a:latin typeface="Museo 300" panose="02000000000000000000"/>
              </a:rPr>
              <a:t>TChair</a:t>
            </a:r>
            <a:r>
              <a:rPr lang="en-US" b="1" dirty="0">
                <a:latin typeface="Museo 300" panose="02000000000000000000"/>
              </a:rPr>
              <a:t>, Informatics for Quality </a:t>
            </a:r>
            <a:r>
              <a:rPr lang="en-US" b="1">
                <a:latin typeface="Museo 300" panose="02000000000000000000"/>
              </a:rPr>
              <a:t>committee, Royal </a:t>
            </a:r>
            <a:r>
              <a:rPr lang="en-US" b="1" dirty="0">
                <a:latin typeface="Museo 300" panose="02000000000000000000"/>
              </a:rPr>
              <a:t>College of </a:t>
            </a:r>
            <a:r>
              <a:rPr lang="en-US" b="1" dirty="0" err="1">
                <a:latin typeface="Museo 300" panose="02000000000000000000"/>
              </a:rPr>
              <a:t>Paediatrics</a:t>
            </a:r>
            <a:r>
              <a:rPr lang="en-US" b="1" dirty="0">
                <a:latin typeface="Museo 300" panose="02000000000000000000"/>
              </a:rPr>
              <a:t> and Child Heath, UK</a:t>
            </a:r>
          </a:p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en-US" dirty="0"/>
              <a:t>Using SNOMED-CT to articulate and make visible the multifaceted needs of disabled children: an opportunity to improve outcomes?</a:t>
            </a:r>
            <a:endParaRPr lang="en-US" altLang="en-US" sz="2800" b="1" dirty="0">
              <a:latin typeface="Museo 300" panose="02000000000000000000"/>
            </a:endParaRPr>
          </a:p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en-US" b="1" dirty="0" err="1">
                <a:latin typeface="Museo 300" panose="02000000000000000000"/>
              </a:rPr>
              <a:t>Srdan</a:t>
            </a:r>
            <a:r>
              <a:rPr lang="en-US" b="1" dirty="0">
                <a:latin typeface="Museo 300" panose="02000000000000000000"/>
              </a:rPr>
              <a:t> </a:t>
            </a:r>
            <a:r>
              <a:rPr lang="en-US" b="1" dirty="0" err="1">
                <a:latin typeface="Museo 300" panose="02000000000000000000"/>
              </a:rPr>
              <a:t>Prodanovic</a:t>
            </a:r>
            <a:r>
              <a:rPr lang="en-US" b="1" dirty="0">
                <a:latin typeface="Museo 300" panose="02000000000000000000"/>
              </a:rPr>
              <a:t> (Owner of </a:t>
            </a:r>
            <a:r>
              <a:rPr lang="en-US" b="1" dirty="0" err="1">
                <a:latin typeface="Museo 300" panose="02000000000000000000"/>
              </a:rPr>
              <a:t>ezDerm</a:t>
            </a:r>
            <a:r>
              <a:rPr lang="en-US" b="1" dirty="0">
                <a:latin typeface="Museo 300" panose="02000000000000000000"/>
              </a:rPr>
              <a:t>)</a:t>
            </a:r>
            <a:r>
              <a:rPr lang="en-US" altLang="en-US" sz="2800" dirty="0">
                <a:latin typeface="Museo 300" panose="02000000000000000000"/>
              </a:rPr>
              <a:t> </a:t>
            </a:r>
          </a:p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en-US" dirty="0"/>
              <a:t>SNOMED in EZDERM - supporting dermatology requirements</a:t>
            </a:r>
            <a:br>
              <a:rPr lang="en-US" altLang="en-US" sz="2800" dirty="0">
                <a:solidFill>
                  <a:schemeClr val="bg1"/>
                </a:solidFill>
                <a:latin typeface="Museo 300" panose="02000000000000000000" pitchFamily="2" charset="77"/>
              </a:rPr>
            </a:br>
            <a:br>
              <a:rPr lang="en-US" altLang="en-US" sz="1400" dirty="0">
                <a:solidFill>
                  <a:srgbClr val="000000"/>
                </a:solidFill>
                <a:latin typeface="Museo 300" panose="02000000000000000000" pitchFamily="2" charset="77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rgbClr val="000000"/>
                </a:solidFill>
                <a:latin typeface="Museo 300" panose="02000000000000000000" pitchFamily="2" charset="77"/>
                <a:cs typeface="Arial" panose="020B0604020202020204" pitchFamily="34" charset="0"/>
              </a:rPr>
              <a:t>Wednesday, June 3, 2020</a:t>
            </a:r>
            <a:br>
              <a:rPr lang="en-US" altLang="en-US" sz="1400" dirty="0">
                <a:solidFill>
                  <a:srgbClr val="000000"/>
                </a:solidFill>
                <a:latin typeface="Museo 300" panose="02000000000000000000" pitchFamily="2" charset="77"/>
                <a:cs typeface="Arial" panose="020B0604020202020204" pitchFamily="34" charset="0"/>
              </a:rPr>
            </a:br>
            <a:r>
              <a:rPr lang="en-US" altLang="en-US" sz="1400" dirty="0">
                <a:solidFill>
                  <a:srgbClr val="000000"/>
                </a:solidFill>
                <a:latin typeface="Museo 300" panose="02000000000000000000" pitchFamily="2" charset="77"/>
                <a:cs typeface="Arial" panose="020B0604020202020204" pitchFamily="34" charset="0"/>
              </a:rPr>
              <a:t>15:00 UTC</a:t>
            </a:r>
            <a:endParaRPr lang="en-US" altLang="en-US" sz="1400" dirty="0">
              <a:solidFill>
                <a:srgbClr val="000000"/>
              </a:solidFill>
              <a:latin typeface="Museo 300" panose="02000000000000000000" pitchFamily="2" charset="77"/>
            </a:endParaRPr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C6CD68-1440-544B-99DC-8194EBD269D3}"/>
              </a:ext>
            </a:extLst>
          </p:cNvPr>
          <p:cNvSpPr/>
          <p:nvPr/>
        </p:nvSpPr>
        <p:spPr>
          <a:xfrm>
            <a:off x="-20234" y="2987896"/>
            <a:ext cx="12232470" cy="441104"/>
          </a:xfrm>
          <a:prstGeom prst="rect">
            <a:avLst/>
          </a:prstGeom>
          <a:solidFill>
            <a:srgbClr val="365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54B1B6-5CB9-CE46-8DAE-64DAAB8603A8}"/>
              </a:ext>
            </a:extLst>
          </p:cNvPr>
          <p:cNvSpPr txBox="1"/>
          <p:nvPr/>
        </p:nvSpPr>
        <p:spPr>
          <a:xfrm>
            <a:off x="186387" y="3024510"/>
            <a:ext cx="5909613" cy="678199"/>
          </a:xfrm>
          <a:prstGeom prst="rect">
            <a:avLst/>
          </a:prstGeom>
          <a:noFill/>
        </p:spPr>
        <p:txBody>
          <a:bodyPr wrap="square" bIns="46800" rtlCol="0">
            <a:spAutoFit/>
          </a:bodyPr>
          <a:lstStyle/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en-US" altLang="en-US" sz="2000" b="1" spc="300" dirty="0">
                <a:solidFill>
                  <a:schemeClr val="bg1"/>
                </a:solidFill>
                <a:latin typeface="Museo 300" panose="02000000000000000000" pitchFamily="2" charset="77"/>
              </a:rPr>
              <a:t>SNOMED CT Clinical Web Series</a:t>
            </a:r>
          </a:p>
          <a:p>
            <a:endParaRPr lang="en-US" spc="300" dirty="0">
              <a:solidFill>
                <a:schemeClr val="bg1"/>
              </a:solidFill>
              <a:latin typeface="Museo 300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1413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food, table, man, woman&#10;&#10;Description automatically generated">
            <a:extLst>
              <a:ext uri="{FF2B5EF4-FFF2-40B4-BE49-F238E27FC236}">
                <a16:creationId xmlns:a16="http://schemas.microsoft.com/office/drawing/2014/main" id="{22232955-3CD3-0E44-B520-991CC89FE0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75" b="11120"/>
          <a:stretch/>
        </p:blipFill>
        <p:spPr>
          <a:xfrm>
            <a:off x="0" y="-1"/>
            <a:ext cx="12212236" cy="29878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348DFB-5C93-437E-A552-265AA91ECE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8" y="467464"/>
            <a:ext cx="1998641" cy="86249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5BD5D5F-B5F0-184C-BB44-370BFF3C4A04}"/>
              </a:ext>
            </a:extLst>
          </p:cNvPr>
          <p:cNvSpPr/>
          <p:nvPr/>
        </p:nvSpPr>
        <p:spPr>
          <a:xfrm>
            <a:off x="-20234" y="2967576"/>
            <a:ext cx="12232470" cy="38701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E05962-D2BF-8640-B026-CB667365BC21}"/>
              </a:ext>
            </a:extLst>
          </p:cNvPr>
          <p:cNvSpPr txBox="1"/>
          <p:nvPr/>
        </p:nvSpPr>
        <p:spPr>
          <a:xfrm>
            <a:off x="6223812" y="3702709"/>
            <a:ext cx="5659717" cy="678199"/>
          </a:xfrm>
          <a:prstGeom prst="rect">
            <a:avLst/>
          </a:prstGeom>
          <a:noFill/>
        </p:spPr>
        <p:txBody>
          <a:bodyPr wrap="square" bIns="46800" rtlCol="0">
            <a:spAutoFit/>
          </a:bodyPr>
          <a:lstStyle/>
          <a:p>
            <a:br>
              <a:rPr lang="en-US" altLang="en-US" sz="2000" dirty="0">
                <a:latin typeface="Museo 300" panose="02000000000000000000" pitchFamily="2" charset="77"/>
              </a:rPr>
            </a:b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2BF927-F6D0-4C8B-BC17-8BEC432FA6D3}"/>
              </a:ext>
            </a:extLst>
          </p:cNvPr>
          <p:cNvSpPr txBox="1"/>
          <p:nvPr/>
        </p:nvSpPr>
        <p:spPr>
          <a:xfrm>
            <a:off x="2712374" y="3866978"/>
            <a:ext cx="5934201" cy="4217629"/>
          </a:xfrm>
          <a:prstGeom prst="rect">
            <a:avLst/>
          </a:prstGeom>
          <a:noFill/>
        </p:spPr>
        <p:txBody>
          <a:bodyPr wrap="square" bIns="46800" rtlCol="0">
            <a:spAutoFit/>
          </a:bodyPr>
          <a:lstStyle/>
          <a:p>
            <a:r>
              <a:rPr lang="en-US" sz="2000" b="1" dirty="0">
                <a:latin typeface="Museo 300" panose="02000000000000000000"/>
              </a:rPr>
              <a:t>RESEARCH WEB SERIES</a:t>
            </a:r>
            <a:endParaRPr lang="en-US" sz="1400" b="1" dirty="0">
              <a:latin typeface="Museo 300" panose="02000000000000000000"/>
            </a:endParaRPr>
          </a:p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en-US" altLang="en-US" sz="2000" dirty="0">
                <a:latin typeface="Museo 300" panose="02000000000000000000" pitchFamily="2" charset="77"/>
              </a:rPr>
              <a:t>Wednesday, July 17, 2020</a:t>
            </a:r>
          </a:p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endParaRPr lang="en-US" altLang="en-US" sz="2000" dirty="0">
              <a:latin typeface="Museo 300" panose="02000000000000000000" pitchFamily="2" charset="77"/>
            </a:endParaRPr>
          </a:p>
          <a:p>
            <a:r>
              <a:rPr lang="en-US" sz="2000" b="1" dirty="0">
                <a:latin typeface="Museo 300" panose="02000000000000000000"/>
              </a:rPr>
              <a:t>CLINICAL WEB SERIES</a:t>
            </a:r>
            <a:endParaRPr lang="en-US" altLang="en-US" sz="2000" dirty="0">
              <a:latin typeface="Museo 300" panose="02000000000000000000" pitchFamily="2" charset="77"/>
            </a:endParaRPr>
          </a:p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en-US" altLang="en-US" sz="2000" dirty="0">
                <a:latin typeface="Museo 300" panose="02000000000000000000" pitchFamily="2" charset="77"/>
              </a:rPr>
              <a:t>Wednesday, July 1, 2020</a:t>
            </a:r>
          </a:p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endParaRPr lang="en-US" altLang="en-US" sz="2000" dirty="0">
              <a:solidFill>
                <a:schemeClr val="bg1"/>
              </a:solidFill>
              <a:latin typeface="Museo 300" panose="02000000000000000000" pitchFamily="2" charset="77"/>
            </a:endParaRPr>
          </a:p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endParaRPr lang="en-US" altLang="en-US" sz="2000" dirty="0">
              <a:solidFill>
                <a:schemeClr val="bg1"/>
              </a:solidFill>
              <a:latin typeface="Museo 300" panose="02000000000000000000" pitchFamily="2" charset="77"/>
            </a:endParaRPr>
          </a:p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endParaRPr lang="en-US" altLang="en-US" sz="2000" dirty="0">
              <a:latin typeface="Museo 300" panose="02000000000000000000" pitchFamily="2" charset="77"/>
            </a:endParaRPr>
          </a:p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br>
              <a:rPr lang="en-US" altLang="en-US" sz="2000" dirty="0">
                <a:latin typeface="Museo 300" panose="02000000000000000000" pitchFamily="2" charset="77"/>
              </a:rPr>
            </a:br>
            <a:endParaRPr lang="en-US" dirty="0"/>
          </a:p>
        </p:txBody>
      </p:sp>
      <p:pic>
        <p:nvPicPr>
          <p:cNvPr id="5" name="Picture 4" descr="A picture containing paper, food, sitting, baseball&#10;&#10;Description automatically generated">
            <a:extLst>
              <a:ext uri="{FF2B5EF4-FFF2-40B4-BE49-F238E27FC236}">
                <a16:creationId xmlns:a16="http://schemas.microsoft.com/office/drawing/2014/main" id="{C024DDAD-5E7D-4B3F-ACE2-9DFC3B50A7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723" y="3698875"/>
            <a:ext cx="2407506" cy="240750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56E1572-FB65-43FA-8F13-92C346B68CC7}"/>
              </a:ext>
            </a:extLst>
          </p:cNvPr>
          <p:cNvSpPr/>
          <p:nvPr/>
        </p:nvSpPr>
        <p:spPr>
          <a:xfrm>
            <a:off x="-20234" y="2967576"/>
            <a:ext cx="12239338" cy="459861"/>
          </a:xfrm>
          <a:prstGeom prst="rect">
            <a:avLst/>
          </a:prstGeom>
          <a:solidFill>
            <a:srgbClr val="365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6F0015-58D4-5340-9B5C-98C9789B9C09}"/>
              </a:ext>
            </a:extLst>
          </p:cNvPr>
          <p:cNvSpPr txBox="1"/>
          <p:nvPr/>
        </p:nvSpPr>
        <p:spPr>
          <a:xfrm>
            <a:off x="160439" y="3020676"/>
            <a:ext cx="4718213" cy="678199"/>
          </a:xfrm>
          <a:prstGeom prst="rect">
            <a:avLst/>
          </a:prstGeom>
          <a:noFill/>
        </p:spPr>
        <p:txBody>
          <a:bodyPr wrap="square" bIns="46800" rtlCol="0">
            <a:spAutoFit/>
          </a:bodyPr>
          <a:lstStyle/>
          <a:p>
            <a:pPr lvl="0" eaLnBrk="0" fontAlgn="base" hangingPunct="0">
              <a:spcBef>
                <a:spcPts val="1200"/>
              </a:spcBef>
              <a:spcAft>
                <a:spcPct val="0"/>
              </a:spcAft>
            </a:pPr>
            <a:r>
              <a:rPr lang="en-US" altLang="en-US" sz="2000" b="1" spc="300" dirty="0">
                <a:solidFill>
                  <a:schemeClr val="bg1"/>
                </a:solidFill>
                <a:latin typeface="Museo 300" panose="02000000000000000000" pitchFamily="2" charset="77"/>
              </a:rPr>
              <a:t>Upcoming Webinars:</a:t>
            </a:r>
            <a:endParaRPr lang="en-US" altLang="en-US" sz="1400" b="1" spc="300" dirty="0">
              <a:solidFill>
                <a:schemeClr val="bg1"/>
              </a:solidFill>
              <a:latin typeface="Museo 300" panose="02000000000000000000" pitchFamily="2" charset="77"/>
            </a:endParaRPr>
          </a:p>
          <a:p>
            <a:endParaRPr lang="en-US" spc="300" dirty="0">
              <a:solidFill>
                <a:schemeClr val="bg1"/>
              </a:solidFill>
              <a:latin typeface="Museo 300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82568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68799E26-B4FD-430E-B081-813541E3D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2950"/>
            <a:ext cx="121920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467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97</Words>
  <Application>Microsoft Macintosh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Museo 300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Maurizio Cattaneo</dc:creator>
  <cp:lastModifiedBy>igr@snomed.org</cp:lastModifiedBy>
  <cp:revision>45</cp:revision>
  <dcterms:created xsi:type="dcterms:W3CDTF">2019-01-26T05:18:57Z</dcterms:created>
  <dcterms:modified xsi:type="dcterms:W3CDTF">2020-06-04T11:02:34Z</dcterms:modified>
</cp:coreProperties>
</file>