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drawings/drawing2.xml" ContentType="application/vnd.openxmlformats-officedocument.drawingml.chartshapes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drawings/drawing3.xml" ContentType="application/vnd.openxmlformats-officedocument.drawingml.chartshapes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drawings/drawing4.xml" ContentType="application/vnd.openxmlformats-officedocument.drawingml.chartshapes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drawings/drawing5.xml" ContentType="application/vnd.openxmlformats-officedocument.drawingml.chartshapes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drawings/drawing6.xml" ContentType="application/vnd.openxmlformats-officedocument.drawingml.chartshapes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drawings/drawing7.xml" ContentType="application/vnd.openxmlformats-officedocument.drawingml.chartshapes+xml"/>
  <Override PartName="/ppt/charts/chart10.xml" ContentType="application/vnd.openxmlformats-officedocument.drawingml.chart+xml"/>
  <Override PartName="/ppt/drawings/drawing8.xml" ContentType="application/vnd.openxmlformats-officedocument.drawingml.chartshapes+xml"/>
  <Override PartName="/ppt/charts/chart11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2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8"/>
  </p:notesMasterIdLst>
  <p:sldIdLst>
    <p:sldId id="461" r:id="rId2"/>
    <p:sldId id="256" r:id="rId3"/>
    <p:sldId id="535" r:id="rId4"/>
    <p:sldId id="486" r:id="rId5"/>
    <p:sldId id="537" r:id="rId6"/>
    <p:sldId id="526" r:id="rId7"/>
    <p:sldId id="491" r:id="rId8"/>
    <p:sldId id="529" r:id="rId9"/>
    <p:sldId id="530" r:id="rId10"/>
    <p:sldId id="519" r:id="rId11"/>
    <p:sldId id="520" r:id="rId12"/>
    <p:sldId id="521" r:id="rId13"/>
    <p:sldId id="522" r:id="rId14"/>
    <p:sldId id="523" r:id="rId15"/>
    <p:sldId id="524" r:id="rId16"/>
    <p:sldId id="502" r:id="rId17"/>
    <p:sldId id="532" r:id="rId18"/>
    <p:sldId id="503" r:id="rId19"/>
    <p:sldId id="505" r:id="rId20"/>
    <p:sldId id="506" r:id="rId21"/>
    <p:sldId id="518" r:id="rId22"/>
    <p:sldId id="531" r:id="rId23"/>
    <p:sldId id="507" r:id="rId24"/>
    <p:sldId id="508" r:id="rId25"/>
    <p:sldId id="514" r:id="rId26"/>
    <p:sldId id="513" r:id="rId27"/>
    <p:sldId id="515" r:id="rId28"/>
    <p:sldId id="516" r:id="rId29"/>
    <p:sldId id="517" r:id="rId30"/>
    <p:sldId id="257" r:id="rId31"/>
    <p:sldId id="533" r:id="rId32"/>
    <p:sldId id="534" r:id="rId33"/>
    <p:sldId id="267" r:id="rId34"/>
    <p:sldId id="339" r:id="rId35"/>
    <p:sldId id="482" r:id="rId36"/>
    <p:sldId id="490" r:id="rId3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9825"/>
    <p:restoredTop sz="94630"/>
  </p:normalViewPr>
  <p:slideViewPr>
    <p:cSldViewPr snapToGrid="0" snapToObjects="1">
      <p:cViewPr varScale="1">
        <p:scale>
          <a:sx n="66" d="100"/>
          <a:sy n="66" d="100"/>
        </p:scale>
        <p:origin x="224" y="8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2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8.xml"/><Relationship Id="rId1" Type="http://schemas.openxmlformats.org/officeDocument/2006/relationships/package" Target="../embeddings/Microsoft_Excel_Worksheet.xlsx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karen/Desktop/Paed%20OPD%20Activity/LDvsNoLD4July2019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karen/Desktop/TimeToDiagnosisAutismAudit/DenominatorsPREVALENCESautism.xlsx" TargetMode="External"/><Relationship Id="rId2" Type="http://schemas.microsoft.com/office/2011/relationships/chartColorStyle" Target="colors11.xml"/><Relationship Id="rId1" Type="http://schemas.microsoft.com/office/2011/relationships/chartStyle" Target="style1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chartUserShapes" Target="../drawings/drawing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Book6" TargetMode="Externa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chartUserShapes" Target="../drawings/drawing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Book3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karen/Desktop/Paed%20OPD%20Activity/FamiltIssuesAnalyses.xlsx" TargetMode="Externa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chartUserShapes" Target="../drawings/drawing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karen/Desktop/Paed%20OPD%20Activity/FamiltIssuesAnalyses.xlsx" TargetMode="Externa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chartUserShapes" Target="../drawings/drawing5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chartUserShapes" Target="../drawings/drawing6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Book1" TargetMode="External"/><Relationship Id="rId2" Type="http://schemas.microsoft.com/office/2011/relationships/chartColorStyle" Target="colors8.xml"/><Relationship Id="rId1" Type="http://schemas.microsoft.com/office/2011/relationships/chartStyle" Target="style8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/Users/karen/Desktop/Paed%20OPD%20Activity/TechRTCcare.xlsx" TargetMode="Externa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chartUserShapes" Target="../drawings/drawing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r>
              <a:rPr lang="en-US" sz="2800" dirty="0">
                <a:latin typeface="Helvetica" pitchFamily="2" charset="0"/>
              </a:rPr>
              <a:t>Number of needs per child/young person by gender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Girls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Sheet1!$B$1:$Y$1</c:f>
              <c:strCache>
                <c:ptCount val="24"/>
                <c:pt idx="0">
                  <c:v>One</c:v>
                </c:pt>
                <c:pt idx="1">
                  <c:v>Two</c:v>
                </c:pt>
                <c:pt idx="2">
                  <c:v>Three</c:v>
                </c:pt>
                <c:pt idx="3">
                  <c:v>Four</c:v>
                </c:pt>
                <c:pt idx="4">
                  <c:v>Five</c:v>
                </c:pt>
                <c:pt idx="5">
                  <c:v>Six</c:v>
                </c:pt>
                <c:pt idx="6">
                  <c:v>Seven</c:v>
                </c:pt>
                <c:pt idx="7">
                  <c:v>Eight</c:v>
                </c:pt>
                <c:pt idx="8">
                  <c:v>Nine</c:v>
                </c:pt>
                <c:pt idx="9">
                  <c:v>Ten</c:v>
                </c:pt>
                <c:pt idx="10">
                  <c:v>Eleven</c:v>
                </c:pt>
                <c:pt idx="11">
                  <c:v>Twelve</c:v>
                </c:pt>
                <c:pt idx="12">
                  <c:v>Thirteen</c:v>
                </c:pt>
                <c:pt idx="13">
                  <c:v>Fourteen</c:v>
                </c:pt>
                <c:pt idx="14">
                  <c:v>Fifteen</c:v>
                </c:pt>
                <c:pt idx="15">
                  <c:v>Sixteen</c:v>
                </c:pt>
                <c:pt idx="16">
                  <c:v>Seventeen</c:v>
                </c:pt>
                <c:pt idx="17">
                  <c:v>Eighteen</c:v>
                </c:pt>
                <c:pt idx="18">
                  <c:v>Nineteen</c:v>
                </c:pt>
                <c:pt idx="19">
                  <c:v>Twenty</c:v>
                </c:pt>
                <c:pt idx="20">
                  <c:v>21-25</c:v>
                </c:pt>
                <c:pt idx="21">
                  <c:v>26-30</c:v>
                </c:pt>
                <c:pt idx="22">
                  <c:v>31-35</c:v>
                </c:pt>
                <c:pt idx="23">
                  <c:v>&gt;35</c:v>
                </c:pt>
              </c:strCache>
            </c:strRef>
          </c:cat>
          <c:val>
            <c:numRef>
              <c:f>Sheet1!$B$2:$Y$2</c:f>
              <c:numCache>
                <c:formatCode>General</c:formatCode>
                <c:ptCount val="24"/>
                <c:pt idx="0">
                  <c:v>1268</c:v>
                </c:pt>
                <c:pt idx="1">
                  <c:v>490</c:v>
                </c:pt>
                <c:pt idx="2">
                  <c:v>255</c:v>
                </c:pt>
                <c:pt idx="3">
                  <c:v>159</c:v>
                </c:pt>
                <c:pt idx="4">
                  <c:v>122</c:v>
                </c:pt>
                <c:pt idx="5">
                  <c:v>92</c:v>
                </c:pt>
                <c:pt idx="6">
                  <c:v>77</c:v>
                </c:pt>
                <c:pt idx="7">
                  <c:v>61</c:v>
                </c:pt>
                <c:pt idx="8">
                  <c:v>59</c:v>
                </c:pt>
                <c:pt idx="9">
                  <c:v>45</c:v>
                </c:pt>
                <c:pt idx="10">
                  <c:v>42</c:v>
                </c:pt>
                <c:pt idx="11">
                  <c:v>39</c:v>
                </c:pt>
                <c:pt idx="12">
                  <c:v>20</c:v>
                </c:pt>
                <c:pt idx="13">
                  <c:v>19</c:v>
                </c:pt>
                <c:pt idx="14">
                  <c:v>13</c:v>
                </c:pt>
                <c:pt idx="15">
                  <c:v>20</c:v>
                </c:pt>
                <c:pt idx="16">
                  <c:v>6</c:v>
                </c:pt>
                <c:pt idx="17">
                  <c:v>8</c:v>
                </c:pt>
                <c:pt idx="18">
                  <c:v>7</c:v>
                </c:pt>
                <c:pt idx="19">
                  <c:v>9</c:v>
                </c:pt>
                <c:pt idx="20">
                  <c:v>19</c:v>
                </c:pt>
                <c:pt idx="21">
                  <c:v>11</c:v>
                </c:pt>
                <c:pt idx="22">
                  <c:v>4</c:v>
                </c:pt>
                <c:pt idx="23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E29-2346-B2DA-2F5EB4F413B8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Boys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Sheet1!$B$1:$Y$1</c:f>
              <c:strCache>
                <c:ptCount val="24"/>
                <c:pt idx="0">
                  <c:v>One</c:v>
                </c:pt>
                <c:pt idx="1">
                  <c:v>Two</c:v>
                </c:pt>
                <c:pt idx="2">
                  <c:v>Three</c:v>
                </c:pt>
                <c:pt idx="3">
                  <c:v>Four</c:v>
                </c:pt>
                <c:pt idx="4">
                  <c:v>Five</c:v>
                </c:pt>
                <c:pt idx="5">
                  <c:v>Six</c:v>
                </c:pt>
                <c:pt idx="6">
                  <c:v>Seven</c:v>
                </c:pt>
                <c:pt idx="7">
                  <c:v>Eight</c:v>
                </c:pt>
                <c:pt idx="8">
                  <c:v>Nine</c:v>
                </c:pt>
                <c:pt idx="9">
                  <c:v>Ten</c:v>
                </c:pt>
                <c:pt idx="10">
                  <c:v>Eleven</c:v>
                </c:pt>
                <c:pt idx="11">
                  <c:v>Twelve</c:v>
                </c:pt>
                <c:pt idx="12">
                  <c:v>Thirteen</c:v>
                </c:pt>
                <c:pt idx="13">
                  <c:v>Fourteen</c:v>
                </c:pt>
                <c:pt idx="14">
                  <c:v>Fifteen</c:v>
                </c:pt>
                <c:pt idx="15">
                  <c:v>Sixteen</c:v>
                </c:pt>
                <c:pt idx="16">
                  <c:v>Seventeen</c:v>
                </c:pt>
                <c:pt idx="17">
                  <c:v>Eighteen</c:v>
                </c:pt>
                <c:pt idx="18">
                  <c:v>Nineteen</c:v>
                </c:pt>
                <c:pt idx="19">
                  <c:v>Twenty</c:v>
                </c:pt>
                <c:pt idx="20">
                  <c:v>21-25</c:v>
                </c:pt>
                <c:pt idx="21">
                  <c:v>26-30</c:v>
                </c:pt>
                <c:pt idx="22">
                  <c:v>31-35</c:v>
                </c:pt>
                <c:pt idx="23">
                  <c:v>&gt;35</c:v>
                </c:pt>
              </c:strCache>
            </c:strRef>
          </c:cat>
          <c:val>
            <c:numRef>
              <c:f>Sheet1!$B$3:$Y$3</c:f>
              <c:numCache>
                <c:formatCode>General</c:formatCode>
                <c:ptCount val="24"/>
                <c:pt idx="0">
                  <c:v>1265</c:v>
                </c:pt>
                <c:pt idx="1">
                  <c:v>598</c:v>
                </c:pt>
                <c:pt idx="2">
                  <c:v>391</c:v>
                </c:pt>
                <c:pt idx="3">
                  <c:v>313</c:v>
                </c:pt>
                <c:pt idx="4">
                  <c:v>280</c:v>
                </c:pt>
                <c:pt idx="5">
                  <c:v>247</c:v>
                </c:pt>
                <c:pt idx="6">
                  <c:v>190</c:v>
                </c:pt>
                <c:pt idx="7">
                  <c:v>157</c:v>
                </c:pt>
                <c:pt idx="8">
                  <c:v>122</c:v>
                </c:pt>
                <c:pt idx="9">
                  <c:v>120</c:v>
                </c:pt>
                <c:pt idx="10">
                  <c:v>78</c:v>
                </c:pt>
                <c:pt idx="11">
                  <c:v>53</c:v>
                </c:pt>
                <c:pt idx="12">
                  <c:v>64</c:v>
                </c:pt>
                <c:pt idx="13">
                  <c:v>40</c:v>
                </c:pt>
                <c:pt idx="14">
                  <c:v>32</c:v>
                </c:pt>
                <c:pt idx="15">
                  <c:v>25</c:v>
                </c:pt>
                <c:pt idx="16">
                  <c:v>25</c:v>
                </c:pt>
                <c:pt idx="17">
                  <c:v>14</c:v>
                </c:pt>
                <c:pt idx="18">
                  <c:v>20</c:v>
                </c:pt>
                <c:pt idx="19">
                  <c:v>16</c:v>
                </c:pt>
                <c:pt idx="20">
                  <c:v>32</c:v>
                </c:pt>
                <c:pt idx="21">
                  <c:v>12</c:v>
                </c:pt>
                <c:pt idx="22">
                  <c:v>11</c:v>
                </c:pt>
                <c:pt idx="23">
                  <c:v>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E29-2346-B2DA-2F5EB4F413B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32135888"/>
        <c:axId val="1332668528"/>
      </c:barChart>
      <c:catAx>
        <c:axId val="13321358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1332668528"/>
        <c:crosses val="autoZero"/>
        <c:auto val="1"/>
        <c:lblAlgn val="ctr"/>
        <c:lblOffset val="100"/>
        <c:noMultiLvlLbl val="0"/>
      </c:catAx>
      <c:valAx>
        <c:axId val="13326685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133213588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GB"/>
  <c:roundedCorners val="0"/>
  <c:style val="2"/>
  <c:chart>
    <c:title>
      <c:tx>
        <c:rich>
          <a:bodyPr rot="0"/>
          <a:lstStyle/>
          <a:p>
            <a:pPr>
              <a:defRPr sz="2100" b="0" i="0" u="none" strike="noStrike">
                <a:solidFill>
                  <a:srgbClr val="000000"/>
                </a:solidFill>
                <a:latin typeface="Helvetica Neue"/>
              </a:defRPr>
            </a:pPr>
            <a:r>
              <a:rPr lang="en-GB" sz="2000" b="0" i="0" u="none" strike="noStrike" dirty="0">
                <a:solidFill>
                  <a:srgbClr val="000000"/>
                </a:solidFill>
                <a:latin typeface="Helvetica Neue"/>
              </a:rPr>
              <a:t>Complexity of needs of children and young people with different groups of conditions</a:t>
            </a:r>
          </a:p>
        </c:rich>
      </c:tx>
      <c:layout>
        <c:manualLayout>
          <c:xMode val="edge"/>
          <c:yMode val="edge"/>
          <c:x val="0.10002091535433071"/>
          <c:y val="0"/>
          <c:w val="0.78436799999999995"/>
          <c:h val="7.6202400000000003E-2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9.6555500000000002E-2"/>
          <c:y val="7.6202400000000003E-2"/>
          <c:w val="0.87890831619840104"/>
          <c:h val="0.8131159999999999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Speech, Language,  Communication Needs</c:v>
                </c:pt>
              </c:strCache>
            </c:strRef>
          </c:tx>
          <c:spPr>
            <a:solidFill>
              <a:srgbClr val="AB4500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Sheet1!$B$1:$J$1</c:f>
              <c:strCache>
                <c:ptCount val="9"/>
                <c:pt idx="0">
                  <c:v>1-4</c:v>
                </c:pt>
                <c:pt idx="1">
                  <c:v>5-10</c:v>
                </c:pt>
                <c:pt idx="2">
                  <c:v>5-10+T</c:v>
                </c:pt>
                <c:pt idx="3">
                  <c:v>5-10+RTC</c:v>
                </c:pt>
                <c:pt idx="4">
                  <c:v>5-10+T+RTC</c:v>
                </c:pt>
                <c:pt idx="5">
                  <c:v>11+</c:v>
                </c:pt>
                <c:pt idx="6">
                  <c:v>11+T</c:v>
                </c:pt>
                <c:pt idx="7">
                  <c:v>11+RTC</c:v>
                </c:pt>
                <c:pt idx="8">
                  <c:v>11+T+RTC</c:v>
                </c:pt>
              </c:strCache>
            </c:strRef>
          </c:cat>
          <c:val>
            <c:numRef>
              <c:f>Sheet1!$B$2:$J$2</c:f>
              <c:numCache>
                <c:formatCode>General</c:formatCode>
                <c:ptCount val="9"/>
                <c:pt idx="0">
                  <c:v>257</c:v>
                </c:pt>
                <c:pt idx="1">
                  <c:v>670</c:v>
                </c:pt>
                <c:pt idx="2">
                  <c:v>5</c:v>
                </c:pt>
                <c:pt idx="3">
                  <c:v>7</c:v>
                </c:pt>
                <c:pt idx="4">
                  <c:v>0</c:v>
                </c:pt>
                <c:pt idx="5">
                  <c:v>311</c:v>
                </c:pt>
                <c:pt idx="6">
                  <c:v>24</c:v>
                </c:pt>
                <c:pt idx="7">
                  <c:v>78</c:v>
                </c:pt>
                <c:pt idx="8">
                  <c:v>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4E3-E24E-A544-B80C1AB23CCA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Impaired social interaction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Sheet1!$B$1:$J$1</c:f>
              <c:strCache>
                <c:ptCount val="9"/>
                <c:pt idx="0">
                  <c:v>1-4</c:v>
                </c:pt>
                <c:pt idx="1">
                  <c:v>5-10</c:v>
                </c:pt>
                <c:pt idx="2">
                  <c:v>5-10+T</c:v>
                </c:pt>
                <c:pt idx="3">
                  <c:v>5-10+RTC</c:v>
                </c:pt>
                <c:pt idx="4">
                  <c:v>5-10+T+RTC</c:v>
                </c:pt>
                <c:pt idx="5">
                  <c:v>11+</c:v>
                </c:pt>
                <c:pt idx="6">
                  <c:v>11+T</c:v>
                </c:pt>
                <c:pt idx="7">
                  <c:v>11+RTC</c:v>
                </c:pt>
                <c:pt idx="8">
                  <c:v>11+T+RTC</c:v>
                </c:pt>
              </c:strCache>
            </c:strRef>
          </c:cat>
          <c:val>
            <c:numRef>
              <c:f>Sheet1!$B$3:$J$3</c:f>
              <c:numCache>
                <c:formatCode>General</c:formatCode>
                <c:ptCount val="9"/>
                <c:pt idx="0">
                  <c:v>140</c:v>
                </c:pt>
                <c:pt idx="1">
                  <c:v>318</c:v>
                </c:pt>
                <c:pt idx="2">
                  <c:v>0</c:v>
                </c:pt>
                <c:pt idx="3">
                  <c:v>4</c:v>
                </c:pt>
                <c:pt idx="4">
                  <c:v>0</c:v>
                </c:pt>
                <c:pt idx="5">
                  <c:v>110</c:v>
                </c:pt>
                <c:pt idx="6">
                  <c:v>7</c:v>
                </c:pt>
                <c:pt idx="7">
                  <c:v>15</c:v>
                </c:pt>
                <c:pt idx="8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4E3-E24E-A544-B80C1AB23CCA}"/>
            </c:ext>
          </c:extLst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Autism Spectrum Condition</c:v>
                </c:pt>
              </c:strCache>
            </c:strRef>
          </c:tx>
          <c:spPr>
            <a:solidFill>
              <a:srgbClr val="FFD400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Sheet1!$B$1:$J$1</c:f>
              <c:strCache>
                <c:ptCount val="9"/>
                <c:pt idx="0">
                  <c:v>1-4</c:v>
                </c:pt>
                <c:pt idx="1">
                  <c:v>5-10</c:v>
                </c:pt>
                <c:pt idx="2">
                  <c:v>5-10+T</c:v>
                </c:pt>
                <c:pt idx="3">
                  <c:v>5-10+RTC</c:v>
                </c:pt>
                <c:pt idx="4">
                  <c:v>5-10+T+RTC</c:v>
                </c:pt>
                <c:pt idx="5">
                  <c:v>11+</c:v>
                </c:pt>
                <c:pt idx="6">
                  <c:v>11+T</c:v>
                </c:pt>
                <c:pt idx="7">
                  <c:v>11+RTC</c:v>
                </c:pt>
                <c:pt idx="8">
                  <c:v>11+T+RTC</c:v>
                </c:pt>
              </c:strCache>
            </c:strRef>
          </c:cat>
          <c:val>
            <c:numRef>
              <c:f>Sheet1!$B$4:$J$4</c:f>
              <c:numCache>
                <c:formatCode>General</c:formatCode>
                <c:ptCount val="9"/>
                <c:pt idx="0">
                  <c:v>392</c:v>
                </c:pt>
                <c:pt idx="1">
                  <c:v>675</c:v>
                </c:pt>
                <c:pt idx="2">
                  <c:v>0</c:v>
                </c:pt>
                <c:pt idx="3">
                  <c:v>8</c:v>
                </c:pt>
                <c:pt idx="4">
                  <c:v>0</c:v>
                </c:pt>
                <c:pt idx="5">
                  <c:v>217</c:v>
                </c:pt>
                <c:pt idx="6">
                  <c:v>6</c:v>
                </c:pt>
                <c:pt idx="7">
                  <c:v>53</c:v>
                </c:pt>
                <c:pt idx="8">
                  <c:v>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4E3-E24E-A544-B80C1AB23CCA}"/>
            </c:ext>
          </c:extLst>
        </c:ser>
        <c:ser>
          <c:idx val="3"/>
          <c:order val="3"/>
          <c:tx>
            <c:strRef>
              <c:f>Sheet1!$A$5</c:f>
              <c:strCache>
                <c:ptCount val="1"/>
                <c:pt idx="0">
                  <c:v>Early Developmental Impairment/Learning Disabilities</c:v>
                </c:pt>
              </c:strCache>
            </c:strRef>
          </c:tx>
          <c:spPr>
            <a:solidFill>
              <a:srgbClr val="0433FF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Sheet1!$B$1:$J$1</c:f>
              <c:strCache>
                <c:ptCount val="9"/>
                <c:pt idx="0">
                  <c:v>1-4</c:v>
                </c:pt>
                <c:pt idx="1">
                  <c:v>5-10</c:v>
                </c:pt>
                <c:pt idx="2">
                  <c:v>5-10+T</c:v>
                </c:pt>
                <c:pt idx="3">
                  <c:v>5-10+RTC</c:v>
                </c:pt>
                <c:pt idx="4">
                  <c:v>5-10+T+RTC</c:v>
                </c:pt>
                <c:pt idx="5">
                  <c:v>11+</c:v>
                </c:pt>
                <c:pt idx="6">
                  <c:v>11+T</c:v>
                </c:pt>
                <c:pt idx="7">
                  <c:v>11+RTC</c:v>
                </c:pt>
                <c:pt idx="8">
                  <c:v>11+T+RTC</c:v>
                </c:pt>
              </c:strCache>
            </c:strRef>
          </c:cat>
          <c:val>
            <c:numRef>
              <c:f>Sheet1!$B$5:$J$5</c:f>
              <c:numCache>
                <c:formatCode>General</c:formatCode>
                <c:ptCount val="9"/>
                <c:pt idx="0">
                  <c:v>167</c:v>
                </c:pt>
                <c:pt idx="1">
                  <c:v>510</c:v>
                </c:pt>
                <c:pt idx="2">
                  <c:v>9</c:v>
                </c:pt>
                <c:pt idx="3">
                  <c:v>7</c:v>
                </c:pt>
                <c:pt idx="4">
                  <c:v>1</c:v>
                </c:pt>
                <c:pt idx="5">
                  <c:v>248</c:v>
                </c:pt>
                <c:pt idx="6">
                  <c:v>19</c:v>
                </c:pt>
                <c:pt idx="7">
                  <c:v>77</c:v>
                </c:pt>
                <c:pt idx="8">
                  <c:v>78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24E3-E24E-A544-B80C1AB23CCA}"/>
            </c:ext>
          </c:extLst>
        </c:ser>
        <c:ser>
          <c:idx val="4"/>
          <c:order val="4"/>
          <c:tx>
            <c:strRef>
              <c:f>Sheet1!$A$6</c:f>
              <c:strCache>
                <c:ptCount val="1"/>
                <c:pt idx="0">
                  <c:v>Learning Difficulties</c:v>
                </c:pt>
              </c:strCache>
            </c:strRef>
          </c:tx>
          <c:spPr>
            <a:solidFill>
              <a:srgbClr val="A6FCA9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Sheet1!$B$1:$J$1</c:f>
              <c:strCache>
                <c:ptCount val="9"/>
                <c:pt idx="0">
                  <c:v>1-4</c:v>
                </c:pt>
                <c:pt idx="1">
                  <c:v>5-10</c:v>
                </c:pt>
                <c:pt idx="2">
                  <c:v>5-10+T</c:v>
                </c:pt>
                <c:pt idx="3">
                  <c:v>5-10+RTC</c:v>
                </c:pt>
                <c:pt idx="4">
                  <c:v>5-10+T+RTC</c:v>
                </c:pt>
                <c:pt idx="5">
                  <c:v>11+</c:v>
                </c:pt>
                <c:pt idx="6">
                  <c:v>11+T</c:v>
                </c:pt>
                <c:pt idx="7">
                  <c:v>11+RTC</c:v>
                </c:pt>
                <c:pt idx="8">
                  <c:v>11+T+RTC</c:v>
                </c:pt>
              </c:strCache>
            </c:strRef>
          </c:cat>
          <c:val>
            <c:numRef>
              <c:f>Sheet1!$B$6:$J$6</c:f>
              <c:numCache>
                <c:formatCode>General</c:formatCode>
                <c:ptCount val="9"/>
                <c:pt idx="0">
                  <c:v>216</c:v>
                </c:pt>
                <c:pt idx="1">
                  <c:v>402</c:v>
                </c:pt>
                <c:pt idx="2">
                  <c:v>9</c:v>
                </c:pt>
                <c:pt idx="3">
                  <c:v>7</c:v>
                </c:pt>
                <c:pt idx="4">
                  <c:v>0</c:v>
                </c:pt>
                <c:pt idx="5">
                  <c:v>125</c:v>
                </c:pt>
                <c:pt idx="6">
                  <c:v>7</c:v>
                </c:pt>
                <c:pt idx="7">
                  <c:v>15</c:v>
                </c:pt>
                <c:pt idx="8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24E3-E24E-A544-B80C1AB23CCA}"/>
            </c:ext>
          </c:extLst>
        </c:ser>
        <c:ser>
          <c:idx val="5"/>
          <c:order val="5"/>
          <c:tx>
            <c:strRef>
              <c:f>Sheet1!$A$7</c:f>
              <c:strCache>
                <c:ptCount val="1"/>
                <c:pt idx="0">
                  <c:v>Social, Emotional, Mental Health Needs</c:v>
                </c:pt>
              </c:strCache>
            </c:strRef>
          </c:tx>
          <c:spPr>
            <a:solidFill>
              <a:srgbClr val="FF2600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Sheet1!$B$1:$J$1</c:f>
              <c:strCache>
                <c:ptCount val="9"/>
                <c:pt idx="0">
                  <c:v>1-4</c:v>
                </c:pt>
                <c:pt idx="1">
                  <c:v>5-10</c:v>
                </c:pt>
                <c:pt idx="2">
                  <c:v>5-10+T</c:v>
                </c:pt>
                <c:pt idx="3">
                  <c:v>5-10+RTC</c:v>
                </c:pt>
                <c:pt idx="4">
                  <c:v>5-10+T+RTC</c:v>
                </c:pt>
                <c:pt idx="5">
                  <c:v>11+</c:v>
                </c:pt>
                <c:pt idx="6">
                  <c:v>11+T</c:v>
                </c:pt>
                <c:pt idx="7">
                  <c:v>11+RTC</c:v>
                </c:pt>
                <c:pt idx="8">
                  <c:v>11+T+RTC</c:v>
                </c:pt>
              </c:strCache>
            </c:strRef>
          </c:cat>
          <c:val>
            <c:numRef>
              <c:f>Sheet1!$B$7:$J$7</c:f>
              <c:numCache>
                <c:formatCode>General</c:formatCode>
                <c:ptCount val="9"/>
                <c:pt idx="0">
                  <c:v>768</c:v>
                </c:pt>
                <c:pt idx="1">
                  <c:v>1229</c:v>
                </c:pt>
                <c:pt idx="2">
                  <c:v>5</c:v>
                </c:pt>
                <c:pt idx="3">
                  <c:v>18</c:v>
                </c:pt>
                <c:pt idx="4">
                  <c:v>0</c:v>
                </c:pt>
                <c:pt idx="5">
                  <c:v>405</c:v>
                </c:pt>
                <c:pt idx="6">
                  <c:v>26</c:v>
                </c:pt>
                <c:pt idx="7">
                  <c:v>93</c:v>
                </c:pt>
                <c:pt idx="8">
                  <c:v>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24E3-E24E-A544-B80C1AB23CCA}"/>
            </c:ext>
          </c:extLst>
        </c:ser>
        <c:ser>
          <c:idx val="6"/>
          <c:order val="6"/>
          <c:tx>
            <c:strRef>
              <c:f>Sheet1!$A$8</c:f>
              <c:strCache>
                <c:ptCount val="1"/>
                <c:pt idx="0">
                  <c:v>Physical, Medical</c:v>
                </c:pt>
              </c:strCache>
            </c:strRef>
          </c:tx>
          <c:spPr>
            <a:solidFill>
              <a:srgbClr val="008F00"/>
            </a:solidFill>
            <a:ln w="12700" cap="flat">
              <a:noFill/>
              <a:miter lim="400000"/>
            </a:ln>
            <a:effectLst/>
          </c:spPr>
          <c:invertIfNegative val="0"/>
          <c:cat>
            <c:strRef>
              <c:f>Sheet1!$B$1:$J$1</c:f>
              <c:strCache>
                <c:ptCount val="9"/>
                <c:pt idx="0">
                  <c:v>1-4</c:v>
                </c:pt>
                <c:pt idx="1">
                  <c:v>5-10</c:v>
                </c:pt>
                <c:pt idx="2">
                  <c:v>5-10+T</c:v>
                </c:pt>
                <c:pt idx="3">
                  <c:v>5-10+RTC</c:v>
                </c:pt>
                <c:pt idx="4">
                  <c:v>5-10+T+RTC</c:v>
                </c:pt>
                <c:pt idx="5">
                  <c:v>11+</c:v>
                </c:pt>
                <c:pt idx="6">
                  <c:v>11+T</c:v>
                </c:pt>
                <c:pt idx="7">
                  <c:v>11+RTC</c:v>
                </c:pt>
                <c:pt idx="8">
                  <c:v>11+T+RTC</c:v>
                </c:pt>
              </c:strCache>
            </c:strRef>
          </c:cat>
          <c:val>
            <c:numRef>
              <c:f>Sheet1!$B$8:$J$8</c:f>
              <c:numCache>
                <c:formatCode>General</c:formatCode>
                <c:ptCount val="9"/>
                <c:pt idx="0">
                  <c:v>1364</c:v>
                </c:pt>
                <c:pt idx="1">
                  <c:v>626</c:v>
                </c:pt>
                <c:pt idx="2">
                  <c:v>27</c:v>
                </c:pt>
                <c:pt idx="3">
                  <c:v>13</c:v>
                </c:pt>
                <c:pt idx="4">
                  <c:v>1</c:v>
                </c:pt>
                <c:pt idx="5">
                  <c:v>432</c:v>
                </c:pt>
                <c:pt idx="6">
                  <c:v>7</c:v>
                </c:pt>
                <c:pt idx="7">
                  <c:v>87</c:v>
                </c:pt>
                <c:pt idx="8">
                  <c:v>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24E3-E24E-A544-B80C1AB23C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40"/>
        <c:overlap val="-1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title>
          <c:tx>
            <c:rich>
              <a:bodyPr rot="0"/>
              <a:lstStyle/>
              <a:p>
                <a:pPr>
                  <a:defRPr sz="1800" b="0" i="0" u="none" strike="noStrike">
                    <a:solidFill>
                      <a:srgbClr val="000000"/>
                    </a:solidFill>
                    <a:latin typeface="Helvetica Neue"/>
                  </a:defRPr>
                </a:pPr>
                <a:r>
                  <a:rPr lang="en-GB" sz="1800" b="0" i="0" u="none" strike="noStrike">
                    <a:solidFill>
                      <a:srgbClr val="000000"/>
                    </a:solidFill>
                    <a:latin typeface="Helvetica Neue"/>
                  </a:rPr>
                  <a:t>Numbers of needs. T=Technology dependency; RTC=Round-the-clock care</a:t>
                </a:r>
              </a:p>
            </c:rich>
          </c:tx>
          <c:overlay val="1"/>
        </c:title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000000"/>
            </a:solidFill>
            <a:prstDash val="solid"/>
            <a:miter lim="400000"/>
          </a:ln>
        </c:spPr>
        <c:txPr>
          <a:bodyPr rot="0"/>
          <a:lstStyle/>
          <a:p>
            <a:pPr>
              <a:defRPr sz="1400" b="0" i="0" u="none" strike="noStrike">
                <a:solidFill>
                  <a:srgbClr val="000000"/>
                </a:solidFill>
                <a:latin typeface="Helvetica Neue"/>
              </a:defRPr>
            </a:pPr>
            <a:endParaRPr lang="en-US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B8B8B8"/>
              </a:solidFill>
              <a:prstDash val="solid"/>
              <a:miter lim="400000"/>
            </a:ln>
          </c:spPr>
        </c:majorGridlines>
        <c:title>
          <c:tx>
            <c:rich>
              <a:bodyPr rot="-5400000"/>
              <a:lstStyle/>
              <a:p>
                <a:pPr>
                  <a:defRPr sz="1600" b="0" i="0" u="none" strike="noStrike">
                    <a:solidFill>
                      <a:srgbClr val="000000"/>
                    </a:solidFill>
                    <a:latin typeface="Helvetica Neue"/>
                  </a:defRPr>
                </a:pPr>
                <a:r>
                  <a:rPr lang="en-GB" sz="1600" b="0" i="0" u="none" strike="noStrike">
                    <a:solidFill>
                      <a:srgbClr val="000000"/>
                    </a:solidFill>
                    <a:latin typeface="Helvetica Neue"/>
                  </a:rPr>
                  <a:t>Numbers of children and young people</a:t>
                </a:r>
              </a:p>
            </c:rich>
          </c:tx>
          <c:overlay val="1"/>
        </c:title>
        <c:numFmt formatCode="General" sourceLinked="0"/>
        <c:majorTickMark val="none"/>
        <c:minorTickMark val="none"/>
        <c:tickLblPos val="nextTo"/>
        <c:spPr>
          <a:ln w="12700" cap="flat">
            <a:noFill/>
            <a:prstDash val="solid"/>
            <a:miter lim="400000"/>
          </a:ln>
        </c:spPr>
        <c:txPr>
          <a:bodyPr rot="0"/>
          <a:lstStyle/>
          <a:p>
            <a:pPr>
              <a:defRPr sz="2200" b="0" i="0" u="none" strike="noStrike">
                <a:solidFill>
                  <a:srgbClr val="000000"/>
                </a:solidFill>
                <a:latin typeface="Helvetica Neue"/>
              </a:defRPr>
            </a:pPr>
            <a:endParaRPr lang="en-US"/>
          </a:p>
        </c:txPr>
        <c:crossAx val="2094734552"/>
        <c:crosses val="autoZero"/>
        <c:crossBetween val="between"/>
        <c:majorUnit val="350"/>
        <c:minorUnit val="175"/>
      </c:valAx>
      <c:spPr>
        <a:noFill/>
        <a:ln w="12700" cap="flat">
          <a:noFill/>
          <a:miter lim="400000"/>
        </a:ln>
        <a:effectLst/>
      </c:spPr>
    </c:plotArea>
    <c:legend>
      <c:legendPos val="r"/>
      <c:layout>
        <c:manualLayout>
          <c:xMode val="edge"/>
          <c:yMode val="edge"/>
          <c:x val="0.48198769685039361"/>
          <c:y val="0.24535695538057747"/>
          <c:w val="0.51801230314960633"/>
          <c:h val="0.31151499999999999"/>
        </c:manualLayout>
      </c:layout>
      <c:overlay val="1"/>
      <c:spPr>
        <a:noFill/>
        <a:ln w="12700" cap="flat">
          <a:noFill/>
          <a:miter lim="400000"/>
        </a:ln>
        <a:effectLst/>
      </c:spPr>
      <c:txPr>
        <a:bodyPr rot="0"/>
        <a:lstStyle/>
        <a:p>
          <a:pPr>
            <a:defRPr sz="1800" b="0" i="0" u="none" strike="noStrike">
              <a:solidFill>
                <a:srgbClr val="000000"/>
              </a:solidFill>
              <a:latin typeface="Helvetica Neue"/>
            </a:defRPr>
          </a:pPr>
          <a:endParaRPr lang="en-US"/>
        </a:p>
      </c:txPr>
    </c:legend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  <c:userShapes r:id="rId2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LDNoLDPercentages!$B$2</c:f>
              <c:strCache>
                <c:ptCount val="1"/>
                <c:pt idx="0">
                  <c:v>Girls LD 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LDNoLDPercentages!$A$3:$A$26</c:f>
              <c:strCache>
                <c:ptCount val="24"/>
                <c:pt idx="0">
                  <c:v>One</c:v>
                </c:pt>
                <c:pt idx="1">
                  <c:v>Two</c:v>
                </c:pt>
                <c:pt idx="2">
                  <c:v>Three</c:v>
                </c:pt>
                <c:pt idx="3">
                  <c:v>Four</c:v>
                </c:pt>
                <c:pt idx="4">
                  <c:v>Five</c:v>
                </c:pt>
                <c:pt idx="5">
                  <c:v>Six</c:v>
                </c:pt>
                <c:pt idx="6">
                  <c:v>Seven</c:v>
                </c:pt>
                <c:pt idx="7">
                  <c:v>Eight</c:v>
                </c:pt>
                <c:pt idx="8">
                  <c:v>Nine</c:v>
                </c:pt>
                <c:pt idx="9">
                  <c:v>Ten</c:v>
                </c:pt>
                <c:pt idx="10">
                  <c:v>Eleven</c:v>
                </c:pt>
                <c:pt idx="11">
                  <c:v>Twelve</c:v>
                </c:pt>
                <c:pt idx="12">
                  <c:v>Thirteen</c:v>
                </c:pt>
                <c:pt idx="13">
                  <c:v>Fourteen</c:v>
                </c:pt>
                <c:pt idx="14">
                  <c:v>Fifteen</c:v>
                </c:pt>
                <c:pt idx="15">
                  <c:v>Sixteen</c:v>
                </c:pt>
                <c:pt idx="16">
                  <c:v>Seventeen</c:v>
                </c:pt>
                <c:pt idx="17">
                  <c:v>Eighteen</c:v>
                </c:pt>
                <c:pt idx="18">
                  <c:v>Nineteen</c:v>
                </c:pt>
                <c:pt idx="19">
                  <c:v>Twenty</c:v>
                </c:pt>
                <c:pt idx="20">
                  <c:v>21-25</c:v>
                </c:pt>
                <c:pt idx="21">
                  <c:v>26-30</c:v>
                </c:pt>
                <c:pt idx="22">
                  <c:v>31-35</c:v>
                </c:pt>
                <c:pt idx="23">
                  <c:v>&gt;35</c:v>
                </c:pt>
              </c:strCache>
            </c:strRef>
          </c:cat>
          <c:val>
            <c:numRef>
              <c:f>LDNoLDPercentages!$B$3:$B$26</c:f>
              <c:numCache>
                <c:formatCode>0.0</c:formatCode>
                <c:ptCount val="24"/>
                <c:pt idx="0">
                  <c:v>1.2953367875647668</c:v>
                </c:pt>
                <c:pt idx="1">
                  <c:v>3.6269430051813472</c:v>
                </c:pt>
                <c:pt idx="2">
                  <c:v>4.9222797927461137</c:v>
                </c:pt>
                <c:pt idx="3">
                  <c:v>8.8082901554404138</c:v>
                </c:pt>
                <c:pt idx="4">
                  <c:v>9.3264248704663206</c:v>
                </c:pt>
                <c:pt idx="5">
                  <c:v>9.3264248704663206</c:v>
                </c:pt>
                <c:pt idx="6">
                  <c:v>8.290155440414507</c:v>
                </c:pt>
                <c:pt idx="7">
                  <c:v>6.2176165803108807</c:v>
                </c:pt>
                <c:pt idx="8">
                  <c:v>6.2176165803108807</c:v>
                </c:pt>
                <c:pt idx="9">
                  <c:v>5.4404145077720205</c:v>
                </c:pt>
                <c:pt idx="10">
                  <c:v>5.1813471502590671</c:v>
                </c:pt>
                <c:pt idx="11">
                  <c:v>6.2176165803108807</c:v>
                </c:pt>
                <c:pt idx="12">
                  <c:v>3.3678756476683938</c:v>
                </c:pt>
                <c:pt idx="13">
                  <c:v>1.8134715025906736</c:v>
                </c:pt>
                <c:pt idx="14">
                  <c:v>2.5906735751295336</c:v>
                </c:pt>
                <c:pt idx="15">
                  <c:v>3.6269430051813472</c:v>
                </c:pt>
                <c:pt idx="16">
                  <c:v>1.2953367875647668</c:v>
                </c:pt>
                <c:pt idx="17">
                  <c:v>1.5544041450777202</c:v>
                </c:pt>
                <c:pt idx="18">
                  <c:v>1.0362694300518134</c:v>
                </c:pt>
                <c:pt idx="19">
                  <c:v>1.5544041450777202</c:v>
                </c:pt>
                <c:pt idx="20">
                  <c:v>3.8860103626943006</c:v>
                </c:pt>
                <c:pt idx="21">
                  <c:v>2.3316062176165802</c:v>
                </c:pt>
                <c:pt idx="22">
                  <c:v>1.0362694300518134</c:v>
                </c:pt>
                <c:pt idx="23">
                  <c:v>1.0362694300518134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03-B340-BA35-28ED01D9306C}"/>
            </c:ext>
          </c:extLst>
        </c:ser>
        <c:ser>
          <c:idx val="1"/>
          <c:order val="1"/>
          <c:tx>
            <c:strRef>
              <c:f>LDNoLDPercentages!$C$2</c:f>
              <c:strCache>
                <c:ptCount val="1"/>
                <c:pt idx="0">
                  <c:v>Boys LD 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LDNoLDPercentages!$A$3:$A$26</c:f>
              <c:strCache>
                <c:ptCount val="24"/>
                <c:pt idx="0">
                  <c:v>One</c:v>
                </c:pt>
                <c:pt idx="1">
                  <c:v>Two</c:v>
                </c:pt>
                <c:pt idx="2">
                  <c:v>Three</c:v>
                </c:pt>
                <c:pt idx="3">
                  <c:v>Four</c:v>
                </c:pt>
                <c:pt idx="4">
                  <c:v>Five</c:v>
                </c:pt>
                <c:pt idx="5">
                  <c:v>Six</c:v>
                </c:pt>
                <c:pt idx="6">
                  <c:v>Seven</c:v>
                </c:pt>
                <c:pt idx="7">
                  <c:v>Eight</c:v>
                </c:pt>
                <c:pt idx="8">
                  <c:v>Nine</c:v>
                </c:pt>
                <c:pt idx="9">
                  <c:v>Ten</c:v>
                </c:pt>
                <c:pt idx="10">
                  <c:v>Eleven</c:v>
                </c:pt>
                <c:pt idx="11">
                  <c:v>Twelve</c:v>
                </c:pt>
                <c:pt idx="12">
                  <c:v>Thirteen</c:v>
                </c:pt>
                <c:pt idx="13">
                  <c:v>Fourteen</c:v>
                </c:pt>
                <c:pt idx="14">
                  <c:v>Fifteen</c:v>
                </c:pt>
                <c:pt idx="15">
                  <c:v>Sixteen</c:v>
                </c:pt>
                <c:pt idx="16">
                  <c:v>Seventeen</c:v>
                </c:pt>
                <c:pt idx="17">
                  <c:v>Eighteen</c:v>
                </c:pt>
                <c:pt idx="18">
                  <c:v>Nineteen</c:v>
                </c:pt>
                <c:pt idx="19">
                  <c:v>Twenty</c:v>
                </c:pt>
                <c:pt idx="20">
                  <c:v>21-25</c:v>
                </c:pt>
                <c:pt idx="21">
                  <c:v>26-30</c:v>
                </c:pt>
                <c:pt idx="22">
                  <c:v>31-35</c:v>
                </c:pt>
                <c:pt idx="23">
                  <c:v>&gt;35</c:v>
                </c:pt>
              </c:strCache>
            </c:strRef>
          </c:cat>
          <c:val>
            <c:numRef>
              <c:f>LDNoLDPercentages!$C$3:$C$26</c:f>
              <c:numCache>
                <c:formatCode>0.0</c:formatCode>
                <c:ptCount val="24"/>
                <c:pt idx="0">
                  <c:v>0.86313193588162762</c:v>
                </c:pt>
                <c:pt idx="1">
                  <c:v>2.7127003699136867</c:v>
                </c:pt>
                <c:pt idx="2">
                  <c:v>5.7953144266337855</c:v>
                </c:pt>
                <c:pt idx="3">
                  <c:v>6.6584463625154129</c:v>
                </c:pt>
                <c:pt idx="4">
                  <c:v>10.357583230579531</c:v>
                </c:pt>
                <c:pt idx="5">
                  <c:v>10.110974106041924</c:v>
                </c:pt>
                <c:pt idx="6">
                  <c:v>10.357583230579531</c:v>
                </c:pt>
                <c:pt idx="7">
                  <c:v>7.2749691738594331</c:v>
                </c:pt>
                <c:pt idx="8">
                  <c:v>5.5487053020961774</c:v>
                </c:pt>
                <c:pt idx="9">
                  <c:v>7.028360049321825</c:v>
                </c:pt>
                <c:pt idx="10">
                  <c:v>4.0690505548705298</c:v>
                </c:pt>
                <c:pt idx="11">
                  <c:v>3.2059186189889024</c:v>
                </c:pt>
                <c:pt idx="12">
                  <c:v>4.9321824907521581</c:v>
                </c:pt>
                <c:pt idx="13">
                  <c:v>2.9593094944512948</c:v>
                </c:pt>
                <c:pt idx="14">
                  <c:v>2.7127003699136867</c:v>
                </c:pt>
                <c:pt idx="15">
                  <c:v>1.8495684340320593</c:v>
                </c:pt>
                <c:pt idx="16">
                  <c:v>2.466091245376079</c:v>
                </c:pt>
                <c:pt idx="17">
                  <c:v>1.6029593094944512</c:v>
                </c:pt>
                <c:pt idx="18">
                  <c:v>1.7262638717632552</c:v>
                </c:pt>
                <c:pt idx="19">
                  <c:v>1.8495684340320593</c:v>
                </c:pt>
                <c:pt idx="20">
                  <c:v>2.7127003699136867</c:v>
                </c:pt>
                <c:pt idx="21">
                  <c:v>1.3563501849568433</c:v>
                </c:pt>
                <c:pt idx="22">
                  <c:v>1.1097410604192355</c:v>
                </c:pt>
                <c:pt idx="23">
                  <c:v>0.61652281134401976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03-B340-BA35-28ED01D9306C}"/>
            </c:ext>
          </c:extLst>
        </c:ser>
        <c:ser>
          <c:idx val="2"/>
          <c:order val="2"/>
          <c:tx>
            <c:strRef>
              <c:f>LDNoLDPercentages!$D$2</c:f>
              <c:strCache>
                <c:ptCount val="1"/>
                <c:pt idx="0">
                  <c:v>Girls no LD 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LDNoLDPercentages!$A$3:$A$26</c:f>
              <c:strCache>
                <c:ptCount val="24"/>
                <c:pt idx="0">
                  <c:v>One</c:v>
                </c:pt>
                <c:pt idx="1">
                  <c:v>Two</c:v>
                </c:pt>
                <c:pt idx="2">
                  <c:v>Three</c:v>
                </c:pt>
                <c:pt idx="3">
                  <c:v>Four</c:v>
                </c:pt>
                <c:pt idx="4">
                  <c:v>Five</c:v>
                </c:pt>
                <c:pt idx="5">
                  <c:v>Six</c:v>
                </c:pt>
                <c:pt idx="6">
                  <c:v>Seven</c:v>
                </c:pt>
                <c:pt idx="7">
                  <c:v>Eight</c:v>
                </c:pt>
                <c:pt idx="8">
                  <c:v>Nine</c:v>
                </c:pt>
                <c:pt idx="9">
                  <c:v>Ten</c:v>
                </c:pt>
                <c:pt idx="10">
                  <c:v>Eleven</c:v>
                </c:pt>
                <c:pt idx="11">
                  <c:v>Twelve</c:v>
                </c:pt>
                <c:pt idx="12">
                  <c:v>Thirteen</c:v>
                </c:pt>
                <c:pt idx="13">
                  <c:v>Fourteen</c:v>
                </c:pt>
                <c:pt idx="14">
                  <c:v>Fifteen</c:v>
                </c:pt>
                <c:pt idx="15">
                  <c:v>Sixteen</c:v>
                </c:pt>
                <c:pt idx="16">
                  <c:v>Seventeen</c:v>
                </c:pt>
                <c:pt idx="17">
                  <c:v>Eighteen</c:v>
                </c:pt>
                <c:pt idx="18">
                  <c:v>Nineteen</c:v>
                </c:pt>
                <c:pt idx="19">
                  <c:v>Twenty</c:v>
                </c:pt>
                <c:pt idx="20">
                  <c:v>21-25</c:v>
                </c:pt>
                <c:pt idx="21">
                  <c:v>26-30</c:v>
                </c:pt>
                <c:pt idx="22">
                  <c:v>31-35</c:v>
                </c:pt>
                <c:pt idx="23">
                  <c:v>&gt;35</c:v>
                </c:pt>
              </c:strCache>
            </c:strRef>
          </c:cat>
          <c:val>
            <c:numRef>
              <c:f>LDNoLDPercentages!$D$3:$D$26</c:f>
              <c:numCache>
                <c:formatCode>0.0</c:formatCode>
                <c:ptCount val="24"/>
                <c:pt idx="0">
                  <c:v>51.258116883116884</c:v>
                </c:pt>
                <c:pt idx="1">
                  <c:v>19.318181818181817</c:v>
                </c:pt>
                <c:pt idx="2">
                  <c:v>9.5779220779220786</c:v>
                </c:pt>
                <c:pt idx="3">
                  <c:v>5.0730519480519485</c:v>
                </c:pt>
                <c:pt idx="4">
                  <c:v>3.5714285714285716</c:v>
                </c:pt>
                <c:pt idx="5">
                  <c:v>2.1915584415584415</c:v>
                </c:pt>
                <c:pt idx="6">
                  <c:v>1.8262987012987013</c:v>
                </c:pt>
                <c:pt idx="7">
                  <c:v>1.5422077922077921</c:v>
                </c:pt>
                <c:pt idx="8">
                  <c:v>1.3392857142857142</c:v>
                </c:pt>
                <c:pt idx="9">
                  <c:v>1.1363636363636365</c:v>
                </c:pt>
                <c:pt idx="10">
                  <c:v>0.73051948051948057</c:v>
                </c:pt>
                <c:pt idx="11">
                  <c:v>0.64935064935064934</c:v>
                </c:pt>
                <c:pt idx="12">
                  <c:v>0.32467532467532467</c:v>
                </c:pt>
                <c:pt idx="13">
                  <c:v>0.40584415584415584</c:v>
                </c:pt>
                <c:pt idx="14">
                  <c:v>0.20292207792207792</c:v>
                </c:pt>
                <c:pt idx="15">
                  <c:v>0.16233766233766234</c:v>
                </c:pt>
                <c:pt idx="16">
                  <c:v>4.0584415584415584E-2</c:v>
                </c:pt>
                <c:pt idx="17">
                  <c:v>0.12175324675324675</c:v>
                </c:pt>
                <c:pt idx="18">
                  <c:v>0.12175324675324675</c:v>
                </c:pt>
                <c:pt idx="19">
                  <c:v>0</c:v>
                </c:pt>
                <c:pt idx="20">
                  <c:v>0.20292207792207792</c:v>
                </c:pt>
                <c:pt idx="21">
                  <c:v>0.16233766233766234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603-B340-BA35-28ED01D9306C}"/>
            </c:ext>
          </c:extLst>
        </c:ser>
        <c:ser>
          <c:idx val="3"/>
          <c:order val="3"/>
          <c:tx>
            <c:strRef>
              <c:f>LDNoLDPercentages!$E$2</c:f>
              <c:strCache>
                <c:ptCount val="1"/>
                <c:pt idx="0">
                  <c:v>Boys no LD 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LDNoLDPercentages!$A$3:$A$26</c:f>
              <c:strCache>
                <c:ptCount val="24"/>
                <c:pt idx="0">
                  <c:v>One</c:v>
                </c:pt>
                <c:pt idx="1">
                  <c:v>Two</c:v>
                </c:pt>
                <c:pt idx="2">
                  <c:v>Three</c:v>
                </c:pt>
                <c:pt idx="3">
                  <c:v>Four</c:v>
                </c:pt>
                <c:pt idx="4">
                  <c:v>Five</c:v>
                </c:pt>
                <c:pt idx="5">
                  <c:v>Six</c:v>
                </c:pt>
                <c:pt idx="6">
                  <c:v>Seven</c:v>
                </c:pt>
                <c:pt idx="7">
                  <c:v>Eight</c:v>
                </c:pt>
                <c:pt idx="8">
                  <c:v>Nine</c:v>
                </c:pt>
                <c:pt idx="9">
                  <c:v>Ten</c:v>
                </c:pt>
                <c:pt idx="10">
                  <c:v>Eleven</c:v>
                </c:pt>
                <c:pt idx="11">
                  <c:v>Twelve</c:v>
                </c:pt>
                <c:pt idx="12">
                  <c:v>Thirteen</c:v>
                </c:pt>
                <c:pt idx="13">
                  <c:v>Fourteen</c:v>
                </c:pt>
                <c:pt idx="14">
                  <c:v>Fifteen</c:v>
                </c:pt>
                <c:pt idx="15">
                  <c:v>Sixteen</c:v>
                </c:pt>
                <c:pt idx="16">
                  <c:v>Seventeen</c:v>
                </c:pt>
                <c:pt idx="17">
                  <c:v>Eighteen</c:v>
                </c:pt>
                <c:pt idx="18">
                  <c:v>Nineteen</c:v>
                </c:pt>
                <c:pt idx="19">
                  <c:v>Twenty</c:v>
                </c:pt>
                <c:pt idx="20">
                  <c:v>21-25</c:v>
                </c:pt>
                <c:pt idx="21">
                  <c:v>26-30</c:v>
                </c:pt>
                <c:pt idx="22">
                  <c:v>31-35</c:v>
                </c:pt>
                <c:pt idx="23">
                  <c:v>&gt;35</c:v>
                </c:pt>
              </c:strCache>
            </c:strRef>
          </c:cat>
          <c:val>
            <c:numRef>
              <c:f>LDNoLDPercentages!$E$3:$E$26</c:f>
              <c:numCache>
                <c:formatCode>0.0</c:formatCode>
                <c:ptCount val="24"/>
                <c:pt idx="0">
                  <c:v>38.132767505304635</c:v>
                </c:pt>
                <c:pt idx="1">
                  <c:v>17.459836314034558</c:v>
                </c:pt>
                <c:pt idx="2">
                  <c:v>10.457714458926947</c:v>
                </c:pt>
                <c:pt idx="3">
                  <c:v>7.9114883297969083</c:v>
                </c:pt>
                <c:pt idx="4">
                  <c:v>5.8805698696574717</c:v>
                </c:pt>
                <c:pt idx="5">
                  <c:v>5.0621400424371021</c:v>
                </c:pt>
                <c:pt idx="6">
                  <c:v>3.1524704455895725</c:v>
                </c:pt>
                <c:pt idx="7">
                  <c:v>2.9705971506517126</c:v>
                </c:pt>
                <c:pt idx="8">
                  <c:v>2.3340406183692028</c:v>
                </c:pt>
                <c:pt idx="9">
                  <c:v>1.9096695968475295</c:v>
                </c:pt>
                <c:pt idx="10">
                  <c:v>1.3337374962109729</c:v>
                </c:pt>
                <c:pt idx="11">
                  <c:v>0.84874204304334644</c:v>
                </c:pt>
                <c:pt idx="12">
                  <c:v>0.75780539557441651</c:v>
                </c:pt>
                <c:pt idx="13">
                  <c:v>0.45468323734464988</c:v>
                </c:pt>
                <c:pt idx="14">
                  <c:v>0.30312215822976657</c:v>
                </c:pt>
                <c:pt idx="15">
                  <c:v>0.33343437405274323</c:v>
                </c:pt>
                <c:pt idx="16">
                  <c:v>9.0936647468929974E-2</c:v>
                </c:pt>
                <c:pt idx="17">
                  <c:v>3.0312215822976659E-2</c:v>
                </c:pt>
                <c:pt idx="18">
                  <c:v>0.15156107911488328</c:v>
                </c:pt>
                <c:pt idx="19">
                  <c:v>9.0936647468929974E-2</c:v>
                </c:pt>
                <c:pt idx="20">
                  <c:v>0.24249772658381327</c:v>
                </c:pt>
                <c:pt idx="21">
                  <c:v>6.0624431645953318E-2</c:v>
                </c:pt>
                <c:pt idx="22">
                  <c:v>3.0312215822976659E-2</c:v>
                </c:pt>
                <c:pt idx="2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603-B340-BA35-28ED01D9306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16738639"/>
        <c:axId val="1859378927"/>
      </c:barChart>
      <c:catAx>
        <c:axId val="191673863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pPr>
            <a:endParaRPr lang="en-US"/>
          </a:p>
        </c:txPr>
        <c:crossAx val="1859378927"/>
        <c:crosses val="autoZero"/>
        <c:auto val="1"/>
        <c:lblAlgn val="ctr"/>
        <c:lblOffset val="100"/>
        <c:noMultiLvlLbl val="0"/>
      </c:catAx>
      <c:valAx>
        <c:axId val="185937892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1673863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1"/>
          <c:order val="0"/>
          <c:tx>
            <c:strRef>
              <c:f>LBPREV!$N$1</c:f>
              <c:strCache>
                <c:ptCount val="1"/>
                <c:pt idx="0">
                  <c:v>% livebirths</c:v>
                </c:pt>
              </c:strCache>
            </c:strRef>
          </c:tx>
          <c:spPr>
            <a:ln w="6350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LBPREV!$M$2:$M$22</c:f>
              <c:numCache>
                <c:formatCode>General</c:formatCode>
                <c:ptCount val="21"/>
                <c:pt idx="0">
                  <c:v>1995</c:v>
                </c:pt>
                <c:pt idx="1">
                  <c:v>1996</c:v>
                </c:pt>
                <c:pt idx="2">
                  <c:v>1997</c:v>
                </c:pt>
                <c:pt idx="3">
                  <c:v>1998</c:v>
                </c:pt>
                <c:pt idx="4">
                  <c:v>1999</c:v>
                </c:pt>
                <c:pt idx="5">
                  <c:v>2000</c:v>
                </c:pt>
                <c:pt idx="6">
                  <c:v>2001</c:v>
                </c:pt>
                <c:pt idx="7">
                  <c:v>2002</c:v>
                </c:pt>
                <c:pt idx="8">
                  <c:v>2003</c:v>
                </c:pt>
                <c:pt idx="9">
                  <c:v>2004</c:v>
                </c:pt>
                <c:pt idx="10">
                  <c:v>2005</c:v>
                </c:pt>
                <c:pt idx="11">
                  <c:v>2006</c:v>
                </c:pt>
                <c:pt idx="12">
                  <c:v>2007</c:v>
                </c:pt>
                <c:pt idx="13">
                  <c:v>2008</c:v>
                </c:pt>
                <c:pt idx="14">
                  <c:v>2009</c:v>
                </c:pt>
                <c:pt idx="15">
                  <c:v>2010</c:v>
                </c:pt>
                <c:pt idx="16">
                  <c:v>2011</c:v>
                </c:pt>
                <c:pt idx="17">
                  <c:v>2012</c:v>
                </c:pt>
                <c:pt idx="18">
                  <c:v>2013</c:v>
                </c:pt>
                <c:pt idx="19">
                  <c:v>2014</c:v>
                </c:pt>
                <c:pt idx="20">
                  <c:v>2015</c:v>
                </c:pt>
              </c:numCache>
            </c:numRef>
          </c:cat>
          <c:val>
            <c:numRef>
              <c:f>LBPREV!$N$2:$N$22</c:f>
              <c:numCache>
                <c:formatCode>0.00</c:formatCode>
                <c:ptCount val="21"/>
                <c:pt idx="0">
                  <c:v>0.42510627656914229</c:v>
                </c:pt>
                <c:pt idx="1">
                  <c:v>0.51361068310220848</c:v>
                </c:pt>
                <c:pt idx="2">
                  <c:v>0.64051240992794234</c:v>
                </c:pt>
                <c:pt idx="3">
                  <c:v>1.1777595179402904</c:v>
                </c:pt>
                <c:pt idx="4">
                  <c:v>1.1768002241524236</c:v>
                </c:pt>
                <c:pt idx="5">
                  <c:v>2.1797551507912809</c:v>
                </c:pt>
                <c:pt idx="6">
                  <c:v>2.3341523341523343</c:v>
                </c:pt>
                <c:pt idx="7">
                  <c:v>2.9678982434887948</c:v>
                </c:pt>
                <c:pt idx="8">
                  <c:v>3.7463126843657819</c:v>
                </c:pt>
                <c:pt idx="9">
                  <c:v>3.1946072684642437</c:v>
                </c:pt>
                <c:pt idx="10">
                  <c:v>3.9399092970521541</c:v>
                </c:pt>
                <c:pt idx="11">
                  <c:v>3.9263471432439752</c:v>
                </c:pt>
                <c:pt idx="12">
                  <c:v>4.6033035472515573</c:v>
                </c:pt>
                <c:pt idx="13">
                  <c:v>4.6097433211105292</c:v>
                </c:pt>
                <c:pt idx="14">
                  <c:v>5.2981969486823859</c:v>
                </c:pt>
                <c:pt idx="15">
                  <c:v>5.2010723860589811</c:v>
                </c:pt>
                <c:pt idx="16">
                  <c:v>5.1039200210470925</c:v>
                </c:pt>
                <c:pt idx="17">
                  <c:v>4.9258326336411979</c:v>
                </c:pt>
                <c:pt idx="18">
                  <c:v>4.7223812249570694</c:v>
                </c:pt>
                <c:pt idx="19">
                  <c:v>3.5103510351035103</c:v>
                </c:pt>
                <c:pt idx="20">
                  <c:v>2.5294117647058822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C800-8E4A-9FAD-1AD4EF4D72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72406288"/>
        <c:axId val="172407920"/>
      </c:lineChart>
      <c:catAx>
        <c:axId val="17240628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pPr>
            <a:endParaRPr lang="en-US"/>
          </a:p>
        </c:txPr>
        <c:crossAx val="172407920"/>
        <c:crosses val="autoZero"/>
        <c:auto val="1"/>
        <c:lblAlgn val="ctr"/>
        <c:lblOffset val="100"/>
        <c:noMultiLvlLbl val="0"/>
      </c:catAx>
      <c:valAx>
        <c:axId val="17240792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pPr>
            <a:endParaRPr lang="en-US"/>
          </a:p>
        </c:txPr>
        <c:crossAx val="17240628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>
          <a:latin typeface="Helvetica Neue" panose="02000503000000020004" pitchFamily="2" charset="0"/>
          <a:ea typeface="Helvetica Neue" panose="02000503000000020004" pitchFamily="2" charset="0"/>
          <a:cs typeface="Helvetica Neue" panose="02000503000000020004" pitchFamily="2" charset="0"/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r>
              <a:rPr lang="en-US" sz="2000" b="0" i="0" baseline="0" dirty="0">
                <a:effectLst/>
                <a:latin typeface="Helvetica" pitchFamily="2" charset="0"/>
              </a:rPr>
              <a:t>Numbers of new patients by age with </a:t>
            </a:r>
            <a:br>
              <a:rPr lang="en-US" sz="2000" b="0" i="0" baseline="0" dirty="0">
                <a:effectLst/>
                <a:latin typeface="Helvetica" pitchFamily="2" charset="0"/>
              </a:rPr>
            </a:br>
            <a:r>
              <a:rPr lang="en-US" sz="2000" b="1" i="0" baseline="0" dirty="0">
                <a:effectLst/>
                <a:latin typeface="Helvetica" pitchFamily="2" charset="0"/>
              </a:rPr>
              <a:t>Speech, Language, Communication and/or Social Communication Needs</a:t>
            </a:r>
            <a:endParaRPr lang="en-GB" sz="2000" dirty="0">
              <a:effectLst/>
              <a:latin typeface="Helvetica" pitchFamily="2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SLCNeeds!$A$2</c:f>
              <c:strCache>
                <c:ptCount val="1"/>
                <c:pt idx="0">
                  <c:v>Girls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SLCNeeds!$B$1:$S$1</c:f>
              <c:strCache>
                <c:ptCount val="18"/>
                <c:pt idx="0">
                  <c:v>&lt;One</c:v>
                </c:pt>
                <c:pt idx="1">
                  <c:v>One</c:v>
                </c:pt>
                <c:pt idx="2">
                  <c:v>Two</c:v>
                </c:pt>
                <c:pt idx="3">
                  <c:v>Three</c:v>
                </c:pt>
                <c:pt idx="4">
                  <c:v>Four</c:v>
                </c:pt>
                <c:pt idx="5">
                  <c:v>Five</c:v>
                </c:pt>
                <c:pt idx="6">
                  <c:v>Six</c:v>
                </c:pt>
                <c:pt idx="7">
                  <c:v>Seven</c:v>
                </c:pt>
                <c:pt idx="8">
                  <c:v>Eight</c:v>
                </c:pt>
                <c:pt idx="9">
                  <c:v>Nine</c:v>
                </c:pt>
                <c:pt idx="10">
                  <c:v>Ten</c:v>
                </c:pt>
                <c:pt idx="11">
                  <c:v>Eleven</c:v>
                </c:pt>
                <c:pt idx="12">
                  <c:v>Twelve</c:v>
                </c:pt>
                <c:pt idx="13">
                  <c:v>Thirteen</c:v>
                </c:pt>
                <c:pt idx="14">
                  <c:v>Fourteen</c:v>
                </c:pt>
                <c:pt idx="15">
                  <c:v>Fifteen</c:v>
                </c:pt>
                <c:pt idx="16">
                  <c:v>Sixteen</c:v>
                </c:pt>
                <c:pt idx="17">
                  <c:v>Seventeen to nineteen</c:v>
                </c:pt>
              </c:strCache>
            </c:strRef>
          </c:cat>
          <c:val>
            <c:numRef>
              <c:f>SLCNeeds!$B$2:$S$2</c:f>
              <c:numCache>
                <c:formatCode>General</c:formatCode>
                <c:ptCount val="18"/>
                <c:pt idx="0">
                  <c:v>17</c:v>
                </c:pt>
                <c:pt idx="1">
                  <c:v>36</c:v>
                </c:pt>
                <c:pt idx="2">
                  <c:v>78</c:v>
                </c:pt>
                <c:pt idx="3">
                  <c:v>53</c:v>
                </c:pt>
                <c:pt idx="4">
                  <c:v>33</c:v>
                </c:pt>
                <c:pt idx="5">
                  <c:v>27</c:v>
                </c:pt>
                <c:pt idx="6">
                  <c:v>43</c:v>
                </c:pt>
                <c:pt idx="7">
                  <c:v>24</c:v>
                </c:pt>
                <c:pt idx="8">
                  <c:v>19</c:v>
                </c:pt>
                <c:pt idx="9">
                  <c:v>13</c:v>
                </c:pt>
                <c:pt idx="10">
                  <c:v>9</c:v>
                </c:pt>
                <c:pt idx="11">
                  <c:v>10</c:v>
                </c:pt>
                <c:pt idx="12">
                  <c:v>10</c:v>
                </c:pt>
                <c:pt idx="13">
                  <c:v>10</c:v>
                </c:pt>
                <c:pt idx="14">
                  <c:v>4</c:v>
                </c:pt>
                <c:pt idx="15">
                  <c:v>4</c:v>
                </c:pt>
                <c:pt idx="16">
                  <c:v>2</c:v>
                </c:pt>
                <c:pt idx="1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6A1-A44D-89F2-690FEF7F0B8F}"/>
            </c:ext>
          </c:extLst>
        </c:ser>
        <c:ser>
          <c:idx val="1"/>
          <c:order val="1"/>
          <c:tx>
            <c:strRef>
              <c:f>SLCNeeds!$A$3</c:f>
              <c:strCache>
                <c:ptCount val="1"/>
                <c:pt idx="0">
                  <c:v>Boys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SLCNeeds!$B$1:$S$1</c:f>
              <c:strCache>
                <c:ptCount val="18"/>
                <c:pt idx="0">
                  <c:v>&lt;One</c:v>
                </c:pt>
                <c:pt idx="1">
                  <c:v>One</c:v>
                </c:pt>
                <c:pt idx="2">
                  <c:v>Two</c:v>
                </c:pt>
                <c:pt idx="3">
                  <c:v>Three</c:v>
                </c:pt>
                <c:pt idx="4">
                  <c:v>Four</c:v>
                </c:pt>
                <c:pt idx="5">
                  <c:v>Five</c:v>
                </c:pt>
                <c:pt idx="6">
                  <c:v>Six</c:v>
                </c:pt>
                <c:pt idx="7">
                  <c:v>Seven</c:v>
                </c:pt>
                <c:pt idx="8">
                  <c:v>Eight</c:v>
                </c:pt>
                <c:pt idx="9">
                  <c:v>Nine</c:v>
                </c:pt>
                <c:pt idx="10">
                  <c:v>Ten</c:v>
                </c:pt>
                <c:pt idx="11">
                  <c:v>Eleven</c:v>
                </c:pt>
                <c:pt idx="12">
                  <c:v>Twelve</c:v>
                </c:pt>
                <c:pt idx="13">
                  <c:v>Thirteen</c:v>
                </c:pt>
                <c:pt idx="14">
                  <c:v>Fourteen</c:v>
                </c:pt>
                <c:pt idx="15">
                  <c:v>Fifteen</c:v>
                </c:pt>
                <c:pt idx="16">
                  <c:v>Sixteen</c:v>
                </c:pt>
                <c:pt idx="17">
                  <c:v>Seventeen to nineteen</c:v>
                </c:pt>
              </c:strCache>
            </c:strRef>
          </c:cat>
          <c:val>
            <c:numRef>
              <c:f>SLCNeeds!$B$3:$S$3</c:f>
              <c:numCache>
                <c:formatCode>General</c:formatCode>
                <c:ptCount val="18"/>
                <c:pt idx="0">
                  <c:v>15</c:v>
                </c:pt>
                <c:pt idx="1">
                  <c:v>53</c:v>
                </c:pt>
                <c:pt idx="2">
                  <c:v>221</c:v>
                </c:pt>
                <c:pt idx="3">
                  <c:v>187</c:v>
                </c:pt>
                <c:pt idx="4">
                  <c:v>119</c:v>
                </c:pt>
                <c:pt idx="5">
                  <c:v>93</c:v>
                </c:pt>
                <c:pt idx="6">
                  <c:v>87</c:v>
                </c:pt>
                <c:pt idx="7">
                  <c:v>67</c:v>
                </c:pt>
                <c:pt idx="8">
                  <c:v>54</c:v>
                </c:pt>
                <c:pt idx="9">
                  <c:v>39</c:v>
                </c:pt>
                <c:pt idx="10">
                  <c:v>28</c:v>
                </c:pt>
                <c:pt idx="11">
                  <c:v>37</c:v>
                </c:pt>
                <c:pt idx="12">
                  <c:v>20</c:v>
                </c:pt>
                <c:pt idx="13">
                  <c:v>16</c:v>
                </c:pt>
                <c:pt idx="14">
                  <c:v>14</c:v>
                </c:pt>
                <c:pt idx="15">
                  <c:v>3</c:v>
                </c:pt>
                <c:pt idx="16">
                  <c:v>2</c:v>
                </c:pt>
                <c:pt idx="1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6A1-A44D-89F2-690FEF7F0B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32548192"/>
        <c:axId val="1331844016"/>
      </c:barChart>
      <c:catAx>
        <c:axId val="1332548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1331844016"/>
        <c:crosses val="autoZero"/>
        <c:auto val="1"/>
        <c:lblAlgn val="ctr"/>
        <c:lblOffset val="100"/>
        <c:noMultiLvlLbl val="0"/>
      </c:catAx>
      <c:valAx>
        <c:axId val="133184401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1332548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r>
              <a:rPr lang="en-US" sz="2000" dirty="0">
                <a:latin typeface="Helvetica" pitchFamily="2" charset="0"/>
              </a:rPr>
              <a:t>Numbers of new patients diagnosed</a:t>
            </a:r>
            <a:r>
              <a:rPr lang="en-US" sz="2000" baseline="0" dirty="0">
                <a:latin typeface="Helvetica" pitchFamily="2" charset="0"/>
              </a:rPr>
              <a:t> with </a:t>
            </a:r>
            <a:r>
              <a:rPr lang="en-US" sz="2000" b="1" baseline="0" dirty="0">
                <a:latin typeface="Helvetica" pitchFamily="2" charset="0"/>
              </a:rPr>
              <a:t>Autism Spectrum Conditions </a:t>
            </a:r>
            <a:r>
              <a:rPr lang="en-US" sz="2000" baseline="0" dirty="0">
                <a:latin typeface="Helvetica" pitchFamily="2" charset="0"/>
              </a:rPr>
              <a:t>and number with </a:t>
            </a:r>
            <a:r>
              <a:rPr lang="en-US" sz="2000" b="1" baseline="0" dirty="0">
                <a:latin typeface="Helvetica" pitchFamily="2" charset="0"/>
              </a:rPr>
              <a:t>impaired social interaction </a:t>
            </a:r>
            <a:r>
              <a:rPr lang="en-US" sz="2000" baseline="0" dirty="0">
                <a:latin typeface="Helvetica" pitchFamily="2" charset="0"/>
              </a:rPr>
              <a:t>but not diagnosed with  Autism Spectrum Conditions.  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Sheet2!$A$2</c:f>
              <c:strCache>
                <c:ptCount val="1"/>
                <c:pt idx="0">
                  <c:v>Girls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Sheet2!$B$1:$C$1</c:f>
              <c:strCache>
                <c:ptCount val="2"/>
                <c:pt idx="0">
                  <c:v>ASD</c:v>
                </c:pt>
                <c:pt idx="1">
                  <c:v>Impaired social interaction</c:v>
                </c:pt>
              </c:strCache>
            </c:strRef>
          </c:cat>
          <c:val>
            <c:numRef>
              <c:f>Sheet2!$B$2:$C$2</c:f>
              <c:numCache>
                <c:formatCode>General</c:formatCode>
                <c:ptCount val="2"/>
                <c:pt idx="0">
                  <c:v>103</c:v>
                </c:pt>
                <c:pt idx="1">
                  <c:v>107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8B-664C-BCA2-0BAADD0CD910}"/>
            </c:ext>
          </c:extLst>
        </c:ser>
        <c:ser>
          <c:idx val="1"/>
          <c:order val="1"/>
          <c:tx>
            <c:strRef>
              <c:f>Sheet2!$A$3</c:f>
              <c:strCache>
                <c:ptCount val="1"/>
                <c:pt idx="0">
                  <c:v>Boys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Sheet2!$B$1:$C$1</c:f>
              <c:strCache>
                <c:ptCount val="2"/>
                <c:pt idx="0">
                  <c:v>ASD</c:v>
                </c:pt>
                <c:pt idx="1">
                  <c:v>Impaired social interaction</c:v>
                </c:pt>
              </c:strCache>
            </c:strRef>
          </c:cat>
          <c:val>
            <c:numRef>
              <c:f>Sheet2!$B$3:$C$3</c:f>
              <c:numCache>
                <c:formatCode>General</c:formatCode>
                <c:ptCount val="2"/>
                <c:pt idx="0">
                  <c:v>270</c:v>
                </c:pt>
                <c:pt idx="1">
                  <c:v>282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8B-664C-BCA2-0BAADD0CD91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290932960"/>
        <c:axId val="1288673712"/>
      </c:barChart>
      <c:catAx>
        <c:axId val="12909329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1288673712"/>
        <c:crosses val="autoZero"/>
        <c:auto val="1"/>
        <c:lblAlgn val="ctr"/>
        <c:lblOffset val="100"/>
        <c:noMultiLvlLbl val="0"/>
      </c:catAx>
      <c:valAx>
        <c:axId val="12886737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12909329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r>
              <a:rPr lang="en-US" sz="2000" b="0" i="0" baseline="0" dirty="0">
                <a:effectLst/>
                <a:latin typeface="Helvetica" pitchFamily="2" charset="0"/>
              </a:rPr>
              <a:t>Numbers of new patients by age with </a:t>
            </a:r>
            <a:br>
              <a:rPr lang="en-US" sz="2000" b="1" i="0" baseline="0" dirty="0">
                <a:effectLst/>
                <a:latin typeface="Helvetica" pitchFamily="2" charset="0"/>
              </a:rPr>
            </a:br>
            <a:r>
              <a:rPr lang="en-US" sz="2000" b="1" i="0" baseline="0" dirty="0" err="1">
                <a:effectLst/>
                <a:latin typeface="Helvetica" pitchFamily="2" charset="0"/>
              </a:rPr>
              <a:t>Behavioural</a:t>
            </a:r>
            <a:r>
              <a:rPr lang="en-US" sz="2000" b="1" i="0" baseline="0" dirty="0">
                <a:effectLst/>
                <a:latin typeface="Helvetica" pitchFamily="2" charset="0"/>
              </a:rPr>
              <a:t>, Emotional, Mental Health needs</a:t>
            </a:r>
            <a:endParaRPr lang="en-GB" sz="2000" dirty="0">
              <a:effectLst/>
              <a:latin typeface="Helvetica" pitchFamily="2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SEMHneeds!$A$2</c:f>
              <c:strCache>
                <c:ptCount val="1"/>
                <c:pt idx="0">
                  <c:v>Girls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SEMHneeds!$B$1:$S$1</c:f>
              <c:strCache>
                <c:ptCount val="18"/>
                <c:pt idx="0">
                  <c:v>&lt;One</c:v>
                </c:pt>
                <c:pt idx="1">
                  <c:v>One</c:v>
                </c:pt>
                <c:pt idx="2">
                  <c:v>Two</c:v>
                </c:pt>
                <c:pt idx="3">
                  <c:v>Three</c:v>
                </c:pt>
                <c:pt idx="4">
                  <c:v>Four</c:v>
                </c:pt>
                <c:pt idx="5">
                  <c:v>Five</c:v>
                </c:pt>
                <c:pt idx="6">
                  <c:v>Six</c:v>
                </c:pt>
                <c:pt idx="7">
                  <c:v>Seven</c:v>
                </c:pt>
                <c:pt idx="8">
                  <c:v>Eight</c:v>
                </c:pt>
                <c:pt idx="9">
                  <c:v>Nine</c:v>
                </c:pt>
                <c:pt idx="10">
                  <c:v>Ten</c:v>
                </c:pt>
                <c:pt idx="11">
                  <c:v>Eleven</c:v>
                </c:pt>
                <c:pt idx="12">
                  <c:v>Twelve</c:v>
                </c:pt>
                <c:pt idx="13">
                  <c:v>Thirteen</c:v>
                </c:pt>
                <c:pt idx="14">
                  <c:v>Fourteen</c:v>
                </c:pt>
                <c:pt idx="15">
                  <c:v>Fifteen</c:v>
                </c:pt>
                <c:pt idx="16">
                  <c:v>Sixteen</c:v>
                </c:pt>
                <c:pt idx="17">
                  <c:v>Seventeen to nineteen</c:v>
                </c:pt>
              </c:strCache>
            </c:strRef>
          </c:cat>
          <c:val>
            <c:numRef>
              <c:f>SEMHneeds!$B$2:$S$2</c:f>
              <c:numCache>
                <c:formatCode>General</c:formatCode>
                <c:ptCount val="18"/>
                <c:pt idx="0">
                  <c:v>8</c:v>
                </c:pt>
                <c:pt idx="1">
                  <c:v>23</c:v>
                </c:pt>
                <c:pt idx="2">
                  <c:v>55</c:v>
                </c:pt>
                <c:pt idx="3">
                  <c:v>43</c:v>
                </c:pt>
                <c:pt idx="4">
                  <c:v>38</c:v>
                </c:pt>
                <c:pt idx="5">
                  <c:v>35</c:v>
                </c:pt>
                <c:pt idx="6">
                  <c:v>52</c:v>
                </c:pt>
                <c:pt idx="7">
                  <c:v>35</c:v>
                </c:pt>
                <c:pt idx="8">
                  <c:v>30</c:v>
                </c:pt>
                <c:pt idx="9">
                  <c:v>9</c:v>
                </c:pt>
                <c:pt idx="10">
                  <c:v>14</c:v>
                </c:pt>
                <c:pt idx="11">
                  <c:v>13</c:v>
                </c:pt>
                <c:pt idx="12">
                  <c:v>12</c:v>
                </c:pt>
                <c:pt idx="13">
                  <c:v>11</c:v>
                </c:pt>
                <c:pt idx="14">
                  <c:v>4</c:v>
                </c:pt>
                <c:pt idx="15">
                  <c:v>6</c:v>
                </c:pt>
                <c:pt idx="16">
                  <c:v>2</c:v>
                </c:pt>
                <c:pt idx="17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628-CE4F-8F7B-9E1DC175A290}"/>
            </c:ext>
          </c:extLst>
        </c:ser>
        <c:ser>
          <c:idx val="1"/>
          <c:order val="1"/>
          <c:tx>
            <c:strRef>
              <c:f>SEMHneeds!$A$3</c:f>
              <c:strCache>
                <c:ptCount val="1"/>
                <c:pt idx="0">
                  <c:v>Boys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SEMHneeds!$B$1:$S$1</c:f>
              <c:strCache>
                <c:ptCount val="18"/>
                <c:pt idx="0">
                  <c:v>&lt;One</c:v>
                </c:pt>
                <c:pt idx="1">
                  <c:v>One</c:v>
                </c:pt>
                <c:pt idx="2">
                  <c:v>Two</c:v>
                </c:pt>
                <c:pt idx="3">
                  <c:v>Three</c:v>
                </c:pt>
                <c:pt idx="4">
                  <c:v>Four</c:v>
                </c:pt>
                <c:pt idx="5">
                  <c:v>Five</c:v>
                </c:pt>
                <c:pt idx="6">
                  <c:v>Six</c:v>
                </c:pt>
                <c:pt idx="7">
                  <c:v>Seven</c:v>
                </c:pt>
                <c:pt idx="8">
                  <c:v>Eight</c:v>
                </c:pt>
                <c:pt idx="9">
                  <c:v>Nine</c:v>
                </c:pt>
                <c:pt idx="10">
                  <c:v>Ten</c:v>
                </c:pt>
                <c:pt idx="11">
                  <c:v>Eleven</c:v>
                </c:pt>
                <c:pt idx="12">
                  <c:v>Twelve</c:v>
                </c:pt>
                <c:pt idx="13">
                  <c:v>Thirteen</c:v>
                </c:pt>
                <c:pt idx="14">
                  <c:v>Fourteen</c:v>
                </c:pt>
                <c:pt idx="15">
                  <c:v>Fifteen</c:v>
                </c:pt>
                <c:pt idx="16">
                  <c:v>Sixteen</c:v>
                </c:pt>
                <c:pt idx="17">
                  <c:v>Seventeen to nineteen</c:v>
                </c:pt>
              </c:strCache>
            </c:strRef>
          </c:cat>
          <c:val>
            <c:numRef>
              <c:f>SEMHneeds!$B$3:$S$3</c:f>
              <c:numCache>
                <c:formatCode>General</c:formatCode>
                <c:ptCount val="18"/>
                <c:pt idx="0">
                  <c:v>4</c:v>
                </c:pt>
                <c:pt idx="1">
                  <c:v>31</c:v>
                </c:pt>
                <c:pt idx="2">
                  <c:v>154</c:v>
                </c:pt>
                <c:pt idx="3">
                  <c:v>142</c:v>
                </c:pt>
                <c:pt idx="4">
                  <c:v>104</c:v>
                </c:pt>
                <c:pt idx="5">
                  <c:v>86</c:v>
                </c:pt>
                <c:pt idx="6">
                  <c:v>107</c:v>
                </c:pt>
                <c:pt idx="7">
                  <c:v>94</c:v>
                </c:pt>
                <c:pt idx="8">
                  <c:v>75</c:v>
                </c:pt>
                <c:pt idx="9">
                  <c:v>47</c:v>
                </c:pt>
                <c:pt idx="10">
                  <c:v>45</c:v>
                </c:pt>
                <c:pt idx="11">
                  <c:v>49</c:v>
                </c:pt>
                <c:pt idx="12">
                  <c:v>30</c:v>
                </c:pt>
                <c:pt idx="13">
                  <c:v>18</c:v>
                </c:pt>
                <c:pt idx="14">
                  <c:v>15</c:v>
                </c:pt>
                <c:pt idx="15">
                  <c:v>4</c:v>
                </c:pt>
                <c:pt idx="16">
                  <c:v>4</c:v>
                </c:pt>
                <c:pt idx="17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628-CE4F-8F7B-9E1DC175A29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302573936"/>
        <c:axId val="1303112032"/>
      </c:barChart>
      <c:catAx>
        <c:axId val="13025739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pPr>
            <a:endParaRPr lang="en-US"/>
          </a:p>
        </c:txPr>
        <c:crossAx val="1303112032"/>
        <c:crosses val="autoZero"/>
        <c:auto val="1"/>
        <c:lblAlgn val="ctr"/>
        <c:lblOffset val="100"/>
        <c:noMultiLvlLbl val="0"/>
      </c:catAx>
      <c:valAx>
        <c:axId val="130311203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13025739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r>
              <a:rPr lang="en-US" sz="2000" b="0" i="0" baseline="0" dirty="0">
                <a:effectLst/>
                <a:latin typeface="Helvetica" pitchFamily="2" charset="0"/>
              </a:rPr>
              <a:t>Profile of most frequently documented needs of children and young people where </a:t>
            </a:r>
            <a:r>
              <a:rPr lang="en-US" sz="2000" b="1" i="0" baseline="0" dirty="0">
                <a:effectLst/>
                <a:latin typeface="Helvetica" pitchFamily="2" charset="0"/>
              </a:rPr>
              <a:t>School</a:t>
            </a:r>
            <a:r>
              <a:rPr lang="en-US" sz="2000" b="0" i="0" baseline="0" dirty="0">
                <a:effectLst/>
                <a:latin typeface="Helvetica" pitchFamily="2" charset="0"/>
              </a:rPr>
              <a:t> issues were documented</a:t>
            </a:r>
            <a:endParaRPr lang="en-GB" sz="2000" dirty="0">
              <a:effectLst/>
              <a:latin typeface="Helvetica" pitchFamily="2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School!$Q$817</c:f>
              <c:strCache>
                <c:ptCount val="1"/>
                <c:pt idx="0">
                  <c:v>Girls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School!$R$816:$AV$816</c:f>
              <c:strCache>
                <c:ptCount val="31"/>
                <c:pt idx="0">
                  <c:v>Constipation</c:v>
                </c:pt>
                <c:pt idx="1">
                  <c:v>Bowel incontinence</c:v>
                </c:pt>
                <c:pt idx="2">
                  <c:v>Feeding difficulties</c:v>
                </c:pt>
                <c:pt idx="3">
                  <c:v>Bed wetting</c:v>
                </c:pt>
                <c:pt idx="4">
                  <c:v>Urinary incontinence</c:v>
                </c:pt>
                <c:pt idx="5">
                  <c:v>Obesity</c:v>
                </c:pt>
                <c:pt idx="6">
                  <c:v>Chromosomal/genetic</c:v>
                </c:pt>
                <c:pt idx="7">
                  <c:v>EDI/LD</c:v>
                </c:pt>
                <c:pt idx="8">
                  <c:v>Ldiff</c:v>
                </c:pt>
                <c:pt idx="9">
                  <c:v>Joint laxity</c:v>
                </c:pt>
                <c:pt idx="10">
                  <c:v>Clumsy</c:v>
                </c:pt>
                <c:pt idx="11">
                  <c:v>Gait</c:v>
                </c:pt>
                <c:pt idx="12">
                  <c:v>MSKpain</c:v>
                </c:pt>
                <c:pt idx="13">
                  <c:v>Speech &amp; Language delay</c:v>
                </c:pt>
                <c:pt idx="14">
                  <c:v>Speech</c:v>
                </c:pt>
                <c:pt idx="15">
                  <c:v>Language</c:v>
                </c:pt>
                <c:pt idx="16">
                  <c:v>Impaired social interaction</c:v>
                </c:pt>
                <c:pt idx="17">
                  <c:v>Autism spectrum</c:v>
                </c:pt>
                <c:pt idx="18">
                  <c:v>Sensory sensitivities</c:v>
                </c:pt>
                <c:pt idx="19">
                  <c:v>Disordered attention</c:v>
                </c:pt>
                <c:pt idx="20">
                  <c:v>Behavioural difficulties</c:v>
                </c:pt>
                <c:pt idx="21">
                  <c:v>Disruptive behaviours</c:v>
                </c:pt>
                <c:pt idx="22">
                  <c:v>Emotions, mood, anxieties</c:v>
                </c:pt>
                <c:pt idx="23">
                  <c:v>Self-injury</c:v>
                </c:pt>
                <c:pt idx="24">
                  <c:v>Disordered sleep</c:v>
                </c:pt>
                <c:pt idx="25">
                  <c:v>Sleep melatonin</c:v>
                </c:pt>
                <c:pt idx="26">
                  <c:v>Family</c:v>
                </c:pt>
                <c:pt idx="27">
                  <c:v>Support</c:v>
                </c:pt>
                <c:pt idx="28">
                  <c:v>Information</c:v>
                </c:pt>
                <c:pt idx="29">
                  <c:v>Safeguarding</c:v>
                </c:pt>
                <c:pt idx="30">
                  <c:v>Requires Constant Supervision</c:v>
                </c:pt>
              </c:strCache>
            </c:strRef>
          </c:cat>
          <c:val>
            <c:numRef>
              <c:f>School!$R$817:$AV$817</c:f>
              <c:numCache>
                <c:formatCode>General</c:formatCode>
                <c:ptCount val="31"/>
                <c:pt idx="0">
                  <c:v>31</c:v>
                </c:pt>
                <c:pt idx="1">
                  <c:v>33</c:v>
                </c:pt>
                <c:pt idx="2">
                  <c:v>25</c:v>
                </c:pt>
                <c:pt idx="3">
                  <c:v>29</c:v>
                </c:pt>
                <c:pt idx="4">
                  <c:v>41</c:v>
                </c:pt>
                <c:pt idx="5">
                  <c:v>20</c:v>
                </c:pt>
                <c:pt idx="6">
                  <c:v>39</c:v>
                </c:pt>
                <c:pt idx="7">
                  <c:v>85</c:v>
                </c:pt>
                <c:pt idx="8">
                  <c:v>73</c:v>
                </c:pt>
                <c:pt idx="9">
                  <c:v>32</c:v>
                </c:pt>
                <c:pt idx="10">
                  <c:v>21</c:v>
                </c:pt>
                <c:pt idx="11">
                  <c:v>37</c:v>
                </c:pt>
                <c:pt idx="12">
                  <c:v>20</c:v>
                </c:pt>
                <c:pt idx="13">
                  <c:v>41</c:v>
                </c:pt>
                <c:pt idx="14">
                  <c:v>52</c:v>
                </c:pt>
                <c:pt idx="15">
                  <c:v>37</c:v>
                </c:pt>
                <c:pt idx="16">
                  <c:v>55</c:v>
                </c:pt>
                <c:pt idx="17">
                  <c:v>76</c:v>
                </c:pt>
                <c:pt idx="18">
                  <c:v>126</c:v>
                </c:pt>
                <c:pt idx="19">
                  <c:v>42</c:v>
                </c:pt>
                <c:pt idx="20">
                  <c:v>50</c:v>
                </c:pt>
                <c:pt idx="21">
                  <c:v>49</c:v>
                </c:pt>
                <c:pt idx="22">
                  <c:v>154</c:v>
                </c:pt>
                <c:pt idx="23">
                  <c:v>19</c:v>
                </c:pt>
                <c:pt idx="24">
                  <c:v>50</c:v>
                </c:pt>
                <c:pt idx="25">
                  <c:v>19</c:v>
                </c:pt>
                <c:pt idx="26">
                  <c:v>81</c:v>
                </c:pt>
                <c:pt idx="27">
                  <c:v>81</c:v>
                </c:pt>
                <c:pt idx="28">
                  <c:v>25</c:v>
                </c:pt>
                <c:pt idx="29">
                  <c:v>15</c:v>
                </c:pt>
                <c:pt idx="30">
                  <c:v>18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965-5546-81F3-9B43F2CAA760}"/>
            </c:ext>
          </c:extLst>
        </c:ser>
        <c:ser>
          <c:idx val="1"/>
          <c:order val="1"/>
          <c:tx>
            <c:strRef>
              <c:f>School!$Q$818</c:f>
              <c:strCache>
                <c:ptCount val="1"/>
                <c:pt idx="0">
                  <c:v>Boys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School!$R$816:$AV$816</c:f>
              <c:strCache>
                <c:ptCount val="31"/>
                <c:pt idx="0">
                  <c:v>Constipation</c:v>
                </c:pt>
                <c:pt idx="1">
                  <c:v>Bowel incontinence</c:v>
                </c:pt>
                <c:pt idx="2">
                  <c:v>Feeding difficulties</c:v>
                </c:pt>
                <c:pt idx="3">
                  <c:v>Bed wetting</c:v>
                </c:pt>
                <c:pt idx="4">
                  <c:v>Urinary incontinence</c:v>
                </c:pt>
                <c:pt idx="5">
                  <c:v>Obesity</c:v>
                </c:pt>
                <c:pt idx="6">
                  <c:v>Chromosomal/genetic</c:v>
                </c:pt>
                <c:pt idx="7">
                  <c:v>EDI/LD</c:v>
                </c:pt>
                <c:pt idx="8">
                  <c:v>Ldiff</c:v>
                </c:pt>
                <c:pt idx="9">
                  <c:v>Joint laxity</c:v>
                </c:pt>
                <c:pt idx="10">
                  <c:v>Clumsy</c:v>
                </c:pt>
                <c:pt idx="11">
                  <c:v>Gait</c:v>
                </c:pt>
                <c:pt idx="12">
                  <c:v>MSKpain</c:v>
                </c:pt>
                <c:pt idx="13">
                  <c:v>Speech &amp; Language delay</c:v>
                </c:pt>
                <c:pt idx="14">
                  <c:v>Speech</c:v>
                </c:pt>
                <c:pt idx="15">
                  <c:v>Language</c:v>
                </c:pt>
                <c:pt idx="16">
                  <c:v>Impaired social interaction</c:v>
                </c:pt>
                <c:pt idx="17">
                  <c:v>Autism spectrum</c:v>
                </c:pt>
                <c:pt idx="18">
                  <c:v>Sensory sensitivities</c:v>
                </c:pt>
                <c:pt idx="19">
                  <c:v>Disordered attention</c:v>
                </c:pt>
                <c:pt idx="20">
                  <c:v>Behavioural difficulties</c:v>
                </c:pt>
                <c:pt idx="21">
                  <c:v>Disruptive behaviours</c:v>
                </c:pt>
                <c:pt idx="22">
                  <c:v>Emotions, mood, anxieties</c:v>
                </c:pt>
                <c:pt idx="23">
                  <c:v>Self-injury</c:v>
                </c:pt>
                <c:pt idx="24">
                  <c:v>Disordered sleep</c:v>
                </c:pt>
                <c:pt idx="25">
                  <c:v>Sleep melatonin</c:v>
                </c:pt>
                <c:pt idx="26">
                  <c:v>Family</c:v>
                </c:pt>
                <c:pt idx="27">
                  <c:v>Support</c:v>
                </c:pt>
                <c:pt idx="28">
                  <c:v>Information</c:v>
                </c:pt>
                <c:pt idx="29">
                  <c:v>Safeguarding</c:v>
                </c:pt>
                <c:pt idx="30">
                  <c:v>Requires Constant Supervision</c:v>
                </c:pt>
              </c:strCache>
            </c:strRef>
          </c:cat>
          <c:val>
            <c:numRef>
              <c:f>School!$R$818:$AV$818</c:f>
              <c:numCache>
                <c:formatCode>General</c:formatCode>
                <c:ptCount val="31"/>
                <c:pt idx="0">
                  <c:v>59</c:v>
                </c:pt>
                <c:pt idx="1">
                  <c:v>103</c:v>
                </c:pt>
                <c:pt idx="2">
                  <c:v>56</c:v>
                </c:pt>
                <c:pt idx="3">
                  <c:v>85</c:v>
                </c:pt>
                <c:pt idx="4">
                  <c:v>87</c:v>
                </c:pt>
                <c:pt idx="5">
                  <c:v>49</c:v>
                </c:pt>
                <c:pt idx="6">
                  <c:v>56</c:v>
                </c:pt>
                <c:pt idx="7">
                  <c:v>206</c:v>
                </c:pt>
                <c:pt idx="8">
                  <c:v>258</c:v>
                </c:pt>
                <c:pt idx="9">
                  <c:v>58</c:v>
                </c:pt>
                <c:pt idx="10">
                  <c:v>67</c:v>
                </c:pt>
                <c:pt idx="11">
                  <c:v>57</c:v>
                </c:pt>
                <c:pt idx="12">
                  <c:v>45</c:v>
                </c:pt>
                <c:pt idx="13">
                  <c:v>95</c:v>
                </c:pt>
                <c:pt idx="14">
                  <c:v>153</c:v>
                </c:pt>
                <c:pt idx="15">
                  <c:v>115</c:v>
                </c:pt>
                <c:pt idx="16">
                  <c:v>159</c:v>
                </c:pt>
                <c:pt idx="17">
                  <c:v>263</c:v>
                </c:pt>
                <c:pt idx="18">
                  <c:v>398</c:v>
                </c:pt>
                <c:pt idx="19">
                  <c:v>158</c:v>
                </c:pt>
                <c:pt idx="20">
                  <c:v>115</c:v>
                </c:pt>
                <c:pt idx="21">
                  <c:v>259</c:v>
                </c:pt>
                <c:pt idx="22">
                  <c:v>474</c:v>
                </c:pt>
                <c:pt idx="23">
                  <c:v>55</c:v>
                </c:pt>
                <c:pt idx="24">
                  <c:v>143</c:v>
                </c:pt>
                <c:pt idx="25">
                  <c:v>90</c:v>
                </c:pt>
                <c:pt idx="26">
                  <c:v>212</c:v>
                </c:pt>
                <c:pt idx="27">
                  <c:v>229</c:v>
                </c:pt>
                <c:pt idx="28">
                  <c:v>74</c:v>
                </c:pt>
                <c:pt idx="29">
                  <c:v>47</c:v>
                </c:pt>
                <c:pt idx="30">
                  <c:v>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965-5546-81F3-9B43F2CAA76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70445535"/>
        <c:axId val="170402159"/>
      </c:barChart>
      <c:catAx>
        <c:axId val="17044553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170402159"/>
        <c:crosses val="autoZero"/>
        <c:auto val="1"/>
        <c:lblAlgn val="ctr"/>
        <c:lblOffset val="100"/>
        <c:noMultiLvlLbl val="0"/>
      </c:catAx>
      <c:valAx>
        <c:axId val="17040215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17044553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Safeguarding!$Q$248</c:f>
              <c:strCache>
                <c:ptCount val="1"/>
                <c:pt idx="0">
                  <c:v>Girls (n=75)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Safeguarding!$R$247:$AG$247</c:f>
              <c:strCache>
                <c:ptCount val="16"/>
                <c:pt idx="0">
                  <c:v>Constipation</c:v>
                </c:pt>
                <c:pt idx="1">
                  <c:v>Bowel incontinence</c:v>
                </c:pt>
                <c:pt idx="2">
                  <c:v>Feeding difficulties</c:v>
                </c:pt>
                <c:pt idx="3">
                  <c:v>Urinary incontinence</c:v>
                </c:pt>
                <c:pt idx="4">
                  <c:v>EDI/LD</c:v>
                </c:pt>
                <c:pt idx="5">
                  <c:v>Ldiff</c:v>
                </c:pt>
                <c:pt idx="6">
                  <c:v>Speech</c:v>
                </c:pt>
                <c:pt idx="7">
                  <c:v>Language</c:v>
                </c:pt>
                <c:pt idx="8">
                  <c:v>Speech &amp; Language delay</c:v>
                </c:pt>
                <c:pt idx="9">
                  <c:v>Impaired social interaction</c:v>
                </c:pt>
                <c:pt idx="10">
                  <c:v>Autism spectrum conditions</c:v>
                </c:pt>
                <c:pt idx="11">
                  <c:v>Sensory sensitivities</c:v>
                </c:pt>
                <c:pt idx="12">
                  <c:v>Disruptive behaviours</c:v>
                </c:pt>
                <c:pt idx="13">
                  <c:v>Emotions, mood anxiety</c:v>
                </c:pt>
                <c:pt idx="14">
                  <c:v>Family issues</c:v>
                </c:pt>
                <c:pt idx="15">
                  <c:v>School issues</c:v>
                </c:pt>
              </c:strCache>
            </c:strRef>
          </c:cat>
          <c:val>
            <c:numRef>
              <c:f>Safeguarding!$R$248:$AG$248</c:f>
              <c:numCache>
                <c:formatCode>General</c:formatCode>
                <c:ptCount val="16"/>
                <c:pt idx="0">
                  <c:v>14</c:v>
                </c:pt>
                <c:pt idx="1">
                  <c:v>14</c:v>
                </c:pt>
                <c:pt idx="2">
                  <c:v>15</c:v>
                </c:pt>
                <c:pt idx="3">
                  <c:v>17</c:v>
                </c:pt>
                <c:pt idx="4">
                  <c:v>37</c:v>
                </c:pt>
                <c:pt idx="5">
                  <c:v>9</c:v>
                </c:pt>
                <c:pt idx="6">
                  <c:v>19</c:v>
                </c:pt>
                <c:pt idx="7">
                  <c:v>16</c:v>
                </c:pt>
                <c:pt idx="8">
                  <c:v>17</c:v>
                </c:pt>
                <c:pt idx="9">
                  <c:v>13</c:v>
                </c:pt>
                <c:pt idx="10">
                  <c:v>9</c:v>
                </c:pt>
                <c:pt idx="11">
                  <c:v>19</c:v>
                </c:pt>
                <c:pt idx="12">
                  <c:v>14</c:v>
                </c:pt>
                <c:pt idx="13">
                  <c:v>30</c:v>
                </c:pt>
                <c:pt idx="14">
                  <c:v>29</c:v>
                </c:pt>
                <c:pt idx="15">
                  <c:v>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F4E-4B4A-8BD8-2ABB45E5525D}"/>
            </c:ext>
          </c:extLst>
        </c:ser>
        <c:ser>
          <c:idx val="1"/>
          <c:order val="1"/>
          <c:tx>
            <c:strRef>
              <c:f>Safeguarding!$Q$249</c:f>
              <c:strCache>
                <c:ptCount val="1"/>
                <c:pt idx="0">
                  <c:v>Boys (n=151)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Safeguarding!$R$247:$AG$247</c:f>
              <c:strCache>
                <c:ptCount val="16"/>
                <c:pt idx="0">
                  <c:v>Constipation</c:v>
                </c:pt>
                <c:pt idx="1">
                  <c:v>Bowel incontinence</c:v>
                </c:pt>
                <c:pt idx="2">
                  <c:v>Feeding difficulties</c:v>
                </c:pt>
                <c:pt idx="3">
                  <c:v>Urinary incontinence</c:v>
                </c:pt>
                <c:pt idx="4">
                  <c:v>EDI/LD</c:v>
                </c:pt>
                <c:pt idx="5">
                  <c:v>Ldiff</c:v>
                </c:pt>
                <c:pt idx="6">
                  <c:v>Speech</c:v>
                </c:pt>
                <c:pt idx="7">
                  <c:v>Language</c:v>
                </c:pt>
                <c:pt idx="8">
                  <c:v>Speech &amp; Language delay</c:v>
                </c:pt>
                <c:pt idx="9">
                  <c:v>Impaired social interaction</c:v>
                </c:pt>
                <c:pt idx="10">
                  <c:v>Autism spectrum conditions</c:v>
                </c:pt>
                <c:pt idx="11">
                  <c:v>Sensory sensitivities</c:v>
                </c:pt>
                <c:pt idx="12">
                  <c:v>Disruptive behaviours</c:v>
                </c:pt>
                <c:pt idx="13">
                  <c:v>Emotions, mood anxiety</c:v>
                </c:pt>
                <c:pt idx="14">
                  <c:v>Family issues</c:v>
                </c:pt>
                <c:pt idx="15">
                  <c:v>School issues</c:v>
                </c:pt>
              </c:strCache>
            </c:strRef>
          </c:cat>
          <c:val>
            <c:numRef>
              <c:f>Safeguarding!$R$249:$AG$249</c:f>
              <c:numCache>
                <c:formatCode>General</c:formatCode>
                <c:ptCount val="16"/>
                <c:pt idx="0">
                  <c:v>14</c:v>
                </c:pt>
                <c:pt idx="1">
                  <c:v>30</c:v>
                </c:pt>
                <c:pt idx="2">
                  <c:v>14</c:v>
                </c:pt>
                <c:pt idx="3">
                  <c:v>29</c:v>
                </c:pt>
                <c:pt idx="4">
                  <c:v>65</c:v>
                </c:pt>
                <c:pt idx="5">
                  <c:v>38</c:v>
                </c:pt>
                <c:pt idx="6">
                  <c:v>33</c:v>
                </c:pt>
                <c:pt idx="7">
                  <c:v>27</c:v>
                </c:pt>
                <c:pt idx="8">
                  <c:v>32</c:v>
                </c:pt>
                <c:pt idx="9">
                  <c:v>28</c:v>
                </c:pt>
                <c:pt idx="10">
                  <c:v>39</c:v>
                </c:pt>
                <c:pt idx="11">
                  <c:v>62</c:v>
                </c:pt>
                <c:pt idx="12">
                  <c:v>59</c:v>
                </c:pt>
                <c:pt idx="13">
                  <c:v>84</c:v>
                </c:pt>
                <c:pt idx="14">
                  <c:v>70</c:v>
                </c:pt>
                <c:pt idx="15">
                  <c:v>44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1F4E-4B4A-8BD8-2ABB45E5525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65628783"/>
        <c:axId val="103378415"/>
      </c:barChart>
      <c:catAx>
        <c:axId val="6562878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pPr>
            <a:endParaRPr lang="en-US"/>
          </a:p>
        </c:txPr>
        <c:crossAx val="103378415"/>
        <c:crosses val="autoZero"/>
        <c:auto val="1"/>
        <c:lblAlgn val="ctr"/>
        <c:lblOffset val="100"/>
        <c:noMultiLvlLbl val="0"/>
      </c:catAx>
      <c:valAx>
        <c:axId val="10337841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562878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r>
              <a:rPr lang="en-US" sz="2000" b="0" i="0" baseline="0" dirty="0">
                <a:effectLst/>
                <a:latin typeface="Helvetica" pitchFamily="2" charset="0"/>
              </a:rPr>
              <a:t>Most frequently documented needs of children and young people where </a:t>
            </a:r>
            <a:br>
              <a:rPr lang="en-US" sz="2000" b="0" i="0" baseline="0" dirty="0">
                <a:effectLst/>
                <a:latin typeface="Helvetica" pitchFamily="2" charset="0"/>
              </a:rPr>
            </a:br>
            <a:r>
              <a:rPr lang="en-US" sz="2000" b="1" i="0" baseline="0" dirty="0">
                <a:effectLst/>
                <a:latin typeface="Helvetica" pitchFamily="2" charset="0"/>
              </a:rPr>
              <a:t>Technology-dependencies</a:t>
            </a:r>
            <a:r>
              <a:rPr lang="en-US" sz="2000" b="0" i="0" baseline="0" dirty="0">
                <a:effectLst/>
                <a:latin typeface="Helvetica" pitchFamily="2" charset="0"/>
              </a:rPr>
              <a:t> were documented </a:t>
            </a:r>
            <a:endParaRPr lang="en-GB" sz="2000" dirty="0">
              <a:effectLst/>
              <a:latin typeface="Helvetica" pitchFamily="2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Techdata!$Q$140</c:f>
              <c:strCache>
                <c:ptCount val="1"/>
                <c:pt idx="0">
                  <c:v>Girls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Techdata!$R$139:$AJ$139</c:f>
              <c:strCache>
                <c:ptCount val="19"/>
                <c:pt idx="0">
                  <c:v>Drooling</c:v>
                </c:pt>
                <c:pt idx="1">
                  <c:v>Recurrent chest infections</c:v>
                </c:pt>
                <c:pt idx="2">
                  <c:v>GORD</c:v>
                </c:pt>
                <c:pt idx="3">
                  <c:v>Constipation</c:v>
                </c:pt>
                <c:pt idx="4">
                  <c:v>Bowel incontinence</c:v>
                </c:pt>
                <c:pt idx="5">
                  <c:v>Feeding difficulties</c:v>
                </c:pt>
                <c:pt idx="6">
                  <c:v>Urinary incontinence</c:v>
                </c:pt>
                <c:pt idx="7">
                  <c:v>Epilepsies</c:v>
                </c:pt>
                <c:pt idx="8">
                  <c:v>Chromosomal/genetic</c:v>
                </c:pt>
                <c:pt idx="9">
                  <c:v>EDI/LD</c:v>
                </c:pt>
                <c:pt idx="10">
                  <c:v>Cerebral palsies</c:v>
                </c:pt>
                <c:pt idx="11">
                  <c:v>Scoliosis</c:v>
                </c:pt>
                <c:pt idx="12">
                  <c:v>Speech</c:v>
                </c:pt>
                <c:pt idx="13">
                  <c:v>Language</c:v>
                </c:pt>
                <c:pt idx="14">
                  <c:v>Sensory sensitivities</c:v>
                </c:pt>
                <c:pt idx="15">
                  <c:v>Emotional, mood,anxieties</c:v>
                </c:pt>
                <c:pt idx="16">
                  <c:v>Disordered sleep</c:v>
                </c:pt>
                <c:pt idx="17">
                  <c:v>Family </c:v>
                </c:pt>
                <c:pt idx="18">
                  <c:v>Support</c:v>
                </c:pt>
              </c:strCache>
            </c:strRef>
          </c:cat>
          <c:val>
            <c:numRef>
              <c:f>Techdata!$R$140:$AJ$140</c:f>
              <c:numCache>
                <c:formatCode>General</c:formatCode>
                <c:ptCount val="19"/>
                <c:pt idx="0">
                  <c:v>18</c:v>
                </c:pt>
                <c:pt idx="1">
                  <c:v>24</c:v>
                </c:pt>
                <c:pt idx="2">
                  <c:v>28</c:v>
                </c:pt>
                <c:pt idx="3">
                  <c:v>21</c:v>
                </c:pt>
                <c:pt idx="4">
                  <c:v>21</c:v>
                </c:pt>
                <c:pt idx="5">
                  <c:v>40</c:v>
                </c:pt>
                <c:pt idx="6">
                  <c:v>21</c:v>
                </c:pt>
                <c:pt idx="7">
                  <c:v>17</c:v>
                </c:pt>
                <c:pt idx="8">
                  <c:v>22</c:v>
                </c:pt>
                <c:pt idx="9">
                  <c:v>32</c:v>
                </c:pt>
                <c:pt idx="10">
                  <c:v>14</c:v>
                </c:pt>
                <c:pt idx="11">
                  <c:v>13</c:v>
                </c:pt>
                <c:pt idx="12">
                  <c:v>26</c:v>
                </c:pt>
                <c:pt idx="13">
                  <c:v>22</c:v>
                </c:pt>
                <c:pt idx="14">
                  <c:v>17</c:v>
                </c:pt>
                <c:pt idx="15">
                  <c:v>15</c:v>
                </c:pt>
                <c:pt idx="16">
                  <c:v>16</c:v>
                </c:pt>
                <c:pt idx="17">
                  <c:v>20</c:v>
                </c:pt>
                <c:pt idx="18">
                  <c:v>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E0F-D441-82D9-7C5E274EF843}"/>
            </c:ext>
          </c:extLst>
        </c:ser>
        <c:ser>
          <c:idx val="1"/>
          <c:order val="1"/>
          <c:tx>
            <c:strRef>
              <c:f>Techdata!$Q$141</c:f>
              <c:strCache>
                <c:ptCount val="1"/>
                <c:pt idx="0">
                  <c:v>Boys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Techdata!$R$139:$AJ$139</c:f>
              <c:strCache>
                <c:ptCount val="19"/>
                <c:pt idx="0">
                  <c:v>Drooling</c:v>
                </c:pt>
                <c:pt idx="1">
                  <c:v>Recurrent chest infections</c:v>
                </c:pt>
                <c:pt idx="2">
                  <c:v>GORD</c:v>
                </c:pt>
                <c:pt idx="3">
                  <c:v>Constipation</c:v>
                </c:pt>
                <c:pt idx="4">
                  <c:v>Bowel incontinence</c:v>
                </c:pt>
                <c:pt idx="5">
                  <c:v>Feeding difficulties</c:v>
                </c:pt>
                <c:pt idx="6">
                  <c:v>Urinary incontinence</c:v>
                </c:pt>
                <c:pt idx="7">
                  <c:v>Epilepsies</c:v>
                </c:pt>
                <c:pt idx="8">
                  <c:v>Chromosomal/genetic</c:v>
                </c:pt>
                <c:pt idx="9">
                  <c:v>EDI/LD</c:v>
                </c:pt>
                <c:pt idx="10">
                  <c:v>Cerebral palsies</c:v>
                </c:pt>
                <c:pt idx="11">
                  <c:v>Scoliosis</c:v>
                </c:pt>
                <c:pt idx="12">
                  <c:v>Speech</c:v>
                </c:pt>
                <c:pt idx="13">
                  <c:v>Language</c:v>
                </c:pt>
                <c:pt idx="14">
                  <c:v>Sensory sensitivities</c:v>
                </c:pt>
                <c:pt idx="15">
                  <c:v>Emotional, mood,anxieties</c:v>
                </c:pt>
                <c:pt idx="16">
                  <c:v>Disordered sleep</c:v>
                </c:pt>
                <c:pt idx="17">
                  <c:v>Family </c:v>
                </c:pt>
                <c:pt idx="18">
                  <c:v>Support</c:v>
                </c:pt>
              </c:strCache>
            </c:strRef>
          </c:cat>
          <c:val>
            <c:numRef>
              <c:f>Techdata!$R$141:$AJ$141</c:f>
              <c:numCache>
                <c:formatCode>General</c:formatCode>
                <c:ptCount val="19"/>
                <c:pt idx="0">
                  <c:v>24</c:v>
                </c:pt>
                <c:pt idx="1">
                  <c:v>38</c:v>
                </c:pt>
                <c:pt idx="2">
                  <c:v>46</c:v>
                </c:pt>
                <c:pt idx="3">
                  <c:v>43</c:v>
                </c:pt>
                <c:pt idx="4">
                  <c:v>47</c:v>
                </c:pt>
                <c:pt idx="5">
                  <c:v>60</c:v>
                </c:pt>
                <c:pt idx="6">
                  <c:v>47</c:v>
                </c:pt>
                <c:pt idx="7">
                  <c:v>33</c:v>
                </c:pt>
                <c:pt idx="8">
                  <c:v>30</c:v>
                </c:pt>
                <c:pt idx="9">
                  <c:v>59</c:v>
                </c:pt>
                <c:pt idx="10">
                  <c:v>30</c:v>
                </c:pt>
                <c:pt idx="11">
                  <c:v>20</c:v>
                </c:pt>
                <c:pt idx="12">
                  <c:v>44</c:v>
                </c:pt>
                <c:pt idx="13">
                  <c:v>43</c:v>
                </c:pt>
                <c:pt idx="14">
                  <c:v>20</c:v>
                </c:pt>
                <c:pt idx="15">
                  <c:v>27</c:v>
                </c:pt>
                <c:pt idx="16">
                  <c:v>17</c:v>
                </c:pt>
                <c:pt idx="17">
                  <c:v>31</c:v>
                </c:pt>
                <c:pt idx="18">
                  <c:v>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E0F-D441-82D9-7C5E274EF84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67773599"/>
        <c:axId val="467775279"/>
      </c:barChart>
      <c:catAx>
        <c:axId val="46777359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467775279"/>
        <c:crosses val="autoZero"/>
        <c:auto val="1"/>
        <c:lblAlgn val="ctr"/>
        <c:lblOffset val="100"/>
        <c:noMultiLvlLbl val="0"/>
      </c:catAx>
      <c:valAx>
        <c:axId val="4677752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467773599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r>
              <a:rPr lang="en-US" sz="2000" b="0" i="0" baseline="0" dirty="0">
                <a:effectLst/>
                <a:latin typeface="Helvetica" pitchFamily="2" charset="0"/>
              </a:rPr>
              <a:t>Most frequently documented needs of children and young people where </a:t>
            </a:r>
            <a:br>
              <a:rPr lang="en-US" sz="2000" b="0" i="0" baseline="0" dirty="0">
                <a:effectLst/>
                <a:latin typeface="Helvetica" pitchFamily="2" charset="0"/>
              </a:rPr>
            </a:br>
            <a:r>
              <a:rPr lang="en-US" sz="2000" b="1" i="0" baseline="0" dirty="0">
                <a:effectLst/>
                <a:latin typeface="Helvetica" pitchFamily="2" charset="0"/>
              </a:rPr>
              <a:t>requirement for round the clock care/constant supervision</a:t>
            </a:r>
            <a:r>
              <a:rPr lang="en-US" sz="2000" b="0" i="0" baseline="0" dirty="0">
                <a:effectLst/>
                <a:latin typeface="Helvetica" pitchFamily="2" charset="0"/>
              </a:rPr>
              <a:t> documented</a:t>
            </a:r>
            <a:endParaRPr lang="en-GB" sz="2000" dirty="0">
              <a:effectLst/>
              <a:latin typeface="Helvetica" pitchFamily="2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RTCcareData!$P$196</c:f>
              <c:strCache>
                <c:ptCount val="1"/>
                <c:pt idx="0">
                  <c:v>Girls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RTCcareData!$Q$195:$AN$195</c:f>
              <c:strCache>
                <c:ptCount val="24"/>
                <c:pt idx="0">
                  <c:v>Drooling</c:v>
                </c:pt>
                <c:pt idx="1">
                  <c:v>Recurrent chest infections</c:v>
                </c:pt>
                <c:pt idx="2">
                  <c:v>GORD</c:v>
                </c:pt>
                <c:pt idx="3">
                  <c:v>Constipation</c:v>
                </c:pt>
                <c:pt idx="4">
                  <c:v>Bowel incontinence</c:v>
                </c:pt>
                <c:pt idx="5">
                  <c:v>Feeding difficulties</c:v>
                </c:pt>
                <c:pt idx="6">
                  <c:v>Urinary incontinence</c:v>
                </c:pt>
                <c:pt idx="7">
                  <c:v>Epilepsies</c:v>
                </c:pt>
                <c:pt idx="8">
                  <c:v>ABI</c:v>
                </c:pt>
                <c:pt idx="9">
                  <c:v>Chromosomal/genetic</c:v>
                </c:pt>
                <c:pt idx="10">
                  <c:v>EDI/LD</c:v>
                </c:pt>
                <c:pt idx="11">
                  <c:v>Gait</c:v>
                </c:pt>
                <c:pt idx="12">
                  <c:v>Cerebral Palsies</c:v>
                </c:pt>
                <c:pt idx="13">
                  <c:v>Speech</c:v>
                </c:pt>
                <c:pt idx="14">
                  <c:v>Autism Spectrum</c:v>
                </c:pt>
                <c:pt idx="15">
                  <c:v>Sensory sensitivities</c:v>
                </c:pt>
                <c:pt idx="16">
                  <c:v>Disruptive Behaviours</c:v>
                </c:pt>
                <c:pt idx="17">
                  <c:v>Emotions, Mood, Anxieties</c:v>
                </c:pt>
                <c:pt idx="18">
                  <c:v>Disordered sleep</c:v>
                </c:pt>
                <c:pt idx="19">
                  <c:v>Family</c:v>
                </c:pt>
                <c:pt idx="20">
                  <c:v>School</c:v>
                </c:pt>
                <c:pt idx="21">
                  <c:v>Support</c:v>
                </c:pt>
                <c:pt idx="22">
                  <c:v>PEG</c:v>
                </c:pt>
                <c:pt idx="23">
                  <c:v>Risk of death &lt;18</c:v>
                </c:pt>
              </c:strCache>
            </c:strRef>
          </c:cat>
          <c:val>
            <c:numRef>
              <c:f>RTCcareData!$Q$196:$AN$196</c:f>
              <c:numCache>
                <c:formatCode>General</c:formatCode>
                <c:ptCount val="24"/>
                <c:pt idx="0">
                  <c:v>19</c:v>
                </c:pt>
                <c:pt idx="1">
                  <c:v>21</c:v>
                </c:pt>
                <c:pt idx="2">
                  <c:v>19</c:v>
                </c:pt>
                <c:pt idx="3">
                  <c:v>26</c:v>
                </c:pt>
                <c:pt idx="4">
                  <c:v>40</c:v>
                </c:pt>
                <c:pt idx="5">
                  <c:v>40</c:v>
                </c:pt>
                <c:pt idx="6">
                  <c:v>43</c:v>
                </c:pt>
                <c:pt idx="7">
                  <c:v>26</c:v>
                </c:pt>
                <c:pt idx="8">
                  <c:v>18</c:v>
                </c:pt>
                <c:pt idx="9">
                  <c:v>24</c:v>
                </c:pt>
                <c:pt idx="10">
                  <c:v>49</c:v>
                </c:pt>
                <c:pt idx="11">
                  <c:v>17</c:v>
                </c:pt>
                <c:pt idx="12">
                  <c:v>14</c:v>
                </c:pt>
                <c:pt idx="13">
                  <c:v>46</c:v>
                </c:pt>
                <c:pt idx="14">
                  <c:v>15</c:v>
                </c:pt>
                <c:pt idx="15">
                  <c:v>30</c:v>
                </c:pt>
                <c:pt idx="16">
                  <c:v>13</c:v>
                </c:pt>
                <c:pt idx="17">
                  <c:v>34</c:v>
                </c:pt>
                <c:pt idx="18">
                  <c:v>21</c:v>
                </c:pt>
                <c:pt idx="19">
                  <c:v>32</c:v>
                </c:pt>
                <c:pt idx="20">
                  <c:v>18</c:v>
                </c:pt>
                <c:pt idx="21">
                  <c:v>23</c:v>
                </c:pt>
                <c:pt idx="22">
                  <c:v>23</c:v>
                </c:pt>
                <c:pt idx="23">
                  <c:v>26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A9E-A047-99D3-C56254832861}"/>
            </c:ext>
          </c:extLst>
        </c:ser>
        <c:ser>
          <c:idx val="1"/>
          <c:order val="1"/>
          <c:tx>
            <c:strRef>
              <c:f>RTCcareData!$P$197</c:f>
              <c:strCache>
                <c:ptCount val="1"/>
                <c:pt idx="0">
                  <c:v>Boys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RTCcareData!$Q$195:$AN$195</c:f>
              <c:strCache>
                <c:ptCount val="24"/>
                <c:pt idx="0">
                  <c:v>Drooling</c:v>
                </c:pt>
                <c:pt idx="1">
                  <c:v>Recurrent chest infections</c:v>
                </c:pt>
                <c:pt idx="2">
                  <c:v>GORD</c:v>
                </c:pt>
                <c:pt idx="3">
                  <c:v>Constipation</c:v>
                </c:pt>
                <c:pt idx="4">
                  <c:v>Bowel incontinence</c:v>
                </c:pt>
                <c:pt idx="5">
                  <c:v>Feeding difficulties</c:v>
                </c:pt>
                <c:pt idx="6">
                  <c:v>Urinary incontinence</c:v>
                </c:pt>
                <c:pt idx="7">
                  <c:v>Epilepsies</c:v>
                </c:pt>
                <c:pt idx="8">
                  <c:v>ABI</c:v>
                </c:pt>
                <c:pt idx="9">
                  <c:v>Chromosomal/genetic</c:v>
                </c:pt>
                <c:pt idx="10">
                  <c:v>EDI/LD</c:v>
                </c:pt>
                <c:pt idx="11">
                  <c:v>Gait</c:v>
                </c:pt>
                <c:pt idx="12">
                  <c:v>Cerebral Palsies</c:v>
                </c:pt>
                <c:pt idx="13">
                  <c:v>Speech</c:v>
                </c:pt>
                <c:pt idx="14">
                  <c:v>Autism Spectrum</c:v>
                </c:pt>
                <c:pt idx="15">
                  <c:v>Sensory sensitivities</c:v>
                </c:pt>
                <c:pt idx="16">
                  <c:v>Disruptive Behaviours</c:v>
                </c:pt>
                <c:pt idx="17">
                  <c:v>Emotions, Mood, Anxieties</c:v>
                </c:pt>
                <c:pt idx="18">
                  <c:v>Disordered sleep</c:v>
                </c:pt>
                <c:pt idx="19">
                  <c:v>Family</c:v>
                </c:pt>
                <c:pt idx="20">
                  <c:v>School</c:v>
                </c:pt>
                <c:pt idx="21">
                  <c:v>Support</c:v>
                </c:pt>
                <c:pt idx="22">
                  <c:v>PEG</c:v>
                </c:pt>
                <c:pt idx="23">
                  <c:v>Risk of death &lt;18</c:v>
                </c:pt>
              </c:strCache>
            </c:strRef>
          </c:cat>
          <c:val>
            <c:numRef>
              <c:f>RTCcareData!$Q$197:$AN$197</c:f>
              <c:numCache>
                <c:formatCode>General</c:formatCode>
                <c:ptCount val="24"/>
                <c:pt idx="0">
                  <c:v>32</c:v>
                </c:pt>
                <c:pt idx="1">
                  <c:v>25</c:v>
                </c:pt>
                <c:pt idx="2">
                  <c:v>35</c:v>
                </c:pt>
                <c:pt idx="3">
                  <c:v>45</c:v>
                </c:pt>
                <c:pt idx="4">
                  <c:v>75</c:v>
                </c:pt>
                <c:pt idx="5">
                  <c:v>66</c:v>
                </c:pt>
                <c:pt idx="6">
                  <c:v>73</c:v>
                </c:pt>
                <c:pt idx="7">
                  <c:v>38</c:v>
                </c:pt>
                <c:pt idx="8">
                  <c:v>28</c:v>
                </c:pt>
                <c:pt idx="9">
                  <c:v>38</c:v>
                </c:pt>
                <c:pt idx="10">
                  <c:v>94</c:v>
                </c:pt>
                <c:pt idx="11">
                  <c:v>28</c:v>
                </c:pt>
                <c:pt idx="12">
                  <c:v>28</c:v>
                </c:pt>
                <c:pt idx="13">
                  <c:v>89</c:v>
                </c:pt>
                <c:pt idx="14">
                  <c:v>53</c:v>
                </c:pt>
                <c:pt idx="15">
                  <c:v>75</c:v>
                </c:pt>
                <c:pt idx="16">
                  <c:v>56</c:v>
                </c:pt>
                <c:pt idx="17">
                  <c:v>91</c:v>
                </c:pt>
                <c:pt idx="18">
                  <c:v>41</c:v>
                </c:pt>
                <c:pt idx="19">
                  <c:v>83</c:v>
                </c:pt>
                <c:pt idx="20">
                  <c:v>45</c:v>
                </c:pt>
                <c:pt idx="21">
                  <c:v>44</c:v>
                </c:pt>
                <c:pt idx="22">
                  <c:v>33</c:v>
                </c:pt>
                <c:pt idx="23">
                  <c:v>43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A9E-A047-99D3-C562548328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6248463"/>
        <c:axId val="486250143"/>
      </c:barChart>
      <c:catAx>
        <c:axId val="486248463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486250143"/>
        <c:crosses val="autoZero"/>
        <c:auto val="1"/>
        <c:lblAlgn val="ctr"/>
        <c:lblOffset val="100"/>
        <c:noMultiLvlLbl val="0"/>
      </c:catAx>
      <c:valAx>
        <c:axId val="48625014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486248463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38860761154855644"/>
          <c:y val="0.89482400116652083"/>
          <c:w val="0.15195144356955381"/>
          <c:h val="4.77685914260717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20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r>
              <a:rPr lang="en-US" sz="2000" b="0" i="0" baseline="0" dirty="0">
                <a:effectLst/>
                <a:latin typeface="Helvetica" pitchFamily="2" charset="0"/>
              </a:rPr>
              <a:t>Most frequently documented needs of children and young people where </a:t>
            </a:r>
            <a:br>
              <a:rPr lang="en-US" sz="2000" b="0" i="0" baseline="0" dirty="0">
                <a:effectLst/>
                <a:latin typeface="Helvetica" pitchFamily="2" charset="0"/>
              </a:rPr>
            </a:br>
            <a:r>
              <a:rPr lang="en-US" sz="2000" b="1" i="0" baseline="0" dirty="0">
                <a:effectLst/>
                <a:latin typeface="Helvetica" pitchFamily="2" charset="0"/>
              </a:rPr>
              <a:t>risk of death &lt; 18 years </a:t>
            </a:r>
            <a:r>
              <a:rPr lang="en-US" sz="2000" b="0" i="0" baseline="0" dirty="0">
                <a:effectLst/>
                <a:latin typeface="Helvetica" pitchFamily="2" charset="0"/>
              </a:rPr>
              <a:t>documented </a:t>
            </a:r>
            <a:endParaRPr lang="en-GB" sz="2000" dirty="0">
              <a:effectLst/>
              <a:latin typeface="Helvetica" pitchFamily="2" charset="0"/>
            </a:endParaRP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Helvetica" pitchFamily="2" charset="0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'RiskDeath&lt;18'!$Q$80</c:f>
              <c:strCache>
                <c:ptCount val="1"/>
                <c:pt idx="0">
                  <c:v>Girls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'RiskDeath&lt;18'!$R$79:$AN$79</c:f>
              <c:strCache>
                <c:ptCount val="23"/>
                <c:pt idx="0">
                  <c:v>Drooling</c:v>
                </c:pt>
                <c:pt idx="1">
                  <c:v>Recurrent chest infections</c:v>
                </c:pt>
                <c:pt idx="2">
                  <c:v>GORD</c:v>
                </c:pt>
                <c:pt idx="3">
                  <c:v>Constipation</c:v>
                </c:pt>
                <c:pt idx="4">
                  <c:v>Bowel incontinence</c:v>
                </c:pt>
                <c:pt idx="5">
                  <c:v>Feeding difficulties</c:v>
                </c:pt>
                <c:pt idx="6">
                  <c:v>Liquid diet</c:v>
                </c:pt>
                <c:pt idx="7">
                  <c:v>Urinary incontinence</c:v>
                </c:pt>
                <c:pt idx="8">
                  <c:v>Epilepsies</c:v>
                </c:pt>
                <c:pt idx="9">
                  <c:v>ABI</c:v>
                </c:pt>
                <c:pt idx="10">
                  <c:v>Premature/perinatal</c:v>
                </c:pt>
                <c:pt idx="11">
                  <c:v>Chromosomal/genetic</c:v>
                </c:pt>
                <c:pt idx="12">
                  <c:v>EDI/LD</c:v>
                </c:pt>
                <c:pt idx="13">
                  <c:v>Cerebral palsies</c:v>
                </c:pt>
                <c:pt idx="14">
                  <c:v>Vision impairment</c:v>
                </c:pt>
                <c:pt idx="15">
                  <c:v>Speech</c:v>
                </c:pt>
                <c:pt idx="16">
                  <c:v>Language</c:v>
                </c:pt>
                <c:pt idx="17">
                  <c:v>Emotions, mood, anxieties</c:v>
                </c:pt>
                <c:pt idx="18">
                  <c:v>Sleep</c:v>
                </c:pt>
                <c:pt idx="19">
                  <c:v>Family</c:v>
                </c:pt>
                <c:pt idx="20">
                  <c:v>Support</c:v>
                </c:pt>
                <c:pt idx="21">
                  <c:v>PEG</c:v>
                </c:pt>
                <c:pt idx="22">
                  <c:v>Requirement for constant supervision</c:v>
                </c:pt>
              </c:strCache>
            </c:strRef>
          </c:cat>
          <c:val>
            <c:numRef>
              <c:f>'RiskDeath&lt;18'!$R$80:$AN$80</c:f>
              <c:numCache>
                <c:formatCode>General</c:formatCode>
                <c:ptCount val="23"/>
                <c:pt idx="0">
                  <c:v>11</c:v>
                </c:pt>
                <c:pt idx="1">
                  <c:v>13</c:v>
                </c:pt>
                <c:pt idx="2">
                  <c:v>13</c:v>
                </c:pt>
                <c:pt idx="3">
                  <c:v>13</c:v>
                </c:pt>
                <c:pt idx="4">
                  <c:v>17</c:v>
                </c:pt>
                <c:pt idx="5">
                  <c:v>19</c:v>
                </c:pt>
                <c:pt idx="6">
                  <c:v>12</c:v>
                </c:pt>
                <c:pt idx="7">
                  <c:v>17</c:v>
                </c:pt>
                <c:pt idx="8">
                  <c:v>17</c:v>
                </c:pt>
                <c:pt idx="9">
                  <c:v>12</c:v>
                </c:pt>
                <c:pt idx="10">
                  <c:v>11</c:v>
                </c:pt>
                <c:pt idx="11">
                  <c:v>10</c:v>
                </c:pt>
                <c:pt idx="12">
                  <c:v>20</c:v>
                </c:pt>
                <c:pt idx="13">
                  <c:v>10</c:v>
                </c:pt>
                <c:pt idx="14">
                  <c:v>19</c:v>
                </c:pt>
                <c:pt idx="15">
                  <c:v>21</c:v>
                </c:pt>
                <c:pt idx="16">
                  <c:v>20</c:v>
                </c:pt>
                <c:pt idx="17">
                  <c:v>12</c:v>
                </c:pt>
                <c:pt idx="18">
                  <c:v>14</c:v>
                </c:pt>
                <c:pt idx="19">
                  <c:v>18</c:v>
                </c:pt>
                <c:pt idx="20">
                  <c:v>10</c:v>
                </c:pt>
                <c:pt idx="21">
                  <c:v>14</c:v>
                </c:pt>
                <c:pt idx="22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E7C-EF45-80F0-C9B34A3CA978}"/>
            </c:ext>
          </c:extLst>
        </c:ser>
        <c:ser>
          <c:idx val="1"/>
          <c:order val="1"/>
          <c:tx>
            <c:strRef>
              <c:f>'RiskDeath&lt;18'!$Q$81</c:f>
              <c:strCache>
                <c:ptCount val="1"/>
                <c:pt idx="0">
                  <c:v>Boys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'RiskDeath&lt;18'!$R$79:$AN$79</c:f>
              <c:strCache>
                <c:ptCount val="23"/>
                <c:pt idx="0">
                  <c:v>Drooling</c:v>
                </c:pt>
                <c:pt idx="1">
                  <c:v>Recurrent chest infections</c:v>
                </c:pt>
                <c:pt idx="2">
                  <c:v>GORD</c:v>
                </c:pt>
                <c:pt idx="3">
                  <c:v>Constipation</c:v>
                </c:pt>
                <c:pt idx="4">
                  <c:v>Bowel incontinence</c:v>
                </c:pt>
                <c:pt idx="5">
                  <c:v>Feeding difficulties</c:v>
                </c:pt>
                <c:pt idx="6">
                  <c:v>Liquid diet</c:v>
                </c:pt>
                <c:pt idx="7">
                  <c:v>Urinary incontinence</c:v>
                </c:pt>
                <c:pt idx="8">
                  <c:v>Epilepsies</c:v>
                </c:pt>
                <c:pt idx="9">
                  <c:v>ABI</c:v>
                </c:pt>
                <c:pt idx="10">
                  <c:v>Premature/perinatal</c:v>
                </c:pt>
                <c:pt idx="11">
                  <c:v>Chromosomal/genetic</c:v>
                </c:pt>
                <c:pt idx="12">
                  <c:v>EDI/LD</c:v>
                </c:pt>
                <c:pt idx="13">
                  <c:v>Cerebral palsies</c:v>
                </c:pt>
                <c:pt idx="14">
                  <c:v>Vision impairment</c:v>
                </c:pt>
                <c:pt idx="15">
                  <c:v>Speech</c:v>
                </c:pt>
                <c:pt idx="16">
                  <c:v>Language</c:v>
                </c:pt>
                <c:pt idx="17">
                  <c:v>Emotions, mood, anxieties</c:v>
                </c:pt>
                <c:pt idx="18">
                  <c:v>Sleep</c:v>
                </c:pt>
                <c:pt idx="19">
                  <c:v>Family</c:v>
                </c:pt>
                <c:pt idx="20">
                  <c:v>Support</c:v>
                </c:pt>
                <c:pt idx="21">
                  <c:v>PEG</c:v>
                </c:pt>
                <c:pt idx="22">
                  <c:v>Requirement for constant supervision</c:v>
                </c:pt>
              </c:strCache>
            </c:strRef>
          </c:cat>
          <c:val>
            <c:numRef>
              <c:f>'RiskDeath&lt;18'!$R$81:$AN$81</c:f>
              <c:numCache>
                <c:formatCode>General</c:formatCode>
                <c:ptCount val="23"/>
                <c:pt idx="0">
                  <c:v>19</c:v>
                </c:pt>
                <c:pt idx="1">
                  <c:v>20</c:v>
                </c:pt>
                <c:pt idx="2">
                  <c:v>27</c:v>
                </c:pt>
                <c:pt idx="3">
                  <c:v>26</c:v>
                </c:pt>
                <c:pt idx="4">
                  <c:v>33</c:v>
                </c:pt>
                <c:pt idx="5">
                  <c:v>37</c:v>
                </c:pt>
                <c:pt idx="6">
                  <c:v>20</c:v>
                </c:pt>
                <c:pt idx="7">
                  <c:v>33</c:v>
                </c:pt>
                <c:pt idx="8">
                  <c:v>27</c:v>
                </c:pt>
                <c:pt idx="9">
                  <c:v>21</c:v>
                </c:pt>
                <c:pt idx="10">
                  <c:v>22</c:v>
                </c:pt>
                <c:pt idx="11">
                  <c:v>26</c:v>
                </c:pt>
                <c:pt idx="12">
                  <c:v>40</c:v>
                </c:pt>
                <c:pt idx="13">
                  <c:v>21</c:v>
                </c:pt>
                <c:pt idx="14">
                  <c:v>33</c:v>
                </c:pt>
                <c:pt idx="15">
                  <c:v>38</c:v>
                </c:pt>
                <c:pt idx="16">
                  <c:v>39</c:v>
                </c:pt>
                <c:pt idx="17">
                  <c:v>22</c:v>
                </c:pt>
                <c:pt idx="18">
                  <c:v>21</c:v>
                </c:pt>
                <c:pt idx="19">
                  <c:v>30</c:v>
                </c:pt>
                <c:pt idx="20">
                  <c:v>20</c:v>
                </c:pt>
                <c:pt idx="21">
                  <c:v>27</c:v>
                </c:pt>
                <c:pt idx="22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E7C-EF45-80F0-C9B34A3CA97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1934421295"/>
        <c:axId val="1934496479"/>
      </c:barChart>
      <c:catAx>
        <c:axId val="193442129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defRPr>
            </a:pPr>
            <a:endParaRPr lang="en-US"/>
          </a:p>
        </c:txPr>
        <c:crossAx val="1934496479"/>
        <c:crosses val="autoZero"/>
        <c:auto val="1"/>
        <c:lblAlgn val="ctr"/>
        <c:lblOffset val="100"/>
        <c:noMultiLvlLbl val="0"/>
      </c:catAx>
      <c:valAx>
        <c:axId val="1934496479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Helvetica" pitchFamily="2" charset="0"/>
                <a:ea typeface="+mn-ea"/>
                <a:cs typeface="+mn-cs"/>
              </a:defRPr>
            </a:pPr>
            <a:endParaRPr lang="en-US"/>
          </a:p>
        </c:txPr>
        <c:crossAx val="193442129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41977315776091262"/>
          <c:y val="0.86334251968503928"/>
          <c:w val="0.15015976124122013"/>
          <c:h val="4.77685914260717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EDDE1FB-FC1F-4CA4-B13D-BB934976DDF2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A07184A5-D5B3-4E5E-893D-406CA1F47F21}">
      <dgm:prSet custT="1"/>
      <dgm:spPr/>
      <dgm:t>
        <a:bodyPr/>
        <a:lstStyle/>
        <a:p>
          <a:r>
            <a:rPr lang="en-US" sz="24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Internationally </a:t>
          </a:r>
          <a:r>
            <a:rPr lang="en-US" sz="2400" dirty="0" err="1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recognised</a:t>
          </a:r>
          <a:br>
            <a:rPr lang="en-GB" sz="24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</a:br>
          <a:endParaRPr lang="en-US" sz="2400" dirty="0"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</a:endParaRPr>
        </a:p>
      </dgm:t>
    </dgm:pt>
    <dgm:pt modelId="{F7F53D24-548A-40E9-A7F6-865B845CE405}" type="parTrans" cxnId="{E31DDBDE-E19D-4CEF-B125-2689149D9D1C}">
      <dgm:prSet/>
      <dgm:spPr/>
      <dgm:t>
        <a:bodyPr/>
        <a:lstStyle/>
        <a:p>
          <a:endParaRPr lang="en-US"/>
        </a:p>
      </dgm:t>
    </dgm:pt>
    <dgm:pt modelId="{2750592B-32AD-4B91-8844-9707A73B2549}" type="sibTrans" cxnId="{E31DDBDE-E19D-4CEF-B125-2689149D9D1C}">
      <dgm:prSet/>
      <dgm:spPr/>
      <dgm:t>
        <a:bodyPr/>
        <a:lstStyle/>
        <a:p>
          <a:endParaRPr lang="en-US"/>
        </a:p>
      </dgm:t>
    </dgm:pt>
    <dgm:pt modelId="{3A13F64E-E38E-497A-8B32-AF003951CC4D}">
      <dgm:prSet custT="1"/>
      <dgm:spPr/>
      <dgm:t>
        <a:bodyPr/>
        <a:lstStyle/>
        <a:p>
          <a:r>
            <a:rPr lang="en-US" sz="24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Independent of hardware/software</a:t>
          </a:r>
          <a:br>
            <a:rPr lang="en-GB" sz="24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</a:br>
          <a:endParaRPr lang="en-US" sz="2400" dirty="0"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</a:endParaRPr>
        </a:p>
      </dgm:t>
    </dgm:pt>
    <dgm:pt modelId="{AF237C7F-0A1C-41D8-9A23-AD0687E40B25}" type="parTrans" cxnId="{53B1D738-B5E9-4EFD-A294-28C322526CC3}">
      <dgm:prSet/>
      <dgm:spPr/>
      <dgm:t>
        <a:bodyPr/>
        <a:lstStyle/>
        <a:p>
          <a:endParaRPr lang="en-US"/>
        </a:p>
      </dgm:t>
    </dgm:pt>
    <dgm:pt modelId="{806AAC8B-CD2E-42B8-8FBE-CF54BCA51372}" type="sibTrans" cxnId="{53B1D738-B5E9-4EFD-A294-28C322526CC3}">
      <dgm:prSet/>
      <dgm:spPr/>
      <dgm:t>
        <a:bodyPr/>
        <a:lstStyle/>
        <a:p>
          <a:endParaRPr lang="en-US"/>
        </a:p>
      </dgm:t>
    </dgm:pt>
    <dgm:pt modelId="{374AD229-4688-430C-BBA8-0E652D0E4435}">
      <dgm:prSet custT="1"/>
      <dgm:spPr/>
      <dgm:t>
        <a:bodyPr/>
        <a:lstStyle/>
        <a:p>
          <a:pPr algn="ctr"/>
          <a:r>
            <a:rPr lang="en-US" sz="24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Captures multifaceted conditions, situations, technology dependencies, interventions etc. </a:t>
          </a:r>
          <a:br>
            <a:rPr lang="en-GB" sz="24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</a:br>
          <a:endParaRPr lang="en-US" sz="2400" dirty="0"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</a:endParaRPr>
        </a:p>
      </dgm:t>
    </dgm:pt>
    <dgm:pt modelId="{45A939A8-6A58-43DA-82D1-F3183F59F80D}" type="parTrans" cxnId="{81493A3E-8529-4161-A0AB-E50E0E7F404B}">
      <dgm:prSet/>
      <dgm:spPr/>
      <dgm:t>
        <a:bodyPr/>
        <a:lstStyle/>
        <a:p>
          <a:endParaRPr lang="en-US"/>
        </a:p>
      </dgm:t>
    </dgm:pt>
    <dgm:pt modelId="{EEF4AC2B-935F-40A2-B4F7-60C0BA272FA0}" type="sibTrans" cxnId="{81493A3E-8529-4161-A0AB-E50E0E7F404B}">
      <dgm:prSet/>
      <dgm:spPr/>
      <dgm:t>
        <a:bodyPr/>
        <a:lstStyle/>
        <a:p>
          <a:endParaRPr lang="en-US"/>
        </a:p>
      </dgm:t>
    </dgm:pt>
    <dgm:pt modelId="{AF45C290-731E-4C7F-A90F-F518D480A936}">
      <dgm:prSet custT="1"/>
      <dgm:spPr/>
      <dgm:t>
        <a:bodyPr/>
        <a:lstStyle/>
        <a:p>
          <a:r>
            <a:rPr lang="en-US" sz="24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Regular cycle of review and refresh of terms</a:t>
          </a:r>
        </a:p>
      </dgm:t>
    </dgm:pt>
    <dgm:pt modelId="{2B9ACA16-D99A-482E-B344-E4F7C815E185}" type="parTrans" cxnId="{01B2167A-5BC9-49FD-936E-431A371C4F72}">
      <dgm:prSet/>
      <dgm:spPr/>
      <dgm:t>
        <a:bodyPr/>
        <a:lstStyle/>
        <a:p>
          <a:endParaRPr lang="en-US"/>
        </a:p>
      </dgm:t>
    </dgm:pt>
    <dgm:pt modelId="{E557B695-E818-4F31-A208-DA346934F342}" type="sibTrans" cxnId="{01B2167A-5BC9-49FD-936E-431A371C4F72}">
      <dgm:prSet/>
      <dgm:spPr/>
      <dgm:t>
        <a:bodyPr/>
        <a:lstStyle/>
        <a:p>
          <a:endParaRPr lang="en-US"/>
        </a:p>
      </dgm:t>
    </dgm:pt>
    <dgm:pt modelId="{CEFFFBF2-4C61-4DF8-BA7D-095DE559BFCE}">
      <dgm:prSet custT="1"/>
      <dgm:spPr/>
      <dgm:t>
        <a:bodyPr/>
        <a:lstStyle/>
        <a:p>
          <a:r>
            <a:rPr lang="en-US" sz="20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Synonyms permitted</a:t>
          </a:r>
        </a:p>
      </dgm:t>
    </dgm:pt>
    <dgm:pt modelId="{49EF2B47-5358-4766-B9C8-17344E63B034}" type="parTrans" cxnId="{AA3AFEF3-3403-4297-8FE4-43573970E12D}">
      <dgm:prSet/>
      <dgm:spPr/>
      <dgm:t>
        <a:bodyPr/>
        <a:lstStyle/>
        <a:p>
          <a:endParaRPr lang="en-US"/>
        </a:p>
      </dgm:t>
    </dgm:pt>
    <dgm:pt modelId="{DC6634F6-6964-4A1D-B6E8-BDACA4707736}" type="sibTrans" cxnId="{AA3AFEF3-3403-4297-8FE4-43573970E12D}">
      <dgm:prSet/>
      <dgm:spPr/>
      <dgm:t>
        <a:bodyPr/>
        <a:lstStyle/>
        <a:p>
          <a:endParaRPr lang="en-US"/>
        </a:p>
      </dgm:t>
    </dgm:pt>
    <dgm:pt modelId="{C28CB11D-A982-486B-9302-328C628A65D7}">
      <dgm:prSet custT="1"/>
      <dgm:spPr/>
      <dgm:t>
        <a:bodyPr/>
        <a:lstStyle/>
        <a:p>
          <a:r>
            <a:rPr lang="en-US" sz="20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Outdated terms ‘retired’</a:t>
          </a:r>
        </a:p>
      </dgm:t>
    </dgm:pt>
    <dgm:pt modelId="{937CE97C-1623-47FC-8A2C-26DC60694FFF}" type="parTrans" cxnId="{702FBE44-A5DB-4580-A7A7-00494AD7B3D0}">
      <dgm:prSet/>
      <dgm:spPr/>
      <dgm:t>
        <a:bodyPr/>
        <a:lstStyle/>
        <a:p>
          <a:endParaRPr lang="en-US"/>
        </a:p>
      </dgm:t>
    </dgm:pt>
    <dgm:pt modelId="{5D1C6957-BF36-48D8-8CED-3F3E8A3544B4}" type="sibTrans" cxnId="{702FBE44-A5DB-4580-A7A7-00494AD7B3D0}">
      <dgm:prSet/>
      <dgm:spPr/>
      <dgm:t>
        <a:bodyPr/>
        <a:lstStyle/>
        <a:p>
          <a:endParaRPr lang="en-US"/>
        </a:p>
      </dgm:t>
    </dgm:pt>
    <dgm:pt modelId="{1926D5FC-0769-0D47-88B0-4DC41E098D20}" type="pres">
      <dgm:prSet presAssocID="{AEDDE1FB-FC1F-4CA4-B13D-BB934976DDF2}" presName="diagram" presStyleCnt="0">
        <dgm:presLayoutVars>
          <dgm:dir/>
          <dgm:resizeHandles val="exact"/>
        </dgm:presLayoutVars>
      </dgm:prSet>
      <dgm:spPr/>
    </dgm:pt>
    <dgm:pt modelId="{FA9B8A9C-F4FF-9845-B81E-D4E42C0F6AC3}" type="pres">
      <dgm:prSet presAssocID="{A07184A5-D5B3-4E5E-893D-406CA1F47F21}" presName="node" presStyleLbl="node1" presStyleIdx="0" presStyleCnt="4">
        <dgm:presLayoutVars>
          <dgm:bulletEnabled val="1"/>
        </dgm:presLayoutVars>
      </dgm:prSet>
      <dgm:spPr/>
    </dgm:pt>
    <dgm:pt modelId="{02765B46-4DB2-6F46-8177-42815E0ACB95}" type="pres">
      <dgm:prSet presAssocID="{2750592B-32AD-4B91-8844-9707A73B2549}" presName="sibTrans" presStyleCnt="0"/>
      <dgm:spPr/>
    </dgm:pt>
    <dgm:pt modelId="{D491E689-81F9-E74F-9DD2-BD27AE5E9D6F}" type="pres">
      <dgm:prSet presAssocID="{3A13F64E-E38E-497A-8B32-AF003951CC4D}" presName="node" presStyleLbl="node1" presStyleIdx="1" presStyleCnt="4">
        <dgm:presLayoutVars>
          <dgm:bulletEnabled val="1"/>
        </dgm:presLayoutVars>
      </dgm:prSet>
      <dgm:spPr/>
    </dgm:pt>
    <dgm:pt modelId="{75B68F37-A335-9442-8E70-1F54B4182E9A}" type="pres">
      <dgm:prSet presAssocID="{806AAC8B-CD2E-42B8-8FBE-CF54BCA51372}" presName="sibTrans" presStyleCnt="0"/>
      <dgm:spPr/>
    </dgm:pt>
    <dgm:pt modelId="{3A566C94-0FD7-B647-861F-42A00529D66C}" type="pres">
      <dgm:prSet presAssocID="{374AD229-4688-430C-BBA8-0E652D0E4435}" presName="node" presStyleLbl="node1" presStyleIdx="2" presStyleCnt="4">
        <dgm:presLayoutVars>
          <dgm:bulletEnabled val="1"/>
        </dgm:presLayoutVars>
      </dgm:prSet>
      <dgm:spPr/>
    </dgm:pt>
    <dgm:pt modelId="{46013D64-9DE3-B442-9F93-08ED4A001A72}" type="pres">
      <dgm:prSet presAssocID="{EEF4AC2B-935F-40A2-B4F7-60C0BA272FA0}" presName="sibTrans" presStyleCnt="0"/>
      <dgm:spPr/>
    </dgm:pt>
    <dgm:pt modelId="{372CE359-CD79-2841-B4DB-ACC5FE89735C}" type="pres">
      <dgm:prSet presAssocID="{AF45C290-731E-4C7F-A90F-F518D480A936}" presName="node" presStyleLbl="node1" presStyleIdx="3" presStyleCnt="4">
        <dgm:presLayoutVars>
          <dgm:bulletEnabled val="1"/>
        </dgm:presLayoutVars>
      </dgm:prSet>
      <dgm:spPr/>
    </dgm:pt>
  </dgm:ptLst>
  <dgm:cxnLst>
    <dgm:cxn modelId="{3117201D-29C2-F443-939C-A2D189DA1F82}" type="presOf" srcId="{3A13F64E-E38E-497A-8B32-AF003951CC4D}" destId="{D491E689-81F9-E74F-9DD2-BD27AE5E9D6F}" srcOrd="0" destOrd="0" presId="urn:microsoft.com/office/officeart/2005/8/layout/default"/>
    <dgm:cxn modelId="{BFC3811D-8302-BB43-8785-91BB23326DEB}" type="presOf" srcId="{CEFFFBF2-4C61-4DF8-BA7D-095DE559BFCE}" destId="{372CE359-CD79-2841-B4DB-ACC5FE89735C}" srcOrd="0" destOrd="1" presId="urn:microsoft.com/office/officeart/2005/8/layout/default"/>
    <dgm:cxn modelId="{D7F90F2D-16BB-D343-88CE-AEE65EE88849}" type="presOf" srcId="{A07184A5-D5B3-4E5E-893D-406CA1F47F21}" destId="{FA9B8A9C-F4FF-9845-B81E-D4E42C0F6AC3}" srcOrd="0" destOrd="0" presId="urn:microsoft.com/office/officeart/2005/8/layout/default"/>
    <dgm:cxn modelId="{ABAAF62D-7FF7-904A-8C2F-89BFA314DD7F}" type="presOf" srcId="{AF45C290-731E-4C7F-A90F-F518D480A936}" destId="{372CE359-CD79-2841-B4DB-ACC5FE89735C}" srcOrd="0" destOrd="0" presId="urn:microsoft.com/office/officeart/2005/8/layout/default"/>
    <dgm:cxn modelId="{53B1D738-B5E9-4EFD-A294-28C322526CC3}" srcId="{AEDDE1FB-FC1F-4CA4-B13D-BB934976DDF2}" destId="{3A13F64E-E38E-497A-8B32-AF003951CC4D}" srcOrd="1" destOrd="0" parTransId="{AF237C7F-0A1C-41D8-9A23-AD0687E40B25}" sibTransId="{806AAC8B-CD2E-42B8-8FBE-CF54BCA51372}"/>
    <dgm:cxn modelId="{81493A3E-8529-4161-A0AB-E50E0E7F404B}" srcId="{AEDDE1FB-FC1F-4CA4-B13D-BB934976DDF2}" destId="{374AD229-4688-430C-BBA8-0E652D0E4435}" srcOrd="2" destOrd="0" parTransId="{45A939A8-6A58-43DA-82D1-F3183F59F80D}" sibTransId="{EEF4AC2B-935F-40A2-B4F7-60C0BA272FA0}"/>
    <dgm:cxn modelId="{935F973E-0398-264D-A899-97F126E411AA}" type="presOf" srcId="{374AD229-4688-430C-BBA8-0E652D0E4435}" destId="{3A566C94-0FD7-B647-861F-42A00529D66C}" srcOrd="0" destOrd="0" presId="urn:microsoft.com/office/officeart/2005/8/layout/default"/>
    <dgm:cxn modelId="{702FBE44-A5DB-4580-A7A7-00494AD7B3D0}" srcId="{AF45C290-731E-4C7F-A90F-F518D480A936}" destId="{C28CB11D-A982-486B-9302-328C628A65D7}" srcOrd="1" destOrd="0" parTransId="{937CE97C-1623-47FC-8A2C-26DC60694FFF}" sibTransId="{5D1C6957-BF36-48D8-8CED-3F3E8A3544B4}"/>
    <dgm:cxn modelId="{01B2167A-5BC9-49FD-936E-431A371C4F72}" srcId="{AEDDE1FB-FC1F-4CA4-B13D-BB934976DDF2}" destId="{AF45C290-731E-4C7F-A90F-F518D480A936}" srcOrd="3" destOrd="0" parTransId="{2B9ACA16-D99A-482E-B344-E4F7C815E185}" sibTransId="{E557B695-E818-4F31-A208-DA346934F342}"/>
    <dgm:cxn modelId="{5A95C9A4-D951-6E4F-8A6A-528C1B95A5EF}" type="presOf" srcId="{C28CB11D-A982-486B-9302-328C628A65D7}" destId="{372CE359-CD79-2841-B4DB-ACC5FE89735C}" srcOrd="0" destOrd="2" presId="urn:microsoft.com/office/officeart/2005/8/layout/default"/>
    <dgm:cxn modelId="{8ACFD1D1-AA84-1047-A80C-25C920817975}" type="presOf" srcId="{AEDDE1FB-FC1F-4CA4-B13D-BB934976DDF2}" destId="{1926D5FC-0769-0D47-88B0-4DC41E098D20}" srcOrd="0" destOrd="0" presId="urn:microsoft.com/office/officeart/2005/8/layout/default"/>
    <dgm:cxn modelId="{E31DDBDE-E19D-4CEF-B125-2689149D9D1C}" srcId="{AEDDE1FB-FC1F-4CA4-B13D-BB934976DDF2}" destId="{A07184A5-D5B3-4E5E-893D-406CA1F47F21}" srcOrd="0" destOrd="0" parTransId="{F7F53D24-548A-40E9-A7F6-865B845CE405}" sibTransId="{2750592B-32AD-4B91-8844-9707A73B2549}"/>
    <dgm:cxn modelId="{AA3AFEF3-3403-4297-8FE4-43573970E12D}" srcId="{AF45C290-731E-4C7F-A90F-F518D480A936}" destId="{CEFFFBF2-4C61-4DF8-BA7D-095DE559BFCE}" srcOrd="0" destOrd="0" parTransId="{49EF2B47-5358-4766-B9C8-17344E63B034}" sibTransId="{DC6634F6-6964-4A1D-B6E8-BDACA4707736}"/>
    <dgm:cxn modelId="{5B7C30D0-7731-B248-B1D6-F197D11CDDCB}" type="presParOf" srcId="{1926D5FC-0769-0D47-88B0-4DC41E098D20}" destId="{FA9B8A9C-F4FF-9845-B81E-D4E42C0F6AC3}" srcOrd="0" destOrd="0" presId="urn:microsoft.com/office/officeart/2005/8/layout/default"/>
    <dgm:cxn modelId="{6E2DE74D-3A29-5C41-AA11-BCAD3CCAEA84}" type="presParOf" srcId="{1926D5FC-0769-0D47-88B0-4DC41E098D20}" destId="{02765B46-4DB2-6F46-8177-42815E0ACB95}" srcOrd="1" destOrd="0" presId="urn:microsoft.com/office/officeart/2005/8/layout/default"/>
    <dgm:cxn modelId="{2462A551-64B2-B44D-A7B6-7EE397A1EED2}" type="presParOf" srcId="{1926D5FC-0769-0D47-88B0-4DC41E098D20}" destId="{D491E689-81F9-E74F-9DD2-BD27AE5E9D6F}" srcOrd="2" destOrd="0" presId="urn:microsoft.com/office/officeart/2005/8/layout/default"/>
    <dgm:cxn modelId="{9CF64558-1924-A24E-B8DE-FC9D44BFC2EB}" type="presParOf" srcId="{1926D5FC-0769-0D47-88B0-4DC41E098D20}" destId="{75B68F37-A335-9442-8E70-1F54B4182E9A}" srcOrd="3" destOrd="0" presId="urn:microsoft.com/office/officeart/2005/8/layout/default"/>
    <dgm:cxn modelId="{84748C60-4522-CD4D-9B5C-6619645BDFCE}" type="presParOf" srcId="{1926D5FC-0769-0D47-88B0-4DC41E098D20}" destId="{3A566C94-0FD7-B647-861F-42A00529D66C}" srcOrd="4" destOrd="0" presId="urn:microsoft.com/office/officeart/2005/8/layout/default"/>
    <dgm:cxn modelId="{994CDDBE-8BEB-FF42-AF11-9D207C34D720}" type="presParOf" srcId="{1926D5FC-0769-0D47-88B0-4DC41E098D20}" destId="{46013D64-9DE3-B442-9F93-08ED4A001A72}" srcOrd="5" destOrd="0" presId="urn:microsoft.com/office/officeart/2005/8/layout/default"/>
    <dgm:cxn modelId="{61A8EBB2-9F27-7F43-982B-CD4D4E781B98}" type="presParOf" srcId="{1926D5FC-0769-0D47-88B0-4DC41E098D20}" destId="{372CE359-CD79-2841-B4DB-ACC5FE89735C}" srcOrd="6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9B8A9C-F4FF-9845-B81E-D4E42C0F6AC3}">
      <dsp:nvSpPr>
        <dsp:cNvPr id="0" name=""/>
        <dsp:cNvSpPr/>
      </dsp:nvSpPr>
      <dsp:spPr>
        <a:xfrm>
          <a:off x="1477170" y="334"/>
          <a:ext cx="3708005" cy="2224803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Internationally </a:t>
          </a:r>
          <a:r>
            <a:rPr lang="en-US" sz="2400" kern="1200" dirty="0" err="1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recognised</a:t>
          </a:r>
          <a:br>
            <a:rPr lang="en-GB" sz="2400" kern="1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</a:br>
          <a:endParaRPr lang="en-US" sz="2400" kern="1200" dirty="0"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</a:endParaRPr>
        </a:p>
      </dsp:txBody>
      <dsp:txXfrm>
        <a:off x="1477170" y="334"/>
        <a:ext cx="3708005" cy="2224803"/>
      </dsp:txXfrm>
    </dsp:sp>
    <dsp:sp modelId="{D491E689-81F9-E74F-9DD2-BD27AE5E9D6F}">
      <dsp:nvSpPr>
        <dsp:cNvPr id="0" name=""/>
        <dsp:cNvSpPr/>
      </dsp:nvSpPr>
      <dsp:spPr>
        <a:xfrm>
          <a:off x="5555976" y="334"/>
          <a:ext cx="3708005" cy="2224803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Independent of hardware/software</a:t>
          </a:r>
          <a:br>
            <a:rPr lang="en-GB" sz="2400" kern="1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</a:br>
          <a:endParaRPr lang="en-US" sz="2400" kern="1200" dirty="0"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</a:endParaRPr>
        </a:p>
      </dsp:txBody>
      <dsp:txXfrm>
        <a:off x="5555976" y="334"/>
        <a:ext cx="3708005" cy="2224803"/>
      </dsp:txXfrm>
    </dsp:sp>
    <dsp:sp modelId="{3A566C94-0FD7-B647-861F-42A00529D66C}">
      <dsp:nvSpPr>
        <dsp:cNvPr id="0" name=""/>
        <dsp:cNvSpPr/>
      </dsp:nvSpPr>
      <dsp:spPr>
        <a:xfrm>
          <a:off x="1477170" y="2595938"/>
          <a:ext cx="3708005" cy="2224803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Captures multifaceted conditions, situations, technology dependencies, interventions etc. </a:t>
          </a:r>
          <a:br>
            <a:rPr lang="en-GB" sz="2400" kern="1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</a:br>
          <a:endParaRPr lang="en-US" sz="2400" kern="1200" dirty="0"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</a:endParaRPr>
        </a:p>
      </dsp:txBody>
      <dsp:txXfrm>
        <a:off x="1477170" y="2595938"/>
        <a:ext cx="3708005" cy="2224803"/>
      </dsp:txXfrm>
    </dsp:sp>
    <dsp:sp modelId="{372CE359-CD79-2841-B4DB-ACC5FE89735C}">
      <dsp:nvSpPr>
        <dsp:cNvPr id="0" name=""/>
        <dsp:cNvSpPr/>
      </dsp:nvSpPr>
      <dsp:spPr>
        <a:xfrm>
          <a:off x="5555976" y="2595938"/>
          <a:ext cx="3708005" cy="2224803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t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kern="1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Regular cycle of review and refresh of terms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Synonyms permitted</a:t>
          </a:r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2000" kern="12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Outdated terms ‘retired’</a:t>
          </a:r>
        </a:p>
      </dsp:txBody>
      <dsp:txXfrm>
        <a:off x="5555976" y="2595938"/>
        <a:ext cx="3708005" cy="22248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0.83777</cdr:x>
      <cdr:y>0.09362</cdr:y>
    </cdr:to>
    <cdr:sp macro="" textlink="">
      <cdr:nvSpPr>
        <cdr:cNvPr id="2" name="Rounded Rectangle 1">
          <a:extLst xmlns:a="http://schemas.openxmlformats.org/drawingml/2006/main">
            <a:ext uri="{FF2B5EF4-FFF2-40B4-BE49-F238E27FC236}">
              <a16:creationId xmlns:a16="http://schemas.microsoft.com/office/drawing/2014/main" id="{2A46AB80-497B-A24E-AD37-F825CC5B7AB9}"/>
            </a:ext>
          </a:extLst>
        </cdr:cNvPr>
        <cdr:cNvSpPr/>
      </cdr:nvSpPr>
      <cdr:spPr>
        <a:xfrm xmlns:a="http://schemas.openxmlformats.org/drawingml/2006/main">
          <a:off x="0" y="0"/>
          <a:ext cx="10214042" cy="642026"/>
        </a:xfrm>
        <a:prstGeom xmlns:a="http://schemas.openxmlformats.org/drawingml/2006/main" prst="roundRect">
          <a:avLst/>
        </a:prstGeom>
        <a:scene3d xmlns:a="http://schemas.openxmlformats.org/drawingml/2006/main">
          <a:camera prst="orthographicFront"/>
          <a:lightRig rig="threePt" dir="t"/>
        </a:scene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horz" lIns="91440" tIns="45720" rIns="91440" bIns="45720" rtlCol="0" anchor="ctr">
          <a:normAutofit/>
        </a:bodyPr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algn="l" defTabSz="914400" rtl="0" eaLnBrk="1" latinLnBrk="0" hangingPunct="1"/>
          <a:r>
            <a:rPr lang="en-GB" sz="2800" kern="12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Number of needs per child/young person by gender</a:t>
          </a: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0.15556</cdr:y>
    </cdr:to>
    <cdr:sp macro="" textlink="">
      <cdr:nvSpPr>
        <cdr:cNvPr id="2" name="Rounded Rectangle 1">
          <a:extLst xmlns:a="http://schemas.openxmlformats.org/drawingml/2006/main">
            <a:ext uri="{FF2B5EF4-FFF2-40B4-BE49-F238E27FC236}">
              <a16:creationId xmlns:a16="http://schemas.microsoft.com/office/drawing/2014/main" id="{E6890094-5DB1-2D40-9E03-29E8F647CFB3}"/>
            </a:ext>
          </a:extLst>
        </cdr:cNvPr>
        <cdr:cNvSpPr/>
      </cdr:nvSpPr>
      <cdr:spPr>
        <a:xfrm xmlns:a="http://schemas.openxmlformats.org/drawingml/2006/main">
          <a:off x="0" y="0"/>
          <a:ext cx="12192000" cy="1066800"/>
        </a:xfrm>
        <a:prstGeom xmlns:a="http://schemas.openxmlformats.org/drawingml/2006/main" prst="roundRect">
          <a:avLst/>
        </a:prstGeom>
        <a:scene3d xmlns:a="http://schemas.openxmlformats.org/drawingml/2006/main">
          <a:camera prst="orthographicFront"/>
          <a:lightRig rig="threePt" dir="t"/>
        </a:scene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="horz" lIns="91440" tIns="45720" rIns="91440" bIns="45720" rtlCol="0" anchor="ctr">
          <a:noAutofit/>
        </a:bodyPr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indent="0" algn="l" defTabSz="914400" rtl="0" eaLnBrk="1" latinLnBrk="0" hangingPunct="1"/>
          <a:r>
            <a:rPr lang="en-GB" sz="2800" kern="12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Number of new patients by age with </a:t>
          </a:r>
          <a:r>
            <a:rPr lang="en-GB" sz="2800" b="1" kern="12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Speech, Language, Communication and/or Social Communication Needs </a:t>
          </a:r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</cdr:x>
      <cdr:y>0</cdr:y>
    </cdr:from>
    <cdr:to>
      <cdr:x>1</cdr:x>
      <cdr:y>0.1305</cdr:y>
    </cdr:to>
    <cdr:sp macro="" textlink="">
      <cdr:nvSpPr>
        <cdr:cNvPr id="2" name="Rounded Rectangle 1">
          <a:extLst xmlns:a="http://schemas.openxmlformats.org/drawingml/2006/main">
            <a:ext uri="{FF2B5EF4-FFF2-40B4-BE49-F238E27FC236}">
              <a16:creationId xmlns:a16="http://schemas.microsoft.com/office/drawing/2014/main" id="{E6890094-5DB1-2D40-9E03-29E8F647CFB3}"/>
            </a:ext>
          </a:extLst>
        </cdr:cNvPr>
        <cdr:cNvSpPr/>
      </cdr:nvSpPr>
      <cdr:spPr>
        <a:xfrm xmlns:a="http://schemas.openxmlformats.org/drawingml/2006/main">
          <a:off x="0" y="0"/>
          <a:ext cx="12192000" cy="894945"/>
        </a:xfrm>
        <a:prstGeom xmlns:a="http://schemas.openxmlformats.org/drawingml/2006/main" prst="roundRect">
          <a:avLst/>
        </a:prstGeom>
        <a:scene3d xmlns:a="http://schemas.openxmlformats.org/drawingml/2006/main">
          <a:camera prst="orthographicFront"/>
          <a:lightRig rig="threePt" dir="t"/>
        </a:scene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28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Numbers of new patients where </a:t>
          </a:r>
          <a:r>
            <a:rPr lang="en-GB" sz="2800" b="1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Autism Spectrum Conditions </a:t>
          </a:r>
          <a:r>
            <a:rPr lang="en-GB" sz="28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and</a:t>
          </a:r>
          <a:r>
            <a:rPr lang="en-GB" sz="2800" b="1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 impaired social communication needs </a:t>
          </a:r>
          <a:r>
            <a:rPr lang="en-GB" sz="28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identified</a:t>
          </a:r>
          <a:endParaRPr lang="en-GB" sz="2800" b="1" dirty="0">
            <a:solidFill>
              <a:schemeClr val="bg1"/>
            </a:solidFill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</a:endParaRPr>
        </a:p>
      </cdr:txBody>
    </cdr:sp>
  </cdr:relSizeAnchor>
</c:userShapes>
</file>

<file path=ppt/drawings/drawing4.xml><?xml version="1.0" encoding="utf-8"?>
<c:userShapes xmlns:c="http://schemas.openxmlformats.org/drawingml/2006/chart">
  <cdr:relSizeAnchor xmlns:cdr="http://schemas.openxmlformats.org/drawingml/2006/chartDrawing">
    <cdr:from>
      <cdr:x>0.0375</cdr:x>
      <cdr:y>0</cdr:y>
    </cdr:from>
    <cdr:to>
      <cdr:x>0.9625</cdr:x>
      <cdr:y>0.1305</cdr:y>
    </cdr:to>
    <cdr:sp macro="" textlink="">
      <cdr:nvSpPr>
        <cdr:cNvPr id="2" name="Rounded Rectangle 1">
          <a:extLst xmlns:a="http://schemas.openxmlformats.org/drawingml/2006/main">
            <a:ext uri="{FF2B5EF4-FFF2-40B4-BE49-F238E27FC236}">
              <a16:creationId xmlns:a16="http://schemas.microsoft.com/office/drawing/2014/main" id="{A9829FF5-8614-6F4D-88C6-761887919811}"/>
            </a:ext>
          </a:extLst>
        </cdr:cNvPr>
        <cdr:cNvSpPr/>
      </cdr:nvSpPr>
      <cdr:spPr>
        <a:xfrm xmlns:a="http://schemas.openxmlformats.org/drawingml/2006/main">
          <a:off x="457200" y="0"/>
          <a:ext cx="11277600" cy="894945"/>
        </a:xfrm>
        <a:prstGeom xmlns:a="http://schemas.openxmlformats.org/drawingml/2006/main" prst="roundRect">
          <a:avLst/>
        </a:prstGeom>
        <a:scene3d xmlns:a="http://schemas.openxmlformats.org/drawingml/2006/main">
          <a:camera prst="orthographicFront"/>
          <a:lightRig rig="threePt" dir="t"/>
        </a:scene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marL="0" indent="0" algn="l" defTabSz="914400" rtl="0" eaLnBrk="1" latinLnBrk="0" hangingPunct="1"/>
          <a:r>
            <a:rPr lang="en-GB" sz="2800" kern="12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Profile of most frequently documented needs of children and young people where </a:t>
          </a:r>
          <a:r>
            <a:rPr lang="en-GB" sz="2800" b="1" kern="12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School</a:t>
          </a:r>
          <a:r>
            <a:rPr lang="en-GB" sz="2800" kern="12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 </a:t>
          </a:r>
          <a:r>
            <a:rPr lang="en-GB" sz="2800" b="1" kern="12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issues</a:t>
          </a:r>
          <a:r>
            <a:rPr lang="en-GB" sz="2800" kern="12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 highlighted by families  </a:t>
          </a:r>
        </a:p>
      </cdr:txBody>
    </cdr:sp>
  </cdr:relSizeAnchor>
</c:userShapes>
</file>

<file path=ppt/drawings/drawing5.xml><?xml version="1.0" encoding="utf-8"?>
<c:userShapes xmlns:c="http://schemas.openxmlformats.org/drawingml/2006/chart">
  <cdr:relSizeAnchor xmlns:cdr="http://schemas.openxmlformats.org/drawingml/2006/chartDrawing">
    <cdr:from>
      <cdr:x>8.2021E-8</cdr:x>
      <cdr:y>0</cdr:y>
    </cdr:from>
    <cdr:to>
      <cdr:x>0.8025</cdr:x>
      <cdr:y>0.12444</cdr:y>
    </cdr:to>
    <cdr:sp macro="" textlink="">
      <cdr:nvSpPr>
        <cdr:cNvPr id="2" name="Rounded Rectangle 1">
          <a:extLst xmlns:a="http://schemas.openxmlformats.org/drawingml/2006/main">
            <a:ext uri="{FF2B5EF4-FFF2-40B4-BE49-F238E27FC236}">
              <a16:creationId xmlns:a16="http://schemas.microsoft.com/office/drawing/2014/main" id="{4A6A95BC-2072-E149-9111-E1090AFC7C5F}"/>
            </a:ext>
          </a:extLst>
        </cdr:cNvPr>
        <cdr:cNvSpPr/>
      </cdr:nvSpPr>
      <cdr:spPr>
        <a:xfrm xmlns:a="http://schemas.openxmlformats.org/drawingml/2006/main">
          <a:off x="1" y="0"/>
          <a:ext cx="9784079" cy="853440"/>
        </a:xfrm>
        <a:prstGeom xmlns:a="http://schemas.openxmlformats.org/drawingml/2006/main" prst="roundRect">
          <a:avLst/>
        </a:prstGeom>
        <a:scene3d xmlns:a="http://schemas.openxmlformats.org/drawingml/2006/main">
          <a:camera prst="orthographicFront"/>
          <a:lightRig rig="threePt" dir="t"/>
        </a:scene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28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Most frequently documented needs of children and young people where </a:t>
          </a:r>
          <a:r>
            <a:rPr lang="en-GB" sz="2800" b="1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Safeguarding needs </a:t>
          </a:r>
          <a:r>
            <a:rPr lang="en-GB" sz="28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identified</a:t>
          </a:r>
          <a:endParaRPr lang="en-GB" sz="2800" b="1" dirty="0">
            <a:solidFill>
              <a:schemeClr val="bg1"/>
            </a:solidFill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</a:endParaRPr>
        </a:p>
      </cdr:txBody>
    </cdr:sp>
  </cdr:relSizeAnchor>
</c:userShapes>
</file>

<file path=ppt/drawings/drawing6.xml><?xml version="1.0" encoding="utf-8"?>
<c:userShapes xmlns:c="http://schemas.openxmlformats.org/drawingml/2006/chart">
  <cdr:relSizeAnchor xmlns:cdr="http://schemas.openxmlformats.org/drawingml/2006/chartDrawing">
    <cdr:from>
      <cdr:x>1.47451E-17</cdr:x>
      <cdr:y>0.00741</cdr:y>
    </cdr:from>
    <cdr:to>
      <cdr:x>1</cdr:x>
      <cdr:y>0.18241</cdr:y>
    </cdr:to>
    <cdr:sp macro="" textlink="">
      <cdr:nvSpPr>
        <cdr:cNvPr id="2" name="Rounded Rectangle 1">
          <a:extLst xmlns:a="http://schemas.openxmlformats.org/drawingml/2006/main">
            <a:ext uri="{FF2B5EF4-FFF2-40B4-BE49-F238E27FC236}">
              <a16:creationId xmlns:a16="http://schemas.microsoft.com/office/drawing/2014/main" id="{60FAD500-4B4E-564D-9F1F-F3B2E547DA51}"/>
            </a:ext>
          </a:extLst>
        </cdr:cNvPr>
        <cdr:cNvSpPr/>
      </cdr:nvSpPr>
      <cdr:spPr>
        <a:xfrm xmlns:a="http://schemas.openxmlformats.org/drawingml/2006/main">
          <a:off x="50800" y="50800"/>
          <a:ext cx="12192000" cy="1200150"/>
        </a:xfrm>
        <a:prstGeom xmlns:a="http://schemas.openxmlformats.org/drawingml/2006/main" prst="roundRect">
          <a:avLst/>
        </a:prstGeom>
        <a:scene3d xmlns:a="http://schemas.openxmlformats.org/drawingml/2006/main">
          <a:camera prst="orthographicFront"/>
          <a:lightRig rig="threePt" dir="t"/>
        </a:scene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28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Profile of most frequently documented needs of children and young people with </a:t>
          </a:r>
          <a:r>
            <a:rPr lang="en-GB" sz="2800" b="1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technology dependencies </a:t>
          </a:r>
        </a:p>
      </cdr:txBody>
    </cdr:sp>
  </cdr:relSizeAnchor>
</c:userShapes>
</file>

<file path=ppt/drawings/drawing7.xml><?xml version="1.0" encoding="utf-8"?>
<c:userShapes xmlns:c="http://schemas.openxmlformats.org/drawingml/2006/chart">
  <cdr:relSizeAnchor xmlns:cdr="http://schemas.openxmlformats.org/drawingml/2006/chartDrawing">
    <cdr:from>
      <cdr:x>0</cdr:x>
      <cdr:y>1.41111E-7</cdr:y>
    </cdr:from>
    <cdr:to>
      <cdr:x>0.98821</cdr:x>
      <cdr:y>0.12473</cdr:y>
    </cdr:to>
    <cdr:sp macro="" textlink="">
      <cdr:nvSpPr>
        <cdr:cNvPr id="2" name="Rounded Rectangle 1">
          <a:extLst xmlns:a="http://schemas.openxmlformats.org/drawingml/2006/main">
            <a:ext uri="{FF2B5EF4-FFF2-40B4-BE49-F238E27FC236}">
              <a16:creationId xmlns:a16="http://schemas.microsoft.com/office/drawing/2014/main" id="{60FAD500-4B4E-564D-9F1F-F3B2E547DA51}"/>
            </a:ext>
          </a:extLst>
        </cdr:cNvPr>
        <cdr:cNvSpPr/>
      </cdr:nvSpPr>
      <cdr:spPr>
        <a:xfrm xmlns:a="http://schemas.openxmlformats.org/drawingml/2006/main">
          <a:off x="0" y="1"/>
          <a:ext cx="12192000" cy="883920"/>
        </a:xfrm>
        <a:prstGeom xmlns:a="http://schemas.openxmlformats.org/drawingml/2006/main" prst="roundRect">
          <a:avLst/>
        </a:prstGeom>
        <a:scene3d xmlns:a="http://schemas.openxmlformats.org/drawingml/2006/main">
          <a:camera prst="orthographicFront"/>
          <a:lightRig rig="threePt" dir="t"/>
        </a:scene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28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Profile of most frequently documented needs of children &amp; young people where </a:t>
          </a:r>
          <a:r>
            <a:rPr lang="en-GB" sz="2800" b="1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risk of death &lt;18 years </a:t>
          </a:r>
          <a:r>
            <a:rPr lang="en-GB" sz="28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documented</a:t>
          </a:r>
          <a:endParaRPr lang="en-GB" sz="2800" b="1" dirty="0">
            <a:solidFill>
              <a:schemeClr val="bg1"/>
            </a:solidFill>
            <a:latin typeface="Helvetica Neue" panose="02000503000000020004" pitchFamily="2" charset="0"/>
            <a:ea typeface="Helvetica Neue" panose="02000503000000020004" pitchFamily="2" charset="0"/>
            <a:cs typeface="Helvetica Neue" panose="02000503000000020004" pitchFamily="2" charset="0"/>
          </a:endParaRPr>
        </a:p>
      </cdr:txBody>
    </cdr:sp>
  </cdr:relSizeAnchor>
</c:userShapes>
</file>

<file path=ppt/drawings/drawing8.xml><?xml version="1.0" encoding="utf-8"?>
<c:userShapes xmlns:c="http://schemas.openxmlformats.org/drawingml/2006/chart">
  <cdr:relSizeAnchor xmlns:cdr="http://schemas.openxmlformats.org/drawingml/2006/chartDrawing">
    <cdr:from>
      <cdr:x>0.08864</cdr:x>
      <cdr:y>0</cdr:y>
    </cdr:from>
    <cdr:to>
      <cdr:x>0.90682</cdr:x>
      <cdr:y>0.11667</cdr:y>
    </cdr:to>
    <cdr:sp macro="" textlink="">
      <cdr:nvSpPr>
        <cdr:cNvPr id="2" name="Rounded Rectangle 1">
          <a:extLst xmlns:a="http://schemas.openxmlformats.org/drawingml/2006/main">
            <a:ext uri="{FF2B5EF4-FFF2-40B4-BE49-F238E27FC236}">
              <a16:creationId xmlns:a16="http://schemas.microsoft.com/office/drawing/2014/main" id="{9249D9B4-10EB-474F-A012-67DE25DC8230}"/>
            </a:ext>
          </a:extLst>
        </cdr:cNvPr>
        <cdr:cNvSpPr/>
      </cdr:nvSpPr>
      <cdr:spPr>
        <a:xfrm xmlns:a="http://schemas.openxmlformats.org/drawingml/2006/main">
          <a:off x="1080655" y="0"/>
          <a:ext cx="9975272" cy="800123"/>
        </a:xfrm>
        <a:prstGeom xmlns:a="http://schemas.openxmlformats.org/drawingml/2006/main" prst="roundRect">
          <a:avLst/>
        </a:prstGeom>
        <a:scene3d xmlns:a="http://schemas.openxmlformats.org/drawingml/2006/main">
          <a:camera prst="orthographicFront"/>
          <a:lightRig rig="threePt" dir="t"/>
        </a:scene3d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GB" sz="28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Complexity of needs of children and young people with </a:t>
          </a:r>
          <a:br>
            <a:rPr lang="en-GB" sz="2800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</a:br>
          <a:r>
            <a:rPr lang="en-GB" sz="2800" b="1" dirty="0">
              <a:solidFill>
                <a:schemeClr val="bg1"/>
              </a:solid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rPr>
            <a:t>Special Educational Needs and Disabilities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7512B4-CBB0-8445-8E9F-A84FDC379856}" type="datetimeFigureOut">
              <a:rPr lang="en-US" smtClean="0"/>
              <a:t>6/3/20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64C6A9E-70BE-8C40-B2D9-A68863805F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2679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One of the first</a:t>
            </a:r>
            <a:r>
              <a:rPr lang="en-GB" baseline="0" dirty="0"/>
              <a:t> jobs the SAG is tasked with – defining aims and objectives – those areas of care we want to explore in more details</a:t>
            </a:r>
          </a:p>
          <a:p>
            <a:r>
              <a:rPr lang="en-GB" baseline="0" dirty="0"/>
              <a:t>Organisational</a:t>
            </a:r>
          </a:p>
          <a:p>
            <a:r>
              <a:rPr lang="en-GB" baseline="0" dirty="0"/>
              <a:t>Access to services – including pathways of care</a:t>
            </a:r>
          </a:p>
          <a:p>
            <a:r>
              <a:rPr lang="en-GB" baseline="0" dirty="0"/>
              <a:t>Delivery of healthcare services – including MDT care</a:t>
            </a:r>
          </a:p>
          <a:p>
            <a:endParaRPr lang="en-GB" baseline="0" dirty="0"/>
          </a:p>
          <a:p>
            <a:r>
              <a:rPr lang="en-GB" baseline="0" dirty="0"/>
              <a:t>The views of the patient and parent carers</a:t>
            </a:r>
          </a:p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FB6BE-ED80-4374-8B3C-C3EB777065D2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63656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LD present, 58 times more likely to die before 50 than if no </a:t>
            </a:r>
            <a:r>
              <a:rPr lang="en-US"/>
              <a:t>LD present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616970B-992C-6842-9F1C-21E034C4DAD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3035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GB" dirty="0"/>
              <a:t>One of the first</a:t>
            </a:r>
            <a:r>
              <a:rPr lang="en-GB" baseline="0" dirty="0"/>
              <a:t> jobs the SAG is tasked with – defining aims and objectives – those areas of care we want to explore in more details</a:t>
            </a:r>
          </a:p>
          <a:p>
            <a:r>
              <a:rPr lang="en-GB" baseline="0" dirty="0"/>
              <a:t>Organisational</a:t>
            </a:r>
          </a:p>
          <a:p>
            <a:r>
              <a:rPr lang="en-GB" baseline="0" dirty="0"/>
              <a:t>Access to services – including pathways of care</a:t>
            </a:r>
          </a:p>
          <a:p>
            <a:r>
              <a:rPr lang="en-GB" baseline="0" dirty="0"/>
              <a:t>Delivery of healthcare services – including MDT care</a:t>
            </a:r>
          </a:p>
          <a:p>
            <a:endParaRPr lang="en-GB" baseline="0" dirty="0"/>
          </a:p>
          <a:p>
            <a:r>
              <a:rPr lang="en-GB" baseline="0" dirty="0"/>
              <a:t>The views of the patient and parent carers</a:t>
            </a:r>
          </a:p>
          <a:p>
            <a:endParaRPr lang="en-GB" baseline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C9FB6BE-ED80-4374-8B3C-C3EB777065D2}" type="slidenum">
              <a:rPr lang="en-GB" smtClean="0"/>
              <a:pPr/>
              <a:t>35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35634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9F1E4-6389-6D4C-9076-8D47358A1357}" type="datetimeFigureOut">
              <a:rPr lang="en-US" smtClean="0"/>
              <a:t>6/3/20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E180-E0C1-AA4F-8F65-632483BA2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03359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9F1E4-6389-6D4C-9076-8D47358A1357}" type="datetimeFigureOut">
              <a:rPr lang="en-US" smtClean="0"/>
              <a:t>6/3/20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E180-E0C1-AA4F-8F65-632483BA2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376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9F1E4-6389-6D4C-9076-8D47358A1357}" type="datetimeFigureOut">
              <a:rPr lang="en-US" smtClean="0"/>
              <a:t>6/3/20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E180-E0C1-AA4F-8F65-632483BA2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4875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Introduc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030206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9F1E4-6389-6D4C-9076-8D47358A1357}" type="datetimeFigureOut">
              <a:rPr lang="en-US" smtClean="0"/>
              <a:t>6/3/20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E180-E0C1-AA4F-8F65-632483BA2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50745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9F1E4-6389-6D4C-9076-8D47358A1357}" type="datetimeFigureOut">
              <a:rPr lang="en-US" smtClean="0"/>
              <a:t>6/3/20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E180-E0C1-AA4F-8F65-632483BA2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608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9F1E4-6389-6D4C-9076-8D47358A1357}" type="datetimeFigureOut">
              <a:rPr lang="en-US" smtClean="0"/>
              <a:t>6/3/20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E180-E0C1-AA4F-8F65-632483BA2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24577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9F1E4-6389-6D4C-9076-8D47358A1357}" type="datetimeFigureOut">
              <a:rPr lang="en-US" smtClean="0"/>
              <a:t>6/3/20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E180-E0C1-AA4F-8F65-632483BA2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04124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9F1E4-6389-6D4C-9076-8D47358A1357}" type="datetimeFigureOut">
              <a:rPr lang="en-US" smtClean="0"/>
              <a:t>6/3/20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E180-E0C1-AA4F-8F65-632483BA2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17178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9F1E4-6389-6D4C-9076-8D47358A1357}" type="datetimeFigureOut">
              <a:rPr lang="en-US" smtClean="0"/>
              <a:t>6/3/20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E180-E0C1-AA4F-8F65-632483BA2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0689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9F1E4-6389-6D4C-9076-8D47358A1357}" type="datetimeFigureOut">
              <a:rPr lang="en-US" smtClean="0"/>
              <a:t>6/3/20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E180-E0C1-AA4F-8F65-632483BA2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24684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09F1E4-6389-6D4C-9076-8D47358A1357}" type="datetimeFigureOut">
              <a:rPr lang="en-US" smtClean="0"/>
              <a:t>6/3/20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FBE180-E0C1-AA4F-8F65-632483BA2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59056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09F1E4-6389-6D4C-9076-8D47358A1357}" type="datetimeFigureOut">
              <a:rPr lang="en-US" smtClean="0"/>
              <a:t>6/3/20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FBE180-E0C1-AA4F-8F65-632483BA23E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8320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sv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cpch.ac.uk/resources/snomed-ct-best-practice-videos" TargetMode="External"/><Relationship Id="rId2" Type="http://schemas.openxmlformats.org/officeDocument/2006/relationships/hyperlink" Target="https://www.rcpch.ac.uk/resources/how-guide-clinicians-interested-developing-snomed-ct-concept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hyperlink" Target="https://hscic.kahootz.com/connect.ti/t_c_home/viewcontent?contentid=301171&amp;done=CONCreated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2A8AA5BC-4F7A-4226-8F99-6D824B226A9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3324"/>
            <a:ext cx="12192000" cy="6861324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911DBBF1-3229-4BD9-B3D1-B4CA571E743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843625"/>
            <a:ext cx="12188824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>
            <a:extLst>
              <a:ext uri="{FF2B5EF4-FFF2-40B4-BE49-F238E27FC236}">
                <a16:creationId xmlns:a16="http://schemas.microsoft.com/office/drawing/2014/main" id="{5BC87C3E-1040-4EE4-9BDB-9537F7A1B33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176" y="968282"/>
            <a:ext cx="12188824" cy="494690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>
            <a:extLst>
              <a:ext uri="{FF2B5EF4-FFF2-40B4-BE49-F238E27FC236}">
                <a16:creationId xmlns:a16="http://schemas.microsoft.com/office/drawing/2014/main" id="{20E78AB5-B3FB-994A-9B1A-CEB479EF5CD7}"/>
              </a:ext>
            </a:extLst>
          </p:cNvPr>
          <p:cNvSpPr/>
          <p:nvPr/>
        </p:nvSpPr>
        <p:spPr>
          <a:xfrm>
            <a:off x="795338" y="1566474"/>
            <a:ext cx="10601325" cy="1712496"/>
          </a:xfrm>
          <a:prstGeom prst="roundRect">
            <a:avLst/>
          </a:prstGeom>
          <a:scene3d>
            <a:camera prst="orthographicFront"/>
            <a:lightRig rig="threePt" dir="t">
              <a:rot lat="0" lon="0" rev="4800000"/>
            </a:lightRig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kern="12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Using SNOMED-CT to articulate and make visible the multifaceted needs of disabled children: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kern="12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an opportunity to improve outcomes?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2CDBECE-872A-4C73-9DC1-BB4E805E2CF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4724400" y="3894594"/>
            <a:ext cx="2743200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Connector 30">
            <a:extLst>
              <a:ext uri="{FF2B5EF4-FFF2-40B4-BE49-F238E27FC236}">
                <a16:creationId xmlns:a16="http://schemas.microsoft.com/office/drawing/2014/main" id="{F5CD5A0B-CDD7-427C-AA42-2EECFDFA18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 bwMode="white">
          <a:xfrm>
            <a:off x="0" y="6028863"/>
            <a:ext cx="12188824" cy="0"/>
          </a:xfrm>
          <a:prstGeom prst="line">
            <a:avLst/>
          </a:prstGeom>
          <a:ln w="508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80319310-92FB-664C-8919-13AF3D500CC7}"/>
              </a:ext>
            </a:extLst>
          </p:cNvPr>
          <p:cNvSpPr/>
          <p:nvPr/>
        </p:nvSpPr>
        <p:spPr>
          <a:xfrm>
            <a:off x="2457395" y="4126080"/>
            <a:ext cx="7274033" cy="1582412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>
              <a:rot lat="0" lon="0" rev="4800000"/>
            </a:lightRig>
          </a:scene3d>
          <a:sp3d>
            <a:bevelT w="165100" prst="coolSlant"/>
            <a:bevelB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spcAft>
                <a:spcPts val="600"/>
              </a:spcAft>
            </a:pP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Dr Karen Horridge, Paediatrician (Disability), </a:t>
            </a:r>
            <a:b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South </a:t>
            </a:r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Tyneside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and Sunderland NHS Foundation Trust, </a:t>
            </a:r>
          </a:p>
          <a:p>
            <a:pPr algn="ctr">
              <a:spcAft>
                <a:spcPts val="600"/>
              </a:spcAft>
            </a:pP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Chair, Informatics for Quality committee,</a:t>
            </a:r>
            <a:b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Royal College of </a:t>
            </a:r>
            <a:r>
              <a:rPr lang="en-US" sz="2200" dirty="0" err="1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Paediatrics</a:t>
            </a:r>
            <a:r>
              <a:rPr lang="en-US" sz="2200" dirty="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and Child Heath, UK</a:t>
            </a:r>
          </a:p>
        </p:txBody>
      </p:sp>
    </p:spTree>
    <p:extLst>
      <p:ext uri="{BB962C8B-B14F-4D97-AF65-F5344CB8AC3E}">
        <p14:creationId xmlns:p14="http://schemas.microsoft.com/office/powerpoint/2010/main" val="117467947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" descr="Image">
            <a:extLst>
              <a:ext uri="{FF2B5EF4-FFF2-40B4-BE49-F238E27FC236}">
                <a16:creationId xmlns:a16="http://schemas.microsoft.com/office/drawing/2014/main" id="{FC8FD5AF-BD43-9D4E-943E-A9B2D94AD2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3407" y="0"/>
            <a:ext cx="8148120" cy="6858000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408781262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" descr="Image">
            <a:extLst>
              <a:ext uri="{FF2B5EF4-FFF2-40B4-BE49-F238E27FC236}">
                <a16:creationId xmlns:a16="http://schemas.microsoft.com/office/drawing/2014/main" id="{0AB36484-B183-4542-991E-9E034F82CD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19919" y="-13262"/>
            <a:ext cx="8179629" cy="6884523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78877876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>
            <a:extLst>
              <a:ext uri="{FF2B5EF4-FFF2-40B4-BE49-F238E27FC236}">
                <a16:creationId xmlns:a16="http://schemas.microsoft.com/office/drawing/2014/main" id="{24F7495A-2DFA-0E44-A4BA-F40DBA49CF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15992" y="-34059"/>
            <a:ext cx="8590533" cy="6926117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813176803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>
            <a:extLst>
              <a:ext uri="{FF2B5EF4-FFF2-40B4-BE49-F238E27FC236}">
                <a16:creationId xmlns:a16="http://schemas.microsoft.com/office/drawing/2014/main" id="{59DC117B-E9C6-E842-B0F1-9CFD02802E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80545" y="-12572"/>
            <a:ext cx="8537233" cy="6883144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877593625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>
            <a:extLst>
              <a:ext uri="{FF2B5EF4-FFF2-40B4-BE49-F238E27FC236}">
                <a16:creationId xmlns:a16="http://schemas.microsoft.com/office/drawing/2014/main" id="{63D70944-CFF0-9147-934B-847494A443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54586" y="4676"/>
            <a:ext cx="8494445" cy="6848648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184898473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" descr="Image">
            <a:extLst>
              <a:ext uri="{FF2B5EF4-FFF2-40B4-BE49-F238E27FC236}">
                <a16:creationId xmlns:a16="http://schemas.microsoft.com/office/drawing/2014/main" id="{F414FC27-756E-D24C-BD6D-0D20668E03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4524" y="13103"/>
            <a:ext cx="8473544" cy="6831795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3151471368"/>
      </p:ext>
    </p:extLst>
  </p:cSld>
  <p:clrMapOvr>
    <a:masterClrMapping/>
  </p:clrMapOvr>
  <p:transition spd="med"/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ontent Placeholder 3"/>
          <p:cNvSpPr txBox="1">
            <a:spLocks noGrp="1"/>
          </p:cNvSpPr>
          <p:nvPr>
            <p:ph type="body" idx="1"/>
          </p:nvPr>
        </p:nvSpPr>
        <p:spPr>
          <a:xfrm>
            <a:off x="322058" y="1097280"/>
            <a:ext cx="11547883" cy="564434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48045" indent="-448045" defTabSz="1194785">
              <a:lnSpc>
                <a:spcPct val="110000"/>
              </a:lnSpc>
              <a:spcBef>
                <a:spcPts val="667"/>
              </a:spcBef>
              <a:defRPr sz="2254"/>
            </a:pPr>
            <a:r>
              <a:rPr sz="2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Improved understanding of patients’ multifaceted needs</a:t>
            </a:r>
            <a:r>
              <a:rPr lang="en-GB" sz="2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✅</a:t>
            </a:r>
          </a:p>
          <a:p>
            <a:pPr marL="905245" lvl="1" indent="-448045" defTabSz="1194785">
              <a:lnSpc>
                <a:spcPct val="110000"/>
              </a:lnSpc>
              <a:spcBef>
                <a:spcPts val="667"/>
              </a:spcBef>
              <a:defRPr sz="2254"/>
            </a:pPr>
            <a:r>
              <a:rPr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Redesign of clinics and care pathways informed by evidence of population needs</a:t>
            </a:r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905245" lvl="1" indent="-448045" defTabSz="1194785">
              <a:lnSpc>
                <a:spcPct val="110000"/>
              </a:lnSpc>
              <a:spcBef>
                <a:spcPts val="667"/>
              </a:spcBef>
              <a:defRPr sz="2254"/>
            </a:pPr>
            <a:r>
              <a:rPr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Roll</a:t>
            </a:r>
            <a:r>
              <a:rPr lang="en-GB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ed </a:t>
            </a:r>
            <a:r>
              <a:rPr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out to all Sunderland paediatric clinics</a:t>
            </a:r>
          </a:p>
          <a:p>
            <a:pPr marL="448045" indent="-448045" defTabSz="1194785">
              <a:lnSpc>
                <a:spcPct val="110000"/>
              </a:lnSpc>
              <a:spcBef>
                <a:spcPts val="667"/>
              </a:spcBef>
              <a:defRPr sz="2254"/>
            </a:pPr>
            <a:r>
              <a:rPr sz="2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Successful business cases based on evidence of needs</a:t>
            </a:r>
            <a:r>
              <a:rPr lang="en-GB" sz="2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✅</a:t>
            </a:r>
            <a:endParaRPr sz="26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1045438" lvl="1" indent="-448045" defTabSz="1194785">
              <a:lnSpc>
                <a:spcPct val="110000"/>
              </a:lnSpc>
              <a:spcBef>
                <a:spcPts val="667"/>
              </a:spcBef>
              <a:buSzPct val="100000"/>
              <a:defRPr sz="2254"/>
            </a:pPr>
            <a:r>
              <a:rPr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Additional paediatric disability consultant</a:t>
            </a:r>
          </a:p>
          <a:p>
            <a:pPr marL="1045438" lvl="1" indent="-448045" defTabSz="1194785">
              <a:lnSpc>
                <a:spcPct val="110000"/>
              </a:lnSpc>
              <a:spcBef>
                <a:spcPts val="667"/>
              </a:spcBef>
              <a:buSzPct val="100000"/>
              <a:defRPr sz="2254"/>
            </a:pPr>
            <a:r>
              <a:rPr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Additional autism specialist speech and language therapy time</a:t>
            </a:r>
            <a:endParaRPr lang="en-GB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588238" indent="-448045" defTabSz="1194785">
              <a:lnSpc>
                <a:spcPct val="110000"/>
              </a:lnSpc>
              <a:spcBef>
                <a:spcPts val="667"/>
              </a:spcBef>
              <a:buSzPct val="100000"/>
              <a:defRPr sz="2254"/>
            </a:pPr>
            <a:r>
              <a:rPr lang="en-GB" sz="2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Fulfil duty in NHS long term plan to flag records of all with learning disabilities and autism, including notifying GPs to do the same ✅</a:t>
            </a:r>
            <a:endParaRPr sz="26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448045" indent="-448045" defTabSz="1194785">
              <a:lnSpc>
                <a:spcPct val="110000"/>
              </a:lnSpc>
              <a:spcBef>
                <a:spcPts val="667"/>
              </a:spcBef>
              <a:defRPr sz="2254"/>
            </a:pPr>
            <a:r>
              <a:rPr sz="2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Joint Strategic Needs Assessment informed by real data</a:t>
            </a:r>
            <a:r>
              <a:rPr lang="en-GB" sz="2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 ✅</a:t>
            </a:r>
            <a:endParaRPr sz="26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448045" indent="-448045" defTabSz="1194785">
              <a:lnSpc>
                <a:spcPct val="110000"/>
              </a:lnSpc>
              <a:spcBef>
                <a:spcPts val="667"/>
              </a:spcBef>
              <a:defRPr sz="2254"/>
            </a:pPr>
            <a:r>
              <a:rPr sz="2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Data flow to NHS Digital’s Community Services Data Set</a:t>
            </a:r>
            <a:r>
              <a:rPr lang="en-GB" sz="2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✅</a:t>
            </a:r>
          </a:p>
          <a:p>
            <a:pPr marL="448045" indent="-448045" defTabSz="1194785">
              <a:lnSpc>
                <a:spcPct val="110000"/>
              </a:lnSpc>
              <a:spcBef>
                <a:spcPts val="667"/>
              </a:spcBef>
              <a:defRPr sz="2254"/>
            </a:pPr>
            <a:r>
              <a:rPr lang="en-GB" sz="26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Robust platform of data for audit and research ✅</a:t>
            </a:r>
          </a:p>
          <a:p>
            <a:pPr marL="448045" indent="-448045" defTabSz="1194785">
              <a:lnSpc>
                <a:spcPct val="110000"/>
              </a:lnSpc>
              <a:spcBef>
                <a:spcPts val="667"/>
              </a:spcBef>
              <a:defRPr sz="2254"/>
            </a:pPr>
            <a:endParaRPr sz="30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8D39026-D8CE-974F-9167-10B36981B90B}"/>
              </a:ext>
            </a:extLst>
          </p:cNvPr>
          <p:cNvSpPr/>
          <p:nvPr/>
        </p:nvSpPr>
        <p:spPr>
          <a:xfrm>
            <a:off x="2068452" y="135833"/>
            <a:ext cx="8055093" cy="758757"/>
          </a:xfrm>
          <a:prstGeom prst="roundRect">
            <a:avLst/>
          </a:prstGeom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Outcomes of data capture at point of care: local</a:t>
            </a:r>
          </a:p>
        </p:txBody>
      </p:sp>
    </p:spTree>
    <p:extLst>
      <p:ext uri="{BB962C8B-B14F-4D97-AF65-F5344CB8AC3E}">
        <p14:creationId xmlns:p14="http://schemas.microsoft.com/office/powerpoint/2010/main" val="34290537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Content Placeholder 3"/>
          <p:cNvSpPr txBox="1">
            <a:spLocks noGrp="1"/>
          </p:cNvSpPr>
          <p:nvPr>
            <p:ph type="body" idx="1"/>
          </p:nvPr>
        </p:nvSpPr>
        <p:spPr>
          <a:xfrm>
            <a:off x="415517" y="1213658"/>
            <a:ext cx="11547883" cy="5449131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48045" indent="-448045" defTabSz="1194785">
              <a:lnSpc>
                <a:spcPct val="110000"/>
              </a:lnSpc>
              <a:spcBef>
                <a:spcPts val="667"/>
              </a:spcBef>
              <a:defRPr sz="2254"/>
            </a:pPr>
            <a:r>
              <a:rPr lang="en-GB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Early identification of learning disabilities and autism allows for early interventions and proactive health, education and social care with reasonable adjustments as needed</a:t>
            </a:r>
            <a:br>
              <a:rPr lang="en-GB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24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448045" indent="-448045" defTabSz="1194785">
              <a:lnSpc>
                <a:spcPct val="110000"/>
              </a:lnSpc>
              <a:spcBef>
                <a:spcPts val="667"/>
              </a:spcBef>
              <a:defRPr sz="2254"/>
            </a:pPr>
            <a:r>
              <a:rPr lang="en-GB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Flagging all children with autism and learning disabilities means young people transition to adult services with proactive plans and support in place</a:t>
            </a:r>
            <a:br>
              <a:rPr lang="en-GB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24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448045" indent="-448045" defTabSz="1194785">
              <a:lnSpc>
                <a:spcPct val="110000"/>
              </a:lnSpc>
              <a:spcBef>
                <a:spcPts val="667"/>
              </a:spcBef>
              <a:defRPr sz="2254"/>
            </a:pPr>
            <a:r>
              <a:rPr lang="en-GB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Facilitates targeted healthcare and engagement in research to improve outcomes for all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F8D39026-D8CE-974F-9167-10B36981B90B}"/>
              </a:ext>
            </a:extLst>
          </p:cNvPr>
          <p:cNvSpPr/>
          <p:nvPr/>
        </p:nvSpPr>
        <p:spPr>
          <a:xfrm>
            <a:off x="415517" y="175756"/>
            <a:ext cx="11128443" cy="757085"/>
          </a:xfrm>
          <a:prstGeom prst="roundRect">
            <a:avLst/>
          </a:prstGeom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Flagging records of all children with learning disabilities and autism</a:t>
            </a:r>
          </a:p>
        </p:txBody>
      </p:sp>
    </p:spTree>
    <p:extLst>
      <p:ext uri="{BB962C8B-B14F-4D97-AF65-F5344CB8AC3E}">
        <p14:creationId xmlns:p14="http://schemas.microsoft.com/office/powerpoint/2010/main" val="366101960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Content Placeholder 3"/>
          <p:cNvSpPr txBox="1">
            <a:spLocks noGrp="1"/>
          </p:cNvSpPr>
          <p:nvPr>
            <p:ph type="body" idx="1"/>
          </p:nvPr>
        </p:nvSpPr>
        <p:spPr>
          <a:xfrm>
            <a:off x="-1" y="1314628"/>
            <a:ext cx="12191999" cy="5371922"/>
          </a:xfrm>
          <a:prstGeom prst="rect">
            <a:avLst/>
          </a:prstGeom>
        </p:spPr>
        <p:txBody>
          <a:bodyPr>
            <a:noAutofit/>
          </a:bodyPr>
          <a:lstStyle/>
          <a:p>
            <a:pPr marL="448045" indent="-448045" defTabSz="1194785">
              <a:lnSpc>
                <a:spcPct val="100000"/>
              </a:lnSpc>
              <a:spcBef>
                <a:spcPts val="667"/>
              </a:spcBef>
              <a:defRPr sz="2254"/>
            </a:pPr>
            <a:r>
              <a:rPr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Development, publication and validation of Disability Complexity Scale</a:t>
            </a:r>
            <a:r>
              <a:rPr lang="en-GB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✅</a:t>
            </a:r>
            <a:br>
              <a:rPr lang="en-GB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sz="24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448045" indent="-448045" defTabSz="1194785">
              <a:lnSpc>
                <a:spcPct val="100000"/>
              </a:lnSpc>
              <a:spcBef>
                <a:spcPts val="667"/>
              </a:spcBef>
              <a:defRPr sz="2254"/>
            </a:pPr>
            <a:r>
              <a:rPr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Development of British Academy of Childhood Disability’s Quality Principles for paediatric disability services</a:t>
            </a:r>
            <a:r>
              <a:rPr lang="en-GB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✅</a:t>
            </a:r>
            <a:br>
              <a:rPr lang="en-GB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sz="24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448045" indent="-448045" defTabSz="1194785">
              <a:lnSpc>
                <a:spcPct val="100000"/>
              </a:lnSpc>
              <a:spcBef>
                <a:spcPts val="667"/>
              </a:spcBef>
              <a:defRPr sz="2254"/>
            </a:pPr>
            <a:r>
              <a:rPr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Underpins NHS England currency model for services for disabled children </a:t>
            </a:r>
            <a:r>
              <a:rPr lang="en-GB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&amp;</a:t>
            </a:r>
            <a:r>
              <a:rPr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young people, linked to complexity of needs, in time to link to tariffs</a:t>
            </a:r>
            <a:r>
              <a:rPr lang="en-GB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✅</a:t>
            </a: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BB1DD25-2165-C040-9F72-C98EEF3C1C4F}"/>
              </a:ext>
            </a:extLst>
          </p:cNvPr>
          <p:cNvSpPr/>
          <p:nvPr/>
        </p:nvSpPr>
        <p:spPr>
          <a:xfrm>
            <a:off x="1053090" y="0"/>
            <a:ext cx="10085816" cy="758757"/>
          </a:xfrm>
          <a:prstGeom prst="roundRect">
            <a:avLst/>
          </a:prstGeom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/>
          </a:bodyPr>
          <a:lstStyle/>
          <a:p>
            <a:r>
              <a:rPr lang="en-GB" sz="36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Outcomes of data capture at point of care: national</a:t>
            </a:r>
          </a:p>
        </p:txBody>
      </p:sp>
    </p:spTree>
    <p:extLst>
      <p:ext uri="{BB962C8B-B14F-4D97-AF65-F5344CB8AC3E}">
        <p14:creationId xmlns:p14="http://schemas.microsoft.com/office/powerpoint/2010/main" val="401730848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Image" descr="Image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333" y="1314627"/>
            <a:ext cx="10958898" cy="5424839"/>
          </a:xfrm>
          <a:prstGeom prst="rect">
            <a:avLst/>
          </a:prstGeom>
          <a:ln w="12700">
            <a:miter lim="400000"/>
          </a:ln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8828D83-50DC-9346-816D-24A97800D538}"/>
              </a:ext>
            </a:extLst>
          </p:cNvPr>
          <p:cNvSpPr/>
          <p:nvPr/>
        </p:nvSpPr>
        <p:spPr>
          <a:xfrm>
            <a:off x="3473716" y="99079"/>
            <a:ext cx="4604131" cy="760733"/>
          </a:xfrm>
          <a:prstGeom prst="roundRect">
            <a:avLst/>
          </a:prstGeom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Disability complexity scale</a:t>
            </a:r>
          </a:p>
        </p:txBody>
      </p:sp>
    </p:spTree>
    <p:extLst>
      <p:ext uri="{BB962C8B-B14F-4D97-AF65-F5344CB8AC3E}">
        <p14:creationId xmlns:p14="http://schemas.microsoft.com/office/powerpoint/2010/main" val="26048764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4B2CA3B-E0F0-A54A-A5FD-99D3D6039894}"/>
              </a:ext>
            </a:extLst>
          </p:cNvPr>
          <p:cNvSpPr/>
          <p:nvPr/>
        </p:nvSpPr>
        <p:spPr>
          <a:xfrm>
            <a:off x="1136428" y="627565"/>
            <a:ext cx="7474172" cy="1026138"/>
          </a:xfrm>
          <a:prstGeom prst="roundRect">
            <a:avLst/>
          </a:prstGeom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kern="12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Data capture and coding by clinicians at the point of healthcare: Why bother?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F84F32F-0C06-CA48-AC12-E0D1FF68369F}"/>
              </a:ext>
            </a:extLst>
          </p:cNvPr>
          <p:cNvSpPr txBox="1">
            <a:spLocks/>
          </p:cNvSpPr>
          <p:nvPr/>
        </p:nvSpPr>
        <p:spPr>
          <a:xfrm>
            <a:off x="1136429" y="2773778"/>
            <a:ext cx="7474171" cy="34506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67"/>
              </a:spcBef>
              <a:buFont typeface="Arial" panose="020B0604020202020204" pitchFamily="34" charset="0"/>
              <a:buChar char="•"/>
              <a:defRPr sz="2300"/>
            </a:pPr>
            <a:r>
              <a:rPr lang="en-US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Makes each and every need of children and young people visible</a:t>
            </a:r>
            <a:br>
              <a:rPr lang="en-US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US" sz="24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>
              <a:spcBef>
                <a:spcPts val="667"/>
              </a:spcBef>
              <a:buFont typeface="Arial" panose="020B0604020202020204" pitchFamily="34" charset="0"/>
              <a:buChar char="•"/>
              <a:defRPr sz="2300"/>
            </a:pPr>
            <a:r>
              <a:rPr lang="en-US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Accurate data inform intelligent service commissioning and design, based on patient needs rather than custom/practice</a:t>
            </a:r>
            <a:br>
              <a:rPr lang="en-US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US" sz="24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>
              <a:spcBef>
                <a:spcPts val="667"/>
              </a:spcBef>
              <a:buFont typeface="Arial" panose="020B0604020202020204" pitchFamily="34" charset="0"/>
              <a:buChar char="•"/>
              <a:defRPr sz="2300"/>
            </a:pPr>
            <a:r>
              <a:rPr lang="en-US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Data evidence activity and outcomes achieved</a:t>
            </a:r>
          </a:p>
          <a:p>
            <a:pPr marL="1676369" lvl="2">
              <a:spcBef>
                <a:spcPts val="667"/>
              </a:spcBef>
              <a:buSzPct val="100000"/>
              <a:buFont typeface="Arial" panose="020B0604020202020204" pitchFamily="34" charset="0"/>
              <a:buChar char="•"/>
              <a:defRPr sz="2300"/>
            </a:pPr>
            <a:r>
              <a:rPr lang="en-US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Protection of effective services</a:t>
            </a:r>
          </a:p>
          <a:p>
            <a:pPr marL="1676369" lvl="2">
              <a:spcBef>
                <a:spcPts val="667"/>
              </a:spcBef>
              <a:buSzPct val="100000"/>
              <a:buFont typeface="Arial" panose="020B0604020202020204" pitchFamily="34" charset="0"/>
              <a:buChar char="•"/>
              <a:defRPr sz="2300"/>
            </a:pPr>
            <a:r>
              <a:rPr lang="en-US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Business cases for more resources based on needs</a:t>
            </a:r>
          </a:p>
          <a:p>
            <a:pPr marL="1676369" lvl="2">
              <a:spcBef>
                <a:spcPts val="667"/>
              </a:spcBef>
              <a:buSzPct val="100000"/>
              <a:buFont typeface="Arial" panose="020B0604020202020204" pitchFamily="34" charset="0"/>
              <a:buChar char="•"/>
              <a:defRPr sz="2300"/>
            </a:pPr>
            <a:r>
              <a:rPr lang="en-US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Revalidation portfolios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phic 8" descr="Presentation with Checklist">
            <a:extLst>
              <a:ext uri="{FF2B5EF4-FFF2-40B4-BE49-F238E27FC236}">
                <a16:creationId xmlns:a16="http://schemas.microsoft.com/office/drawing/2014/main" id="{1916D282-90A1-467C-B0BF-1E45EAFDC3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7149281"/>
      </p:ext>
    </p:extLst>
  </p:cSld>
  <p:clrMapOvr>
    <a:masterClrMapping/>
  </p:clrMapOvr>
  <p:transition spd="med"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Content Placeholder 3"/>
          <p:cNvSpPr txBox="1">
            <a:spLocks noGrp="1"/>
          </p:cNvSpPr>
          <p:nvPr>
            <p:ph type="body" idx="1"/>
          </p:nvPr>
        </p:nvSpPr>
        <p:spPr>
          <a:xfrm>
            <a:off x="207818" y="1743828"/>
            <a:ext cx="11984182" cy="4525963"/>
          </a:xfrm>
          <a:prstGeom prst="rect">
            <a:avLst/>
          </a:prstGeo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67"/>
              </a:spcBef>
              <a:defRPr sz="2300"/>
            </a:pPr>
            <a:r>
              <a:rPr lang="en-GB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Documented </a:t>
            </a:r>
            <a:r>
              <a:rPr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needs of </a:t>
            </a:r>
            <a:r>
              <a:rPr lang="en-GB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~7000</a:t>
            </a:r>
            <a:r>
              <a:rPr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children and young people, seen in </a:t>
            </a:r>
            <a:r>
              <a:rPr lang="en-GB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&gt;14000 </a:t>
            </a:r>
            <a:r>
              <a:rPr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consultations</a:t>
            </a:r>
            <a:br>
              <a:rPr lang="en-GB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24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>
              <a:lnSpc>
                <a:spcPct val="100000"/>
              </a:lnSpc>
              <a:spcBef>
                <a:spcPts val="667"/>
              </a:spcBef>
              <a:defRPr sz="2300"/>
            </a:pPr>
            <a:r>
              <a:rPr lang="en-GB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41% girls, 59% boys</a:t>
            </a:r>
            <a:br>
              <a:rPr lang="en-GB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24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>
              <a:lnSpc>
                <a:spcPct val="100000"/>
              </a:lnSpc>
              <a:spcBef>
                <a:spcPts val="667"/>
              </a:spcBef>
              <a:defRPr sz="2300"/>
            </a:pPr>
            <a:r>
              <a:rPr lang="en-GB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~50% new patients</a:t>
            </a:r>
          </a:p>
          <a:p>
            <a:pPr marL="0" indent="0">
              <a:lnSpc>
                <a:spcPct val="100000"/>
              </a:lnSpc>
              <a:spcBef>
                <a:spcPts val="667"/>
              </a:spcBef>
              <a:buNone/>
              <a:defRPr sz="2300"/>
            </a:pPr>
            <a:endParaRPr lang="en-GB" sz="3000" dirty="0">
              <a:latin typeface="Helvetica" pitchFamily="2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2A46AB80-497B-A24E-AD37-F825CC5B7AB9}"/>
              </a:ext>
            </a:extLst>
          </p:cNvPr>
          <p:cNvSpPr/>
          <p:nvPr/>
        </p:nvSpPr>
        <p:spPr>
          <a:xfrm>
            <a:off x="1254868" y="350196"/>
            <a:ext cx="8998085" cy="642025"/>
          </a:xfrm>
          <a:prstGeom prst="roundRect">
            <a:avLst/>
          </a:prstGeom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Exemplar data outputs: 1 April 2017 to 31 March 2019</a:t>
            </a:r>
          </a:p>
        </p:txBody>
      </p:sp>
    </p:spTree>
    <p:extLst>
      <p:ext uri="{BB962C8B-B14F-4D97-AF65-F5344CB8AC3E}">
        <p14:creationId xmlns:p14="http://schemas.microsoft.com/office/powerpoint/2010/main" val="3576876225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71C54B3-50CB-1E46-B6AD-A7620CF5B64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15582712"/>
              </p:ext>
            </p:extLst>
          </p:nvPr>
        </p:nvGraphicFramePr>
        <p:xfrm>
          <a:off x="0" y="-19455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447198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13BE6C6B-49CE-2F49-8AA8-6FCB62316C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60302539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4863949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94B35D08-4F39-074C-A7C3-49E806E3570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383891082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374915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Chart 5">
            <a:extLst>
              <a:ext uri="{FF2B5EF4-FFF2-40B4-BE49-F238E27FC236}">
                <a16:creationId xmlns:a16="http://schemas.microsoft.com/office/drawing/2014/main" id="{82DCFCF2-CCCB-8742-A5F1-F90C14201BD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14652923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A9829FF5-8614-6F4D-88C6-761887919811}"/>
              </a:ext>
            </a:extLst>
          </p:cNvPr>
          <p:cNvSpPr/>
          <p:nvPr/>
        </p:nvSpPr>
        <p:spPr>
          <a:xfrm>
            <a:off x="1620982" y="0"/>
            <a:ext cx="8950036" cy="1108364"/>
          </a:xfrm>
          <a:prstGeom prst="roundRect">
            <a:avLst/>
          </a:prstGeom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Numbers of new patients by age with </a:t>
            </a:r>
            <a:br>
              <a:rPr lang="en-GB" sz="28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-GB" sz="28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Behavioural, emotional and mental health needs</a:t>
            </a:r>
          </a:p>
        </p:txBody>
      </p:sp>
    </p:spTree>
    <p:extLst>
      <p:ext uri="{BB962C8B-B14F-4D97-AF65-F5344CB8AC3E}">
        <p14:creationId xmlns:p14="http://schemas.microsoft.com/office/powerpoint/2010/main" val="27936687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89CC9E8B-40F6-1A4C-8FA6-2455680A3E6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876409654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2998018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F0882094-F09D-5F42-8EC2-E0875FF5E10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7708466"/>
              </p:ext>
            </p:extLst>
          </p:nvPr>
        </p:nvGraphicFramePr>
        <p:xfrm>
          <a:off x="0" y="0"/>
          <a:ext cx="12191999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7174639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225E1657-F7F4-C041-B332-396450522B7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032615867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43974309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D41F6229-D8C0-FB4D-9996-3462B5FE846E}"/>
              </a:ext>
            </a:extLst>
          </p:cNvPr>
          <p:cNvGraphicFramePr/>
          <p:nvPr/>
        </p:nvGraphicFramePr>
        <p:xfrm>
          <a:off x="0" y="342900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60FAD500-4B4E-564D-9F1F-F3B2E547DA51}"/>
              </a:ext>
            </a:extLst>
          </p:cNvPr>
          <p:cNvSpPr/>
          <p:nvPr/>
        </p:nvSpPr>
        <p:spPr>
          <a:xfrm>
            <a:off x="0" y="0"/>
            <a:ext cx="12192000" cy="1011677"/>
          </a:xfrm>
          <a:prstGeom prst="roundRect">
            <a:avLst/>
          </a:prstGeom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8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Profile of most frequently documented needs of children and young people with requirement for </a:t>
            </a:r>
            <a:r>
              <a:rPr lang="en-GB" sz="28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round-the-clock care</a:t>
            </a:r>
          </a:p>
        </p:txBody>
      </p:sp>
    </p:spTree>
    <p:extLst>
      <p:ext uri="{BB962C8B-B14F-4D97-AF65-F5344CB8AC3E}">
        <p14:creationId xmlns:p14="http://schemas.microsoft.com/office/powerpoint/2010/main" val="160301913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64DCA862-576D-3D44-97B5-5F14B5BECFB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5526921"/>
              </p:ext>
            </p:extLst>
          </p:nvPr>
        </p:nvGraphicFramePr>
        <p:xfrm>
          <a:off x="0" y="0"/>
          <a:ext cx="12337473" cy="7086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41627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D4B2CA3B-E0F0-A54A-A5FD-99D3D6039894}"/>
              </a:ext>
            </a:extLst>
          </p:cNvPr>
          <p:cNvSpPr/>
          <p:nvPr/>
        </p:nvSpPr>
        <p:spPr>
          <a:xfrm>
            <a:off x="1856275" y="781515"/>
            <a:ext cx="6451146" cy="695397"/>
          </a:xfrm>
          <a:prstGeom prst="roundRect">
            <a:avLst/>
          </a:prstGeom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kern="12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Coding = Communication about needs</a:t>
            </a:r>
          </a:p>
        </p:txBody>
      </p:sp>
      <p:sp>
        <p:nvSpPr>
          <p:cNvPr id="5" name="Content Placeholder 3">
            <a:extLst>
              <a:ext uri="{FF2B5EF4-FFF2-40B4-BE49-F238E27FC236}">
                <a16:creationId xmlns:a16="http://schemas.microsoft.com/office/drawing/2014/main" id="{FF84F32F-0C06-CA48-AC12-E0D1FF68369F}"/>
              </a:ext>
            </a:extLst>
          </p:cNvPr>
          <p:cNvSpPr txBox="1">
            <a:spLocks/>
          </p:cNvSpPr>
          <p:nvPr/>
        </p:nvSpPr>
        <p:spPr>
          <a:xfrm>
            <a:off x="1136429" y="2278173"/>
            <a:ext cx="7474171" cy="34506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ts val="667"/>
              </a:spcBef>
              <a:buFont typeface="Arial" panose="020B0604020202020204" pitchFamily="34" charset="0"/>
              <a:buChar char="•"/>
              <a:defRPr sz="2300"/>
            </a:pPr>
            <a:r>
              <a:rPr lang="en-US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GP Read coding</a:t>
            </a:r>
          </a:p>
          <a:p>
            <a:pPr>
              <a:spcBef>
                <a:spcPts val="667"/>
              </a:spcBef>
              <a:buFont typeface="Arial" panose="020B0604020202020204" pitchFamily="34" charset="0"/>
              <a:buChar char="•"/>
              <a:defRPr sz="2300"/>
            </a:pPr>
            <a:r>
              <a:rPr lang="en-US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Hospital episode statistics</a:t>
            </a:r>
          </a:p>
          <a:p>
            <a:pPr>
              <a:spcBef>
                <a:spcPts val="667"/>
              </a:spcBef>
              <a:buFont typeface="Arial" panose="020B0604020202020204" pitchFamily="34" charset="0"/>
              <a:buChar char="•"/>
              <a:defRPr sz="2300"/>
            </a:pPr>
            <a:r>
              <a:rPr lang="en-US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Bespoke databases</a:t>
            </a:r>
            <a:br>
              <a:rPr lang="en-US" sz="1900" dirty="0"/>
            </a:br>
            <a:endParaRPr lang="en-US" sz="1900" dirty="0"/>
          </a:p>
          <a:p>
            <a:pPr>
              <a:spcBef>
                <a:spcPts val="667"/>
              </a:spcBef>
              <a:buFont typeface="Arial" panose="020B0604020202020204" pitchFamily="34" charset="0"/>
              <a:buChar char="•"/>
              <a:defRPr sz="2300"/>
            </a:pPr>
            <a:r>
              <a:rPr lang="en-US" sz="24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Missing ingredient:</a:t>
            </a:r>
          </a:p>
          <a:p>
            <a:pPr marL="1219169" lvl="1">
              <a:spcBef>
                <a:spcPts val="667"/>
              </a:spcBef>
              <a:buSzPct val="100000"/>
              <a:buFont typeface="Arial" panose="020B0604020202020204" pitchFamily="34" charset="0"/>
              <a:buChar char="•"/>
              <a:defRPr sz="2300"/>
            </a:pPr>
            <a:r>
              <a:rPr lang="en-US" sz="2800" dirty="0"/>
              <a:t>Data capture and coding in community and outpatient settings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Graphic 8" descr="Presentation with Checklist">
            <a:extLst>
              <a:ext uri="{FF2B5EF4-FFF2-40B4-BE49-F238E27FC236}">
                <a16:creationId xmlns:a16="http://schemas.microsoft.com/office/drawing/2014/main" id="{1916D282-90A1-467C-B0BF-1E45EAFDC3F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BF794FB-37FF-8047-98E8-65EACD974F7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4467" y="2318543"/>
            <a:ext cx="3331369" cy="22209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6899575"/>
      </p:ext>
    </p:extLst>
  </p:cSld>
  <p:clrMapOvr>
    <a:masterClrMapping/>
  </p:clrMapOvr>
  <p:transition spd="med"/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2" name="Complexity of needs of children and young people with different groups of conditions"/>
          <p:cNvGraphicFramePr/>
          <p:nvPr>
            <p:extLst>
              <p:ext uri="{D42A27DB-BD31-4B8C-83A1-F6EECF244321}">
                <p14:modId xmlns:p14="http://schemas.microsoft.com/office/powerpoint/2010/main" val="424596710"/>
              </p:ext>
            </p:extLst>
          </p:nvPr>
        </p:nvGraphicFramePr>
        <p:xfrm>
          <a:off x="0" y="83127"/>
          <a:ext cx="12192000" cy="685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17888519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092B2EFD-9097-BB46-8E79-842D0E10C24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8172600"/>
              </p:ext>
            </p:extLst>
          </p:nvPr>
        </p:nvGraphicFramePr>
        <p:xfrm>
          <a:off x="232757" y="255385"/>
          <a:ext cx="11388436" cy="66026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1D97287-42C4-BE42-B79A-FD84A78A974D}"/>
              </a:ext>
            </a:extLst>
          </p:cNvPr>
          <p:cNvSpPr/>
          <p:nvPr/>
        </p:nvSpPr>
        <p:spPr>
          <a:xfrm>
            <a:off x="0" y="-17783"/>
            <a:ext cx="12192000" cy="932183"/>
          </a:xfrm>
          <a:prstGeom prst="roundRect">
            <a:avLst/>
          </a:prstGeom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Percentage of children with and without </a:t>
            </a:r>
            <a:r>
              <a:rPr lang="en-GB" sz="28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learning disabilities </a:t>
            </a:r>
            <a:r>
              <a:rPr lang="en-GB" sz="28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with each number of needs</a:t>
            </a:r>
          </a:p>
        </p:txBody>
      </p:sp>
    </p:spTree>
    <p:extLst>
      <p:ext uri="{BB962C8B-B14F-4D97-AF65-F5344CB8AC3E}">
        <p14:creationId xmlns:p14="http://schemas.microsoft.com/office/powerpoint/2010/main" val="54450225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ounded Rectangle 2">
            <a:extLst>
              <a:ext uri="{FF2B5EF4-FFF2-40B4-BE49-F238E27FC236}">
                <a16:creationId xmlns:a16="http://schemas.microsoft.com/office/drawing/2014/main" id="{31D97287-42C4-BE42-B79A-FD84A78A974D}"/>
              </a:ext>
            </a:extLst>
          </p:cNvPr>
          <p:cNvSpPr/>
          <p:nvPr/>
        </p:nvSpPr>
        <p:spPr>
          <a:xfrm>
            <a:off x="0" y="-17783"/>
            <a:ext cx="12192000" cy="932183"/>
          </a:xfrm>
          <a:prstGeom prst="roundRect">
            <a:avLst/>
          </a:prstGeom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Prevalence rates of children with </a:t>
            </a:r>
            <a:r>
              <a:rPr lang="en-GB" sz="2800" b="1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autism spectrum conditions </a:t>
            </a:r>
            <a:r>
              <a:rPr lang="en-GB" sz="28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over time as percentage of live births for each birth year</a:t>
            </a:r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4B20D175-5B00-F144-8335-E23161060E2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590575153"/>
              </p:ext>
            </p:extLst>
          </p:nvPr>
        </p:nvGraphicFramePr>
        <p:xfrm>
          <a:off x="349135" y="1047404"/>
          <a:ext cx="11371810" cy="56027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697607264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377E798F-81AF-7340-B652-1D34177FEFF2}"/>
              </a:ext>
            </a:extLst>
          </p:cNvPr>
          <p:cNvSpPr/>
          <p:nvPr/>
        </p:nvSpPr>
        <p:spPr>
          <a:xfrm>
            <a:off x="1136428" y="627565"/>
            <a:ext cx="7778972" cy="896436"/>
          </a:xfrm>
          <a:prstGeom prst="roundRect">
            <a:avLst/>
          </a:prstGeom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kern="12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Outputs of data captured at point of care</a:t>
            </a:r>
          </a:p>
        </p:txBody>
      </p:sp>
      <p:sp>
        <p:nvSpPr>
          <p:cNvPr id="144" name="Will transform the way we…"/>
          <p:cNvSpPr txBox="1">
            <a:spLocks noGrp="1"/>
          </p:cNvSpPr>
          <p:nvPr>
            <p:ph type="body" idx="1"/>
          </p:nvPr>
        </p:nvSpPr>
        <p:spPr>
          <a:xfrm>
            <a:off x="1136429" y="2278173"/>
            <a:ext cx="7778971" cy="34506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Will transform the way we:</a:t>
            </a:r>
          </a:p>
          <a:p>
            <a:pPr marL="0">
              <a:buFont typeface="Arial" panose="020B0604020202020204" pitchFamily="34" charset="0"/>
              <a:buChar char="•"/>
            </a:pPr>
            <a:endParaRPr lang="en-US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1066773" lvl="1">
              <a:buSzPct val="100000"/>
              <a:buFont typeface="Arial" panose="020B0604020202020204" pitchFamily="34" charset="0"/>
              <a:buChar char="•"/>
            </a:pPr>
            <a:r>
              <a:rPr lang="en-US"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Think about our patients’ needs </a:t>
            </a:r>
            <a:br>
              <a:rPr lang="en-US"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US" sz="28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1066773" lvl="1">
              <a:buSzPct val="100000"/>
              <a:buFont typeface="Arial" panose="020B0604020202020204" pitchFamily="34" charset="0"/>
              <a:buChar char="•"/>
            </a:pPr>
            <a:r>
              <a:rPr lang="en-US"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Design services to meet identified needs</a:t>
            </a:r>
            <a:br>
              <a:rPr lang="en-US"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US" sz="28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1066773" lvl="1">
              <a:buSzPct val="100000"/>
              <a:buFont typeface="Arial" panose="020B0604020202020204" pitchFamily="34" charset="0"/>
              <a:buChar char="•"/>
            </a:pPr>
            <a:r>
              <a:rPr lang="en-US"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Measure outcomes</a:t>
            </a:r>
          </a:p>
        </p:txBody>
      </p:sp>
      <p:sp>
        <p:nvSpPr>
          <p:cNvPr id="87" name="Rectangle 86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9" name="Oval 88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4" name="Graphic 83" descr="Design">
            <a:extLst>
              <a:ext uri="{FF2B5EF4-FFF2-40B4-BE49-F238E27FC236}">
                <a16:creationId xmlns:a16="http://schemas.microsoft.com/office/drawing/2014/main" id="{1EC10B03-F366-4F78-B16C-7E5BBA62AF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618405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52826" y="2810037"/>
            <a:ext cx="1531755" cy="854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40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691549C-E20C-8949-9B9C-6968B277748C}"/>
              </a:ext>
            </a:extLst>
          </p:cNvPr>
          <p:cNvSpPr/>
          <p:nvPr/>
        </p:nvSpPr>
        <p:spPr>
          <a:xfrm>
            <a:off x="1782737" y="1201280"/>
            <a:ext cx="8626526" cy="646331"/>
          </a:xfrm>
          <a:prstGeom prst="rect">
            <a:avLst/>
          </a:prstGeom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Data makes each and every need visible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3521D9E-7322-6A41-871E-E3F382C07EA6}"/>
              </a:ext>
            </a:extLst>
          </p:cNvPr>
          <p:cNvSpPr/>
          <p:nvPr/>
        </p:nvSpPr>
        <p:spPr>
          <a:xfrm>
            <a:off x="836313" y="2843515"/>
            <a:ext cx="10519371" cy="978729"/>
          </a:xfrm>
          <a:prstGeom prst="rect">
            <a:avLst/>
          </a:prstGeom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Needs that are visible to providers, commissioners and policy-makers are more likely to be met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B387FDF-1F40-9740-95C8-440AA823D0B4}"/>
              </a:ext>
            </a:extLst>
          </p:cNvPr>
          <p:cNvSpPr/>
          <p:nvPr/>
        </p:nvSpPr>
        <p:spPr>
          <a:xfrm>
            <a:off x="1972736" y="4813096"/>
            <a:ext cx="8246527" cy="1200329"/>
          </a:xfrm>
          <a:prstGeom prst="rect">
            <a:avLst/>
          </a:prstGeom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32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Capturing and recording data accurately is the responsibility of us all</a:t>
            </a:r>
          </a:p>
        </p:txBody>
      </p:sp>
    </p:spTree>
    <p:extLst>
      <p:ext uri="{BB962C8B-B14F-4D97-AF65-F5344CB8AC3E}">
        <p14:creationId xmlns:p14="http://schemas.microsoft.com/office/powerpoint/2010/main" val="15132419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5" grpId="0" animBg="1"/>
      <p:bldP spid="8" grpId="0" animBg="1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D9A3C94-163A-754B-8612-E73874AEDB50}"/>
              </a:ext>
            </a:extLst>
          </p:cNvPr>
          <p:cNvSpPr/>
          <p:nvPr/>
        </p:nvSpPr>
        <p:spPr>
          <a:xfrm>
            <a:off x="2874250" y="260487"/>
            <a:ext cx="4100590" cy="653913"/>
          </a:xfrm>
          <a:prstGeom prst="roundRect">
            <a:avLst/>
          </a:prstGeom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4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More resources:</a:t>
            </a:r>
          </a:p>
        </p:txBody>
      </p:sp>
      <p:sp>
        <p:nvSpPr>
          <p:cNvPr id="139" name="Check out the RCPCH guide to SNOMED CT coding:…"/>
          <p:cNvSpPr txBox="1">
            <a:spLocks noGrp="1"/>
          </p:cNvSpPr>
          <p:nvPr>
            <p:ph type="body" idx="1"/>
          </p:nvPr>
        </p:nvSpPr>
        <p:spPr>
          <a:xfrm>
            <a:off x="249383" y="2278173"/>
            <a:ext cx="8666017" cy="34506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RCPCH guide to SNOMED CT coding and best practice videos:</a:t>
            </a:r>
            <a:endParaRPr lang="en-US" u="sng" dirty="0">
              <a:uFill>
                <a:solidFill>
                  <a:srgbClr val="0000FF"/>
                </a:solidFill>
              </a:u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  <a:hlinkClick r:id="rId2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u="sng" dirty="0">
                <a:uFill>
                  <a:solidFill>
                    <a:srgbClr val="0000FF"/>
                  </a:solidFill>
                </a:u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hlinkClick r:id="rId2"/>
              </a:rPr>
              <a:t>https://www.rcpch.ac.uk/resources/how-guide-clinicians-interested-developing-snomed-ct-concepts</a:t>
            </a:r>
            <a:endParaRPr lang="en-US" sz="2800" u="sng" dirty="0">
              <a:uFill>
                <a:solidFill>
                  <a:srgbClr val="0000FF"/>
                </a:solidFill>
              </a:uFill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hlinkClick r:id="rId3"/>
              </a:rPr>
              <a:t>https://www.rcpch.ac.uk/resources/snomed-ct-best-practice-videos</a:t>
            </a:r>
            <a:r>
              <a:rPr lang="en-US"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br>
              <a:rPr lang="en-US"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US" sz="28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US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NHS Digital SNOMED-CT case study: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sz="2800" u="sng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  <a:hlinkClick r:id="rId4"/>
              </a:rPr>
              <a:t>https://hscic.kahootz.com/connect.ti/t_c_home/viewcontent?contentid=301171&amp;done=CONCreated</a:t>
            </a:r>
            <a:r>
              <a:rPr lang="en-US"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endParaRPr lang="en-US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9" name="Graphic 78" descr="Stethoscope">
            <a:extLst>
              <a:ext uri="{FF2B5EF4-FFF2-40B4-BE49-F238E27FC236}">
                <a16:creationId xmlns:a16="http://schemas.microsoft.com/office/drawing/2014/main" id="{4B591624-51C0-4038-940A-F35DA116371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1737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35" name="Rectangle 134">
            <a:extLst>
              <a:ext uri="{FF2B5EF4-FFF2-40B4-BE49-F238E27FC236}">
                <a16:creationId xmlns:a16="http://schemas.microsoft.com/office/drawing/2014/main" id="{53B021B3-DE93-4AB7-8A18-CF5F1CED88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639A752C-D24D-814F-BEF2-A3227B932738}"/>
              </a:ext>
            </a:extLst>
          </p:cNvPr>
          <p:cNvSpPr/>
          <p:nvPr/>
        </p:nvSpPr>
        <p:spPr>
          <a:xfrm>
            <a:off x="2241930" y="648702"/>
            <a:ext cx="7699637" cy="584804"/>
          </a:xfrm>
          <a:prstGeom prst="roundRect">
            <a:avLst/>
          </a:prstGeom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b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kern="1200" dirty="0" err="1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Harmonisation</a:t>
            </a:r>
            <a:r>
              <a:rPr lang="en-US" sz="2800" kern="12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of terminologies: SNOMED-CT</a:t>
            </a:r>
          </a:p>
        </p:txBody>
      </p:sp>
      <p:sp>
        <p:nvSpPr>
          <p:cNvPr id="137" name="Rectangle 136">
            <a:extLst>
              <a:ext uri="{FF2B5EF4-FFF2-40B4-BE49-F238E27FC236}">
                <a16:creationId xmlns:a16="http://schemas.microsoft.com/office/drawing/2014/main" id="{52D502E5-F6B4-4D58-B4AE-FC466FF15E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5953" y="1634502"/>
            <a:ext cx="10451592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39" name="Rectangle 138">
            <a:extLst>
              <a:ext uri="{FF2B5EF4-FFF2-40B4-BE49-F238E27FC236}">
                <a16:creationId xmlns:a16="http://schemas.microsoft.com/office/drawing/2014/main" id="{9DECDBF4-02B6-4BB4-B65B-B8107AD6A9E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841248" y="1538176"/>
            <a:ext cx="1873457" cy="1098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graphicFrame>
        <p:nvGraphicFramePr>
          <p:cNvPr id="126" name="Content Placeholder 3">
            <a:extLst>
              <a:ext uri="{FF2B5EF4-FFF2-40B4-BE49-F238E27FC236}">
                <a16:creationId xmlns:a16="http://schemas.microsoft.com/office/drawing/2014/main" id="{A7E78B1B-D80D-465B-90AE-BEFB08FE9B92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12914352"/>
              </p:ext>
            </p:extLst>
          </p:nvPr>
        </p:nvGraphicFramePr>
        <p:xfrm>
          <a:off x="841248" y="1762604"/>
          <a:ext cx="10741152" cy="482107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94026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AD9A3C94-163A-754B-8612-E73874AEDB50}"/>
              </a:ext>
            </a:extLst>
          </p:cNvPr>
          <p:cNvSpPr/>
          <p:nvPr/>
        </p:nvSpPr>
        <p:spPr>
          <a:xfrm>
            <a:off x="1498060" y="338308"/>
            <a:ext cx="6930957" cy="653913"/>
          </a:xfrm>
          <a:prstGeom prst="roundRect">
            <a:avLst/>
          </a:prstGeom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800" kern="12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Risks of non-engagement from clinicians</a:t>
            </a:r>
          </a:p>
        </p:txBody>
      </p:sp>
      <p:sp>
        <p:nvSpPr>
          <p:cNvPr id="139" name="Check out the RCPCH guide to SNOMED CT coding:…"/>
          <p:cNvSpPr txBox="1">
            <a:spLocks noGrp="1"/>
          </p:cNvSpPr>
          <p:nvPr>
            <p:ph type="body" idx="1"/>
          </p:nvPr>
        </p:nvSpPr>
        <p:spPr>
          <a:xfrm>
            <a:off x="286434" y="1461050"/>
            <a:ext cx="8666018" cy="345061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100000"/>
              </a:lnSpc>
              <a:spcBef>
                <a:spcPts val="667"/>
              </a:spcBef>
              <a:defRPr sz="2300"/>
            </a:pPr>
            <a:r>
              <a:rPr lang="en-GB" dirty="0">
                <a:latin typeface="Helvetica" pitchFamily="2" charset="0"/>
              </a:rPr>
              <a:t>SNOMED CT terms and codes likely to be decided by non-specialists /non-clinicians and imposed</a:t>
            </a:r>
            <a:br>
              <a:rPr lang="en-GB" dirty="0">
                <a:latin typeface="Helvetica" pitchFamily="2" charset="0"/>
              </a:rPr>
            </a:br>
            <a:endParaRPr lang="en-GB" dirty="0">
              <a:latin typeface="Helvetica" pitchFamily="2" charset="0"/>
            </a:endParaRPr>
          </a:p>
          <a:p>
            <a:pPr>
              <a:lnSpc>
                <a:spcPct val="100000"/>
              </a:lnSpc>
              <a:spcBef>
                <a:spcPts val="667"/>
              </a:spcBef>
              <a:defRPr sz="2300"/>
            </a:pPr>
            <a:r>
              <a:rPr lang="en-GB" dirty="0">
                <a:latin typeface="Helvetica" pitchFamily="2" charset="0"/>
              </a:rPr>
              <a:t>Poor data input = poor data outputs = goals not achieved</a:t>
            </a:r>
            <a:br>
              <a:rPr lang="en-GB" dirty="0">
                <a:latin typeface="Helvetica" pitchFamily="2" charset="0"/>
              </a:rPr>
            </a:br>
            <a:endParaRPr lang="en-GB" dirty="0">
              <a:latin typeface="Helvetica" pitchFamily="2" charset="0"/>
            </a:endParaRPr>
          </a:p>
          <a:p>
            <a:pPr>
              <a:lnSpc>
                <a:spcPct val="100000"/>
              </a:lnSpc>
              <a:spcBef>
                <a:spcPts val="667"/>
              </a:spcBef>
              <a:defRPr sz="2300"/>
            </a:pPr>
            <a:r>
              <a:rPr lang="en-GB" dirty="0">
                <a:latin typeface="Helvetica" pitchFamily="2" charset="0"/>
              </a:rPr>
              <a:t>Missed opportunity to really improve evidence base for service commissioning, design and delivery</a:t>
            </a:r>
            <a:endParaRPr lang="en-US" sz="2400" dirty="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59A309A7-1751-4ABE-A3C1-EEC40366AD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088880" y="0"/>
            <a:ext cx="2103120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4" name="Oval 83">
            <a:extLst>
              <a:ext uri="{FF2B5EF4-FFF2-40B4-BE49-F238E27FC236}">
                <a16:creationId xmlns:a16="http://schemas.microsoft.com/office/drawing/2014/main" id="{967D8EB6-EAE1-4F9C-B398-83321E28720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15400" y="2358913"/>
            <a:ext cx="2140172" cy="2140172"/>
          </a:xfrm>
          <a:prstGeom prst="ellipse">
            <a:avLst/>
          </a:prstGeom>
          <a:solidFill>
            <a:srgbClr val="FFFFFF"/>
          </a:solidFill>
          <a:ln w="22225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9" name="Graphic 78" descr="Stethoscope">
            <a:extLst>
              <a:ext uri="{FF2B5EF4-FFF2-40B4-BE49-F238E27FC236}">
                <a16:creationId xmlns:a16="http://schemas.microsoft.com/office/drawing/2014/main" id="{4B591624-51C0-4038-940A-F35DA116371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413987" y="2857501"/>
            <a:ext cx="1142998" cy="1142998"/>
          </a:xfrm>
          <a:prstGeom prst="rect">
            <a:avLst/>
          </a:prstGeom>
        </p:spPr>
      </p:pic>
      <p:sp>
        <p:nvSpPr>
          <p:cNvPr id="7" name="Rounded Rectangle 6">
            <a:extLst>
              <a:ext uri="{FF2B5EF4-FFF2-40B4-BE49-F238E27FC236}">
                <a16:creationId xmlns:a16="http://schemas.microsoft.com/office/drawing/2014/main" id="{F560992C-16A7-6349-8231-BF51EF6BBEE6}"/>
              </a:ext>
            </a:extLst>
          </p:cNvPr>
          <p:cNvSpPr/>
          <p:nvPr/>
        </p:nvSpPr>
        <p:spPr>
          <a:xfrm>
            <a:off x="1118416" y="5380492"/>
            <a:ext cx="7690244" cy="783554"/>
          </a:xfrm>
          <a:prstGeom prst="roundRect">
            <a:avLst/>
          </a:prstGeom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GB" sz="28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Missed opportunity to improve patient care</a:t>
            </a:r>
          </a:p>
        </p:txBody>
      </p:sp>
    </p:spTree>
    <p:extLst>
      <p:ext uri="{BB962C8B-B14F-4D97-AF65-F5344CB8AC3E}">
        <p14:creationId xmlns:p14="http://schemas.microsoft.com/office/powerpoint/2010/main" val="31141705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Content Placeholder 3"/>
          <p:cNvSpPr txBox="1">
            <a:spLocks noGrp="1"/>
          </p:cNvSpPr>
          <p:nvPr>
            <p:ph type="body" idx="1"/>
          </p:nvPr>
        </p:nvSpPr>
        <p:spPr>
          <a:xfrm>
            <a:off x="169984" y="1485900"/>
            <a:ext cx="11852031" cy="5238750"/>
          </a:xfrm>
          <a:prstGeom prst="rect">
            <a:avLst/>
          </a:prstGeom>
        </p:spPr>
        <p:txBody>
          <a:bodyPr>
            <a:normAutofit fontScale="85000" lnSpcReduction="20000"/>
          </a:bodyPr>
          <a:lstStyle/>
          <a:p>
            <a:pPr>
              <a:lnSpc>
                <a:spcPct val="120000"/>
              </a:lnSpc>
              <a:spcBef>
                <a:spcPts val="667"/>
              </a:spcBef>
              <a:defRPr sz="2300"/>
            </a:pPr>
            <a:r>
              <a:rPr lang="en-GB" sz="33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Paediatric neurodisability terminologies set (296 terms)</a:t>
            </a:r>
            <a:br>
              <a:rPr lang="en-GB" sz="33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sz="33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>
              <a:lnSpc>
                <a:spcPct val="120000"/>
              </a:lnSpc>
              <a:spcBef>
                <a:spcPts val="667"/>
              </a:spcBef>
              <a:defRPr sz="2300"/>
            </a:pPr>
            <a:r>
              <a:rPr lang="en-GB" sz="33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Work in progress to expand – currently 3000+ terms and counting!</a:t>
            </a:r>
          </a:p>
          <a:p>
            <a:pPr lvl="1">
              <a:lnSpc>
                <a:spcPct val="120000"/>
              </a:lnSpc>
              <a:spcBef>
                <a:spcPts val="667"/>
              </a:spcBef>
              <a:defRPr sz="2300"/>
            </a:pPr>
            <a:r>
              <a:rPr lang="en-GB"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Led by RCPCH Informatics for Quality Committee</a:t>
            </a:r>
          </a:p>
          <a:p>
            <a:pPr lvl="1">
              <a:lnSpc>
                <a:spcPct val="120000"/>
              </a:lnSpc>
              <a:spcBef>
                <a:spcPts val="667"/>
              </a:spcBef>
              <a:defRPr sz="2300"/>
            </a:pPr>
            <a:r>
              <a:rPr lang="en-GB"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Supported by RCPCH subspecialty groups</a:t>
            </a:r>
          </a:p>
          <a:p>
            <a:pPr lvl="1">
              <a:lnSpc>
                <a:spcPct val="120000"/>
              </a:lnSpc>
              <a:spcBef>
                <a:spcPts val="667"/>
              </a:spcBef>
              <a:defRPr sz="2300"/>
            </a:pPr>
            <a:r>
              <a:rPr lang="en-GB"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Links to terminologies in Emergency Care Data Set</a:t>
            </a:r>
          </a:p>
          <a:p>
            <a:pPr lvl="1">
              <a:lnSpc>
                <a:spcPct val="120000"/>
              </a:lnSpc>
              <a:spcBef>
                <a:spcPts val="667"/>
              </a:spcBef>
              <a:defRPr sz="2300"/>
            </a:pPr>
            <a:r>
              <a:rPr lang="en-GB"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Collaboration with New Zealand paediatric SNOMED-CT development group</a:t>
            </a:r>
            <a:br>
              <a:rPr lang="en-GB"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28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>
              <a:lnSpc>
                <a:spcPct val="120000"/>
              </a:lnSpc>
              <a:spcBef>
                <a:spcPts val="667"/>
              </a:spcBef>
              <a:defRPr sz="2300"/>
            </a:pPr>
            <a:r>
              <a:rPr lang="en-GB" sz="33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Needs4Pathways </a:t>
            </a:r>
            <a:r>
              <a:rPr lang="en-GB" sz="330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webApp</a:t>
            </a:r>
            <a:r>
              <a:rPr lang="en-GB" sz="33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in development, to support data capture by clinicians and identify SNOMED-CT terms: a ‘bridge’ until all electronic medical records enable easy data capture </a:t>
            </a:r>
            <a:endParaRPr sz="33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535A2B9B-1BCD-B741-9BED-1828011327B0}"/>
              </a:ext>
            </a:extLst>
          </p:cNvPr>
          <p:cNvSpPr/>
          <p:nvPr/>
        </p:nvSpPr>
        <p:spPr>
          <a:xfrm>
            <a:off x="3660842" y="428017"/>
            <a:ext cx="4870316" cy="598200"/>
          </a:xfrm>
          <a:prstGeom prst="roundRect">
            <a:avLst/>
          </a:prstGeom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/>
          </a:bodyPr>
          <a:lstStyle/>
          <a:p>
            <a:r>
              <a:rPr lang="en-GB" sz="28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Paediatric terminologies set </a:t>
            </a:r>
          </a:p>
        </p:txBody>
      </p:sp>
    </p:spTree>
    <p:extLst>
      <p:ext uri="{BB962C8B-B14F-4D97-AF65-F5344CB8AC3E}">
        <p14:creationId xmlns:p14="http://schemas.microsoft.com/office/powerpoint/2010/main" val="1792164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9CE4DD78-0019-5B42-BA34-CEFCEFC308B7}"/>
              </a:ext>
            </a:extLst>
          </p:cNvPr>
          <p:cNvSpPr/>
          <p:nvPr/>
        </p:nvSpPr>
        <p:spPr>
          <a:xfrm>
            <a:off x="2569427" y="359194"/>
            <a:ext cx="7053144" cy="963767"/>
          </a:xfrm>
          <a:prstGeom prst="roundRect">
            <a:avLst/>
          </a:prstGeom>
          <a:scene3d>
            <a:camera prst="orthographicFront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lnSpcReduction="10000"/>
          </a:bodyPr>
          <a:lstStyle/>
          <a:p>
            <a:r>
              <a:rPr lang="en-GB" sz="28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Data capture and coding set-up exemplar: </a:t>
            </a:r>
          </a:p>
          <a:p>
            <a:r>
              <a:rPr lang="en-GB" sz="2800" dirty="0">
                <a:solidFill>
                  <a:schemeClr val="bg1"/>
                </a:solidFill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Collaborative engagement</a:t>
            </a:r>
          </a:p>
        </p:txBody>
      </p:sp>
      <p:sp>
        <p:nvSpPr>
          <p:cNvPr id="7" name="Content Placeholder 3">
            <a:extLst>
              <a:ext uri="{FF2B5EF4-FFF2-40B4-BE49-F238E27FC236}">
                <a16:creationId xmlns:a16="http://schemas.microsoft.com/office/drawing/2014/main" id="{DB8DE8D8-6E80-7D45-B391-E39D919D6AD4}"/>
              </a:ext>
            </a:extLst>
          </p:cNvPr>
          <p:cNvSpPr txBox="1">
            <a:spLocks/>
          </p:cNvSpPr>
          <p:nvPr/>
        </p:nvSpPr>
        <p:spPr>
          <a:xfrm>
            <a:off x="423984" y="1676287"/>
            <a:ext cx="11344031" cy="4525963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667"/>
              </a:spcBef>
              <a:defRPr sz="2300"/>
            </a:pPr>
            <a:r>
              <a:rPr lang="en-GB" sz="3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Clinical champion for data capture and coding</a:t>
            </a:r>
          </a:p>
          <a:p>
            <a:pPr>
              <a:lnSpc>
                <a:spcPct val="100000"/>
              </a:lnSpc>
              <a:spcBef>
                <a:spcPts val="667"/>
              </a:spcBef>
              <a:defRPr sz="2300"/>
            </a:pPr>
            <a:r>
              <a:rPr lang="en-GB" sz="3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Systems coordinator for electronic medical record</a:t>
            </a:r>
          </a:p>
          <a:p>
            <a:pPr>
              <a:lnSpc>
                <a:spcPct val="100000"/>
              </a:lnSpc>
              <a:spcBef>
                <a:spcPts val="667"/>
              </a:spcBef>
              <a:defRPr sz="2300"/>
            </a:pPr>
            <a:r>
              <a:rPr lang="en-GB" sz="3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Data analyst</a:t>
            </a:r>
          </a:p>
          <a:p>
            <a:pPr>
              <a:lnSpc>
                <a:spcPct val="100000"/>
              </a:lnSpc>
              <a:spcBef>
                <a:spcPts val="667"/>
              </a:spcBef>
              <a:defRPr sz="2300"/>
            </a:pPr>
            <a:r>
              <a:rPr lang="en-GB" sz="3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Management support</a:t>
            </a:r>
            <a:br>
              <a:rPr lang="en-GB" sz="3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endParaRPr lang="en-GB" sz="30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>
              <a:lnSpc>
                <a:spcPct val="100000"/>
              </a:lnSpc>
              <a:spcBef>
                <a:spcPts val="667"/>
              </a:spcBef>
              <a:defRPr sz="2300"/>
            </a:pPr>
            <a:r>
              <a:rPr lang="en-GB" sz="30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Drivers:</a:t>
            </a:r>
          </a:p>
          <a:p>
            <a:pPr marL="1066773" lvl="1" indent="-457189">
              <a:lnSpc>
                <a:spcPct val="100000"/>
              </a:lnSpc>
              <a:spcBef>
                <a:spcPts val="667"/>
              </a:spcBef>
              <a:buSzPct val="100000"/>
              <a:defRPr sz="2300"/>
            </a:pPr>
            <a:r>
              <a:rPr lang="en-GB"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Mandate to report diagnostic data to NHS Digital’s </a:t>
            </a:r>
            <a:br>
              <a:rPr lang="en-GB"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</a:br>
            <a:r>
              <a:rPr lang="en-GB"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Community Services Data Set (England)</a:t>
            </a:r>
          </a:p>
          <a:p>
            <a:pPr marL="1066773" lvl="1" indent="-457189">
              <a:lnSpc>
                <a:spcPct val="100000"/>
              </a:lnSpc>
              <a:spcBef>
                <a:spcPts val="667"/>
              </a:spcBef>
              <a:buSzPct val="100000"/>
              <a:defRPr sz="2300"/>
            </a:pPr>
            <a:r>
              <a:rPr lang="en-GB" sz="280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Need to achieve accurate population data - all nations</a:t>
            </a:r>
          </a:p>
        </p:txBody>
      </p:sp>
    </p:spTree>
    <p:extLst>
      <p:ext uri="{BB962C8B-B14F-4D97-AF65-F5344CB8AC3E}">
        <p14:creationId xmlns:p14="http://schemas.microsoft.com/office/powerpoint/2010/main" val="80374419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BD9661A6-2451-FA48-AC41-2900DE9B4FE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3985" y="0"/>
            <a:ext cx="4702290" cy="6858000"/>
          </a:xfrm>
          <a:prstGeom prst="rect">
            <a:avLst/>
          </a:prstGeom>
        </p:spPr>
      </p:pic>
      <p:pic>
        <p:nvPicPr>
          <p:cNvPr id="6" name="Picture 5" descr="A screenshot of a social media post&#10;&#10;Description automatically generated">
            <a:extLst>
              <a:ext uri="{FF2B5EF4-FFF2-40B4-BE49-F238E27FC236}">
                <a16:creationId xmlns:a16="http://schemas.microsoft.com/office/drawing/2014/main" id="{66E15646-F8FF-6C4D-8B86-7BEC854927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3164" y="0"/>
            <a:ext cx="4774853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4670950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90A26821-EAB8-BB48-AADD-8E65727210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52126" cy="3572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476717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1280</Words>
  <Application>Microsoft Macintosh PowerPoint</Application>
  <PresentationFormat>Widescreen</PresentationFormat>
  <Paragraphs>124</Paragraphs>
  <Slides>36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36</vt:i4>
      </vt:variant>
    </vt:vector>
  </HeadingPairs>
  <TitlesOfParts>
    <vt:vector size="42" baseType="lpstr">
      <vt:lpstr>Arial</vt:lpstr>
      <vt:lpstr>Calibri</vt:lpstr>
      <vt:lpstr>Calibri Light</vt:lpstr>
      <vt:lpstr>Helvetica</vt:lpstr>
      <vt:lpstr>Helvetica Neue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Horridge</dc:creator>
  <cp:lastModifiedBy>Karen Horridge</cp:lastModifiedBy>
  <cp:revision>3</cp:revision>
  <dcterms:created xsi:type="dcterms:W3CDTF">2020-06-03T18:10:07Z</dcterms:created>
  <dcterms:modified xsi:type="dcterms:W3CDTF">2020-06-03T18:36:16Z</dcterms:modified>
</cp:coreProperties>
</file>