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  <p:sldMasterId id="2147483902" r:id="rId2"/>
  </p:sldMasterIdLst>
  <p:notesMasterIdLst>
    <p:notesMasterId r:id="rId14"/>
  </p:notesMasterIdLst>
  <p:handoutMasterIdLst>
    <p:handoutMasterId r:id="rId15"/>
  </p:handoutMasterIdLst>
  <p:sldIdLst>
    <p:sldId id="351" r:id="rId3"/>
    <p:sldId id="386" r:id="rId4"/>
    <p:sldId id="381" r:id="rId5"/>
    <p:sldId id="387" r:id="rId6"/>
    <p:sldId id="390" r:id="rId7"/>
    <p:sldId id="397" r:id="rId8"/>
    <p:sldId id="391" r:id="rId9"/>
    <p:sldId id="393" r:id="rId10"/>
    <p:sldId id="395" r:id="rId11"/>
    <p:sldId id="396" r:id="rId12"/>
    <p:sldId id="343" r:id="rId13"/>
  </p:sldIdLst>
  <p:sldSz cx="6858000" cy="5143500"/>
  <p:notesSz cx="7010400" cy="9296400"/>
  <p:defaultTextStyle>
    <a:defPPr>
      <a:defRPr lang="en-US"/>
    </a:defPPr>
    <a:lvl1pPr marL="0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6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1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8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4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9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5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21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7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8" userDrawn="1">
          <p15:clr>
            <a:srgbClr val="A4A3A4"/>
          </p15:clr>
        </p15:guide>
        <p15:guide id="2" pos="221" userDrawn="1">
          <p15:clr>
            <a:srgbClr val="A4A3A4"/>
          </p15:clr>
        </p15:guide>
        <p15:guide id="3" pos="4099" userDrawn="1">
          <p15:clr>
            <a:srgbClr val="A4A3A4"/>
          </p15:clr>
        </p15:guide>
        <p15:guide id="4" orient="horz" pos="2822" userDrawn="1">
          <p15:clr>
            <a:srgbClr val="A4A3A4"/>
          </p15:clr>
        </p15:guide>
        <p15:guide id="5" pos="2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3" clrIdx="0"/>
  <p:cmAuthor id="2" name="Kelly Kuru" initials="KK [2]" lastIdx="3" clrIdx="1"/>
  <p:cmAuthor id="3" name="Kelly Kuru" initials="KK [3]" lastIdx="1" clrIdx="2"/>
  <p:cmAuthor id="4" name="Kelly Kuru" initials="KK [4]" lastIdx="1" clrIdx="3"/>
  <p:cmAuthor id="5" name="Kelly Kuru" initials="KK [5]" lastIdx="1" clrIdx="4"/>
  <p:cmAuthor id="6" name="Kelly Kuru" initials="KK [6]" lastIdx="1" clrIdx="5"/>
  <p:cmAuthor id="7" name="Kelly Kuru" initials="KK [7]" lastIdx="1" clrIdx="6"/>
  <p:cmAuthor id="8" name="Kelly Kuru" initials="KK [8]" lastIdx="1" clrIdx="7"/>
  <p:cmAuthor id="9" name="Kelly Kuru" initials="KK [9]" lastIdx="1" clrIdx="8"/>
  <p:cmAuthor id="10" name="Kelly Kuru" initials="KK [10]" lastIdx="1" clrIdx="9"/>
  <p:cmAuthor id="11" name="Kelly Kuru" initials="KK [11]" lastIdx="1" clrIdx="10"/>
  <p:cmAuthor id="12" name="Kelly Kuru" initials="KK [12]" lastIdx="1" clrIdx="11"/>
  <p:cmAuthor id="13" name="Kelly Kuru" initials="KK [13]" lastIdx="1" clrIdx="12"/>
  <p:cmAuthor id="14" name="Kelly Kuru" initials="KK [14]" lastIdx="1" clrIdx="13"/>
  <p:cmAuthor id="15" name="Kelly Kuru" initials="KK [15]" lastIdx="1" clrIdx="14"/>
  <p:cmAuthor id="16" name="KC" initials="" lastIdx="0" clrIdx="1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BD30"/>
    <a:srgbClr val="DE4350"/>
    <a:srgbClr val="8C79B8"/>
    <a:srgbClr val="37BA9A"/>
    <a:srgbClr val="E6E9EE"/>
    <a:srgbClr val="00A9E0"/>
    <a:srgbClr val="09357A"/>
    <a:srgbClr val="CB77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95" autoAdjust="0"/>
    <p:restoredTop sz="94513" autoAdjust="0"/>
  </p:normalViewPr>
  <p:slideViewPr>
    <p:cSldViewPr snapToGrid="0">
      <p:cViewPr varScale="1">
        <p:scale>
          <a:sx n="160" d="100"/>
          <a:sy n="160" d="100"/>
        </p:scale>
        <p:origin x="1880" y="168"/>
      </p:cViewPr>
      <p:guideLst>
        <p:guide orient="horz" pos="758"/>
        <p:guide pos="221"/>
        <p:guide pos="4099"/>
        <p:guide orient="horz" pos="2822"/>
        <p:guide pos="2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23" d="100"/>
          <a:sy n="23" d="100"/>
        </p:scale>
        <p:origin x="-702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E8302-FAB6-49C8-8345-847646CBD023}" type="datetimeFigureOut">
              <a:rPr lang="en-US" smtClean="0">
                <a:latin typeface="Arial"/>
              </a:rPr>
              <a:pPr/>
              <a:t>6/1/20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551"/>
            <a:ext cx="3037840" cy="46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30551"/>
            <a:ext cx="3037840" cy="46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EFC9-BB70-4DFF-BB32-59575CB10BE6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21437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82997B8-C321-429B-8575-1DC3C049F63E}" type="datetimeFigureOut">
              <a:rPr lang="en-US" smtClean="0"/>
              <a:pPr/>
              <a:t>6/1/20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5BB8463-FF47-4AB8-A37C-6B473AF28F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0331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146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291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438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584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5729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5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21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7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B8463-FF47-4AB8-A37C-6B473AF28FB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666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200150" lvl="3" indent="-171450">
              <a:buFont typeface="Arial" panose="020B0604020202020204" pitchFamily="34" charset="0"/>
              <a:buChar char="•"/>
            </a:pPr>
            <a:endParaRPr lang="en-CA" sz="1200" kern="1200" dirty="0">
              <a:solidFill>
                <a:schemeClr val="tx1"/>
              </a:solidFill>
              <a:latin typeface="Arial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B8463-FF47-4AB8-A37C-6B473AF28FB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93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19687" y="1098550"/>
            <a:ext cx="1738313" cy="4044950"/>
          </a:xfrm>
          <a:prstGeom prst="rect">
            <a:avLst/>
          </a:prstGeom>
        </p:spPr>
        <p:txBody>
          <a:bodyPr vert="horz"/>
          <a:lstStyle/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722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lai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215812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accent3"/>
                </a:solidFill>
              </a:defRPr>
            </a:lvl1pPr>
          </a:lstStyle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7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/>
                <a:t>SNOMED International – Leading healthcare terminology, worldwide | </a:t>
              </a:r>
              <a:r>
                <a:rPr lang="en-US" sz="600" dirty="0">
                  <a:hlinkClick r:id="rId2"/>
                </a:rPr>
                <a:t>www.snomed.org</a:t>
              </a:r>
              <a:r>
                <a:rPr lang="en-US" sz="600" dirty="0"/>
                <a:t> |</a:t>
              </a:r>
            </a:p>
          </p:txBody>
        </p:sp>
        <p:pic>
          <p:nvPicPr>
            <p:cNvPr id="8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>
                  <a:hlinkClick r:id="rId4"/>
                </a:rPr>
                <a:t>@Snomedct </a:t>
              </a:r>
              <a:r>
                <a:rPr lang="de-DE" sz="600" dirty="0"/>
                <a:t>| </a:t>
              </a:r>
              <a:r>
                <a:rPr lang="en-US" sz="600" dirty="0"/>
                <a:t>© 2019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30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215812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/>
                <a:t>SNOMED International – Leading healthcare terminology, worldwide | </a:t>
              </a:r>
              <a:r>
                <a:rPr lang="en-US" sz="600" dirty="0">
                  <a:hlinkClick r:id="rId2"/>
                </a:rPr>
                <a:t>www.snomed.org</a:t>
              </a:r>
              <a:r>
                <a:rPr lang="en-US" sz="600" dirty="0"/>
                <a:t> |</a:t>
              </a:r>
            </a:p>
          </p:txBody>
        </p:sp>
        <p:pic>
          <p:nvPicPr>
            <p:cNvPr id="10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11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>
                  <a:hlinkClick r:id="rId4"/>
                </a:rPr>
                <a:t>@Snomedct </a:t>
              </a:r>
              <a:r>
                <a:rPr lang="de-DE" sz="600" dirty="0"/>
                <a:t>| </a:t>
              </a:r>
              <a:r>
                <a:rPr lang="en-US" sz="600" dirty="0"/>
                <a:t>© 2019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67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" y="1406988"/>
            <a:ext cx="2915083" cy="3215812"/>
          </a:xfrm>
        </p:spPr>
        <p:txBody>
          <a:bodyPr/>
          <a:lstStyle>
            <a:lvl1pPr>
              <a:spcBef>
                <a:spcPts val="900"/>
              </a:spcBef>
              <a:defRPr sz="1350"/>
            </a:lvl1pPr>
            <a:lvl2pPr marL="342900" indent="0">
              <a:spcBef>
                <a:spcPts val="900"/>
              </a:spcBef>
              <a:defRPr sz="13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366655" y="1420838"/>
            <a:ext cx="3127670" cy="3215812"/>
          </a:xfrm>
        </p:spPr>
        <p:txBody>
          <a:bodyPr/>
          <a:lstStyle>
            <a:lvl1pPr>
              <a:spcBef>
                <a:spcPts val="900"/>
              </a:spcBef>
              <a:defRPr sz="1350"/>
            </a:lvl1pPr>
            <a:lvl2pPr marL="342900" indent="0">
              <a:spcBef>
                <a:spcPts val="900"/>
              </a:spcBef>
              <a:defRPr sz="13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7704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" y="3532909"/>
            <a:ext cx="6167438" cy="1089891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02456" y="1579563"/>
            <a:ext cx="2514600" cy="181451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688557" y="1565703"/>
            <a:ext cx="2514600" cy="18145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" y="1545094"/>
            <a:ext cx="3559320" cy="3077706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000499" y="1545093"/>
            <a:ext cx="2514600" cy="307770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Vertical Text Placeholder 8"/>
          <p:cNvSpPr>
            <a:spLocks noGrp="1"/>
          </p:cNvSpPr>
          <p:nvPr>
            <p:ph type="body" orient="vert" sz="quarter" idx="11"/>
          </p:nvPr>
        </p:nvSpPr>
        <p:spPr>
          <a:xfrm rot="10800000">
            <a:off x="789711" y="1550988"/>
            <a:ext cx="633845" cy="3117850"/>
          </a:xfrm>
        </p:spPr>
        <p:txBody>
          <a:bodyPr vert="eaVert"/>
          <a:lstStyle>
            <a:lvl1pPr algn="ctr">
              <a:defRPr sz="1350"/>
            </a:lvl1pPr>
            <a:lvl2pPr algn="ctr">
              <a:defRPr sz="135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1611023" y="1550988"/>
            <a:ext cx="4519613" cy="31178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328" y="157647"/>
            <a:ext cx="561772" cy="5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46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08778"/>
            <a:ext cx="6858000" cy="403472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6858000" cy="1089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736" y="215731"/>
            <a:ext cx="1712068" cy="762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74" y="206897"/>
            <a:ext cx="1809344" cy="77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42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</p:sldLayoutIdLst>
  <p:hf hdr="0" dt="0"/>
  <p:txStyles>
    <p:titleStyle>
      <a:lvl1pPr marL="0" marR="0" indent="0" algn="l" defTabSz="3429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2250" b="1" kern="1200">
          <a:solidFill>
            <a:schemeClr val="bg1"/>
          </a:solidFill>
          <a:latin typeface="+mj-lt"/>
          <a:ea typeface="+mj-ea"/>
          <a:cs typeface="Verdana"/>
        </a:defRPr>
      </a:lvl1pPr>
    </p:titleStyle>
    <p:bodyStyle>
      <a:lvl1pPr marL="0" marR="0" indent="0" algn="l" defTabSz="3429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/>
        <a:buNone/>
        <a:tabLst/>
        <a:defRPr sz="1200" b="0" i="0" kern="1200" spc="0" baseline="0">
          <a:solidFill>
            <a:schemeClr val="tx1"/>
          </a:solidFill>
          <a:latin typeface="Arial"/>
          <a:ea typeface="+mn-ea"/>
          <a:cs typeface="Arial"/>
        </a:defRPr>
      </a:lvl1pPr>
      <a:lvl2pPr marL="3429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"/>
          </p:nvPr>
        </p:nvSpPr>
        <p:spPr>
          <a:xfrm>
            <a:off x="346232" y="1405523"/>
            <a:ext cx="6180775" cy="31495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="0" i="0">
                <a:solidFill>
                  <a:schemeClr val="accent3"/>
                </a:solidFill>
                <a:latin typeface="Arial"/>
                <a:cs typeface="Arial"/>
              </a:defRPr>
            </a:lvl1pPr>
          </a:lstStyle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342900" y="4762500"/>
            <a:ext cx="61722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328" y="157647"/>
            <a:ext cx="561772" cy="5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7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7" r:id="rId2"/>
    <p:sldLayoutId id="2147483909" r:id="rId3"/>
    <p:sldLayoutId id="2147483910" r:id="rId4"/>
    <p:sldLayoutId id="2147483911" r:id="rId5"/>
    <p:sldLayoutId id="2147483912" r:id="rId6"/>
    <p:sldLayoutId id="2147483908" r:id="rId7"/>
  </p:sldLayoutIdLst>
  <p:hf hdr="0" dt="0"/>
  <p:txStyles>
    <p:titleStyle>
      <a:lvl1pPr algn="l" defTabSz="342900" rtl="0" eaLnBrk="1" latinLnBrk="0" hangingPunct="1">
        <a:spcBef>
          <a:spcPct val="0"/>
        </a:spcBef>
        <a:buNone/>
        <a:defRPr sz="1800" b="0" kern="1200">
          <a:solidFill>
            <a:schemeClr val="accent1"/>
          </a:solidFill>
          <a:latin typeface="+mj-lt"/>
          <a:ea typeface="+mj-ea"/>
          <a:cs typeface="Arial"/>
        </a:defRPr>
      </a:lvl1pPr>
    </p:titleStyle>
    <p:bodyStyle>
      <a:lvl1pPr marL="0" indent="0" algn="l" defTabSz="342900" rtl="0" eaLnBrk="1" latinLnBrk="0" hangingPunct="1">
        <a:spcBef>
          <a:spcPts val="600"/>
        </a:spcBef>
        <a:buFont typeface="Arial"/>
        <a:buNone/>
        <a:defRPr sz="1050" b="0" i="0" kern="1200">
          <a:solidFill>
            <a:schemeClr val="accent2"/>
          </a:solidFill>
          <a:latin typeface="Arial"/>
          <a:ea typeface="+mn-ea"/>
          <a:cs typeface="Arial"/>
        </a:defRPr>
      </a:lvl1pPr>
      <a:lvl2pPr marL="0" indent="0" algn="l" defTabSz="342900" rtl="0" eaLnBrk="1" latinLnBrk="0" hangingPunct="1">
        <a:spcBef>
          <a:spcPct val="20000"/>
        </a:spcBef>
        <a:buFont typeface="Arial"/>
        <a:buNone/>
        <a:defRPr sz="105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2pPr>
      <a:lvl3pPr marL="34290" indent="0" algn="l" defTabSz="342900" rtl="0" eaLnBrk="1" latinLnBrk="0" hangingPunct="1">
        <a:spcBef>
          <a:spcPts val="600"/>
        </a:spcBef>
        <a:buFont typeface="Arial"/>
        <a:buNone/>
        <a:defRPr sz="90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3pPr>
      <a:lvl4pPr marL="1028700" indent="0" algn="l" defTabSz="342900" rtl="0" eaLnBrk="1" latinLnBrk="0" hangingPunct="1">
        <a:spcBef>
          <a:spcPct val="20000"/>
        </a:spcBef>
        <a:buFont typeface="Arial"/>
        <a:buNone/>
        <a:defRPr sz="75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4pPr>
      <a:lvl5pPr marL="1371600" indent="0" algn="l" defTabSz="3429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Verdana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kathycoyle/Data/SNOMED/2212%20PPT%20Template/images/AdobeStock_70171284_NEW.jpg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rriam-webster.com/dictionary/immunoglobulin#medicalDictionary" TargetMode="External"/><Relationship Id="rId2" Type="http://schemas.openxmlformats.org/officeDocument/2006/relationships/hyperlink" Target="https://meshb.nlm.nih.gov/record/ui?ui=D00090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uptodate.com/contents/structure-of-immunoglobulins?search=endogenous%20immunoglobulins&amp;source=search_result&amp;selectedTitle=1~150&amp;usage_type=default&amp;display_rank=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322" y="2937510"/>
            <a:ext cx="416337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Immunoglobulin and Antibody</a:t>
            </a:r>
            <a:endParaRPr lang="en-US" sz="15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1350" dirty="0">
                <a:solidFill>
                  <a:schemeClr val="bg1"/>
                </a:solidFill>
                <a:latin typeface="Arial"/>
                <a:cs typeface="Arial"/>
              </a:rPr>
              <a:t>EAG meeting 03/06/2020 </a:t>
            </a:r>
          </a:p>
        </p:txBody>
      </p:sp>
      <p:pic>
        <p:nvPicPr>
          <p:cNvPr id="10" name="Picture Placeholder 5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4" t="1" r="35402" b="204"/>
          <a:stretch/>
        </p:blipFill>
        <p:spPr>
          <a:xfrm>
            <a:off x="4803229" y="1097203"/>
            <a:ext cx="2054771" cy="404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385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33E03-E07C-1843-A18C-3615E8266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1CD06C-0090-BC4C-9A6C-14D38260DC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400" dirty="0"/>
              <a:t>The terms can be used interchangeably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i="1" dirty="0">
                <a:latin typeface="+mn-lt"/>
              </a:rPr>
              <a:t>How to represent structure vs. functionality? “There is one concept, but that the words are used differently in different situations, "antibody" when there is a specific antigen and "immunoglobulin" if there isn't and both if there is a specific antigen and a specific immunoglobulin class.”</a:t>
            </a:r>
            <a:endParaRPr lang="en-CA" sz="1200" dirty="0">
              <a:latin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400" dirty="0"/>
              <a:t>Keep the two concepts and maintain an association between them where applicable: 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dirty="0"/>
              <a:t>Parent-Child: e.g. similar to current editorial guidelines for Microbial antibody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dirty="0"/>
              <a:t>Attribute-Value Pair: e.g. disposition – requires a tremendous change in content in multiple hierarchies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F88BF-5A70-6143-B509-AF27DD560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372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AdobeStock_70171284_NEW.jpg" descr="/Users/kathycoyle/Data/SNOMED/2212 PPT Template/images/AdobeStock_70171284_NEW.jp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4137"/>
            <a:ext cx="6858000" cy="24050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1012" y="2657475"/>
            <a:ext cx="2976563" cy="7848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4500" dirty="0">
                <a:solidFill>
                  <a:schemeClr val="bg2"/>
                </a:solidFill>
              </a:rPr>
              <a:t>Thank</a:t>
            </a:r>
          </a:p>
          <a:p>
            <a:pPr>
              <a:lnSpc>
                <a:spcPct val="50000"/>
              </a:lnSpc>
            </a:pPr>
            <a:r>
              <a:rPr lang="en-US" sz="4500" dirty="0">
                <a:solidFill>
                  <a:schemeClr val="bg2"/>
                </a:solidFill>
              </a:rPr>
              <a:t>	you!</a:t>
            </a:r>
          </a:p>
        </p:txBody>
      </p:sp>
      <p:sp>
        <p:nvSpPr>
          <p:cNvPr id="15" name="Slide Number Placeholder 3"/>
          <p:cNvSpPr txBox="1">
            <a:spLocks/>
          </p:cNvSpPr>
          <p:nvPr/>
        </p:nvSpPr>
        <p:spPr>
          <a:xfrm>
            <a:off x="6195410" y="4754412"/>
            <a:ext cx="330200" cy="282178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291" rtl="0" eaLnBrk="1" latinLnBrk="0" hangingPunct="1">
              <a:defRPr sz="800" b="0" i="0" kern="1200">
                <a:solidFill>
                  <a:schemeClr val="accent3"/>
                </a:solidFill>
                <a:latin typeface="Arial"/>
                <a:ea typeface="+mn-ea"/>
                <a:cs typeface="Arial"/>
              </a:defRPr>
            </a:lvl1pPr>
            <a:lvl2pPr marL="457146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1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8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4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9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5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21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7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0A3129-E875-6648-A0B3-8ABAE574B041}" type="slidenum">
              <a:rPr lang="en-US" sz="600"/>
              <a:pPr/>
              <a:t>11</a:t>
            </a:fld>
            <a:endParaRPr lang="en-US" sz="600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353410" y="4488082"/>
            <a:ext cx="61722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 Placeholder 2"/>
          <p:cNvSpPr txBox="1">
            <a:spLocks/>
          </p:cNvSpPr>
          <p:nvPr/>
        </p:nvSpPr>
        <p:spPr>
          <a:xfrm>
            <a:off x="358173" y="4164232"/>
            <a:ext cx="6257925" cy="31432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Font typeface="Arial"/>
              <a:buNone/>
              <a:defRPr sz="1400" b="0" i="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2pPr>
            <a:lvl3pPr marL="45720" indent="0" algn="l" defTabSz="457200" rtl="0" eaLnBrk="1" latinLnBrk="0" hangingPunct="1">
              <a:spcBef>
                <a:spcPts val="800"/>
              </a:spcBef>
              <a:buFont typeface="Arial"/>
              <a:buNone/>
              <a:defRPr sz="12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Please contact Farzaneh Ashrafi| </a:t>
            </a:r>
            <a:r>
              <a:rPr lang="en-US" sz="1050" dirty="0" err="1"/>
              <a:t>fas@snomed.org</a:t>
            </a:r>
            <a:r>
              <a:rPr lang="en-US" sz="1050" dirty="0"/>
              <a:t> for further information.</a:t>
            </a:r>
          </a:p>
        </p:txBody>
      </p:sp>
    </p:spTree>
    <p:extLst>
      <p:ext uri="{BB962C8B-B14F-4D97-AF65-F5344CB8AC3E}">
        <p14:creationId xmlns:p14="http://schemas.microsoft.com/office/powerpoint/2010/main" val="182858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33E03-E07C-1843-A18C-3615E8266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Scope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1CD06C-0090-BC4C-9A6C-14D38260DC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400" dirty="0">
                <a:latin typeface="+mn-lt"/>
              </a:rPr>
              <a:t>In Scope: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400" dirty="0">
                <a:latin typeface="+mn-lt"/>
              </a:rPr>
              <a:t>Establishing definitions for terms representing Antibody and Immunoglobulin</a:t>
            </a:r>
          </a:p>
          <a:p>
            <a:pPr marL="171450" lvl="2" indent="-1714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CA" sz="1400" dirty="0">
                <a:solidFill>
                  <a:schemeClr val="accent2"/>
                </a:solidFill>
                <a:latin typeface="Arial"/>
                <a:cs typeface="Arial"/>
              </a:rPr>
              <a:t>Out of Scope: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400" dirty="0"/>
              <a:t>Content change 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CA" sz="1200" dirty="0">
                <a:latin typeface="+mn-lt"/>
              </a:rPr>
              <a:t>Should be evaluated and prioritized for a future release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400" dirty="0"/>
              <a:t>Additional areas for improvement, e.g.: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CA" sz="1200" dirty="0">
                <a:latin typeface="+mn-lt"/>
              </a:rPr>
              <a:t>Specific sub-hierarchies</a:t>
            </a:r>
            <a:r>
              <a:rPr lang="en-CA" sz="1200" dirty="0">
                <a:solidFill>
                  <a:schemeClr val="tx1"/>
                </a:solidFill>
                <a:latin typeface="+mn-lt"/>
              </a:rPr>
              <a:t>: </a:t>
            </a:r>
            <a:r>
              <a:rPr lang="en-CA" sz="12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Autoantibodies</a:t>
            </a:r>
            <a:r>
              <a:rPr lang="en-CA" sz="1200" dirty="0">
                <a:latin typeface="+mn-lt"/>
              </a:rPr>
              <a:t>, </a:t>
            </a:r>
            <a:r>
              <a:rPr lang="en-CA" sz="12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Antivenoms, Antitoxins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CA" sz="1200" dirty="0">
                <a:latin typeface="+mn-lt"/>
              </a:rPr>
              <a:t>Source/Origin: Human vs. Non-human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CA" sz="1200" dirty="0">
                <a:latin typeface="+mn-lt"/>
              </a:rPr>
              <a:t>Immune globulin vs. Immunoglobulin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CA" sz="1200" dirty="0">
                <a:latin typeface="+mn-lt"/>
              </a:rPr>
              <a:t>Inconsistency in terming similar concepts:</a:t>
            </a:r>
          </a:p>
          <a:p>
            <a:pPr marL="1543050" lvl="4" indent="-171450">
              <a:buFont typeface="Arial" panose="020B0604020202020204" pitchFamily="34" charset="0"/>
              <a:buChar char="•"/>
            </a:pPr>
            <a:r>
              <a:rPr lang="en-CA" sz="11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76128005 |Antibody to hepatitis B core antigen, immunoglobulin G type| </a:t>
            </a:r>
          </a:p>
          <a:p>
            <a:pPr marL="1543050" lvl="4" indent="-171450">
              <a:buFont typeface="Arial" panose="020B0604020202020204" pitchFamily="34" charset="0"/>
              <a:buChar char="•"/>
            </a:pPr>
            <a:r>
              <a:rPr lang="en-CA" sz="1100" dirty="0">
                <a:solidFill>
                  <a:schemeClr val="tx1">
                    <a:lumMod val="50000"/>
                  </a:schemeClr>
                </a:solidFill>
                <a:latin typeface="+mn-lt"/>
              </a:rPr>
              <a:t>710450004 |Immunoglobulin G antibody to Hepatitis B virus surface|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F88BF-5A70-6143-B509-AF27DD560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201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C4004-35AA-6B42-A6B7-1F8919E22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2963E-E26A-864D-8D02-D2CF624A02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400" dirty="0"/>
              <a:t>There are two sets of concepts in SNOMED CT: 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dirty="0"/>
              <a:t>&lt;&lt; 112133008 | Immunoglobulin (substance) | </a:t>
            </a:r>
            <a:r>
              <a:rPr lang="en-CA" sz="1000" dirty="0"/>
              <a:t>(Descendants Count: 1252 concepts)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dirty="0"/>
              <a:t>&lt;&lt; 68498002 | Antibody (substance) </a:t>
            </a:r>
            <a:r>
              <a:rPr lang="en-CA" sz="1000" dirty="0"/>
              <a:t>|(Descendants Count: 3063 concepts)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400" dirty="0"/>
              <a:t>There is no association between these two supertypes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400" dirty="0"/>
              <a:t>There are concepts with both supertypes as parent (stated or inferred):</a:t>
            </a:r>
            <a:endParaRPr lang="en-CA" sz="1400" dirty="0">
              <a:latin typeface="+mn-lt"/>
            </a:endParaRP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dirty="0">
                <a:latin typeface="+mn-lt"/>
              </a:rPr>
              <a:t>710439002 |Immunoglobulin G antibody to Filaria (substance)|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dirty="0">
                <a:latin typeface="+mn-lt"/>
              </a:rPr>
              <a:t>404245002 |Platelet associated immunoglobulin M (substance)|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400" dirty="0"/>
              <a:t>Some concepts have both terms as description: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dirty="0">
                <a:latin typeface="+mn-lt"/>
              </a:rPr>
              <a:t>78263004 |Immunoglobulin, constant region (substance)|, 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CA" sz="900" dirty="0">
                <a:latin typeface="+mn-lt"/>
              </a:rPr>
              <a:t>Syn: Antibody constant region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dirty="0"/>
              <a:t>722794000 |Antibody to Hepatitis C virus c22p (substance)|, 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CA" sz="900" dirty="0"/>
              <a:t>Syn: </a:t>
            </a:r>
            <a:r>
              <a:rPr lang="en-CA" dirty="0"/>
              <a:t>Hepatitis C virus c22p IgG and Antibody to Hepatitis C virus c22p</a:t>
            </a:r>
            <a:endParaRPr lang="en-CA" sz="9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B54304-3D8C-2C43-A1C2-FD71443281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422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C4004-35AA-6B42-A6B7-1F8919E22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Antibody vs. Immunoglobulin – Feedback to Date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2963E-E26A-864D-8D02-D2CF624A02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i="1" dirty="0"/>
              <a:t>“Antibody-ness" is a function of the substance immunoglobulin. According to this view, the two concepts 112133008 | Immunoglobulin (substance) | and 68498002 | Antibody (substance)| are duplicates: 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i="1" dirty="0" err="1"/>
              <a:t>MeSH</a:t>
            </a:r>
            <a:r>
              <a:rPr lang="en-CA" sz="1200" i="1" dirty="0"/>
              <a:t> scope note: </a:t>
            </a:r>
            <a:r>
              <a:rPr lang="en-CA" sz="1200" i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https://meshb.nlm.nih.gov/record/ui?ui=D000906</a:t>
            </a:r>
            <a:endParaRPr lang="en-CA" sz="1200" i="1" dirty="0"/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i="1" dirty="0"/>
              <a:t>Dictionaries list them as synonyms or hyponym-hypernyms: </a:t>
            </a:r>
            <a:r>
              <a:rPr lang="en-CA" sz="1200" i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https://www.merriam-webster.com/dictionary/immunoglobulin#medicalDictionary</a:t>
            </a:r>
            <a:endParaRPr lang="en-CA" sz="1200" i="1" dirty="0"/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UpToDate</a:t>
            </a:r>
            <a:r>
              <a:rPr lang="en-CA" sz="1200" dirty="0"/>
              <a:t>: The terms "immunoglobulin" and "antibody" are generally used interchangeably</a:t>
            </a:r>
            <a:endParaRPr lang="en-CA" sz="1200" i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200" i="1" dirty="0"/>
              <a:t>All antibodies are immunoglobulins. Not all immunoglobulins have antibody activity: 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i="1" dirty="0"/>
              <a:t>Immunoglobulin may refer to a protein structure consisting of chains, fragments and regions. The term "antibody" implies a degree of functionality. Paraproteins of the IgG, IgM, IgD and IgE classes are considered to be immunoglobulins, but frequently are non-functional as antibodies</a:t>
            </a:r>
            <a:r>
              <a:rPr lang="en-CA" i="1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i="1" dirty="0"/>
          </a:p>
          <a:p>
            <a:endParaRPr lang="en-CA" sz="1050" dirty="0"/>
          </a:p>
          <a:p>
            <a:br>
              <a:rPr lang="en-CA" sz="1200" dirty="0"/>
            </a:b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B54304-3D8C-2C43-A1C2-FD71443281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962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33E03-E07C-1843-A18C-3615E8266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Description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1CD06C-0090-BC4C-9A6C-14D38260DC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sz="1400" dirty="0"/>
              <a:t>The lack of clear definition for Antibody and Immunoglobulin has resulted in:</a:t>
            </a:r>
            <a:endParaRPr lang="en-CA" sz="1200" dirty="0"/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dirty="0"/>
              <a:t>Possible duplication in the substance hierarchy and other areas, e.g.: 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CA" sz="1200" dirty="0">
                <a:latin typeface="+mn-lt"/>
              </a:rPr>
              <a:t>418747006 |Hepatitis B surface antigen immunoglobulin (substance)|</a:t>
            </a:r>
          </a:p>
          <a:p>
            <a:pPr marL="1543050" lvl="4" indent="-171450">
              <a:buFont typeface="Arial" panose="020B0604020202020204" pitchFamily="34" charset="0"/>
              <a:buChar char="•"/>
            </a:pPr>
            <a:r>
              <a:rPr lang="en-CA" sz="1200" dirty="0">
                <a:latin typeface="+mn-lt"/>
              </a:rPr>
              <a:t>82645009 |Antibody to hepatitis B surface antigen (substance)| 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CA" sz="1200" dirty="0">
                <a:latin typeface="+mn-lt"/>
              </a:rPr>
              <a:t>3527003 |Antibody measurement (procedure)|</a:t>
            </a:r>
          </a:p>
          <a:p>
            <a:pPr marL="1543050" lvl="4" indent="-171450">
              <a:buFont typeface="Arial" panose="020B0604020202020204" pitchFamily="34" charset="0"/>
              <a:buChar char="•"/>
            </a:pPr>
            <a:r>
              <a:rPr lang="en-CA" sz="1200" dirty="0">
                <a:latin typeface="+mn-lt"/>
              </a:rPr>
              <a:t>42441008 |Immunoglobulin measurement (procedure</a:t>
            </a:r>
            <a:r>
              <a:rPr lang="en-CA" sz="1100" dirty="0">
                <a:latin typeface="+mn-lt"/>
              </a:rPr>
              <a:t>)|</a:t>
            </a:r>
            <a:endParaRPr lang="en-CA" sz="450" dirty="0">
              <a:latin typeface="+mn-lt"/>
            </a:endParaRP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dirty="0"/>
              <a:t>Potential inconsistency in defining concepts in other hierarchies </a:t>
            </a:r>
            <a:r>
              <a:rPr lang="en-CA" sz="1200" dirty="0">
                <a:sym typeface="Wingdings" pitchFamily="2" charset="2"/>
              </a:rPr>
              <a:t> </a:t>
            </a:r>
            <a:r>
              <a:rPr lang="en-CA" sz="1200" dirty="0"/>
              <a:t>inconsistent or incorrect classification</a:t>
            </a:r>
          </a:p>
          <a:p>
            <a:pPr marL="1200150" lvl="3" indent="-171450">
              <a:buFont typeface="Arial" panose="020B0604020202020204" pitchFamily="34" charset="0"/>
              <a:buChar char="•"/>
            </a:pPr>
            <a:r>
              <a:rPr lang="en-CA" sz="1100" dirty="0">
                <a:latin typeface="+mn-lt"/>
              </a:rPr>
              <a:t>871531005 |Medicinal product acting as passive immunity stimulant (product)|</a:t>
            </a:r>
          </a:p>
          <a:p>
            <a:pPr marL="1543050" lvl="4" indent="-171450">
              <a:buFont typeface="Arial" panose="020B0604020202020204" pitchFamily="34" charset="0"/>
              <a:buChar char="•"/>
            </a:pPr>
            <a:r>
              <a:rPr lang="en-CA" sz="1000" dirty="0">
                <a:latin typeface="+mn-lt"/>
              </a:rPr>
              <a:t>9778000 |Product containing Cytomegalovirus antibody (medicinal product)|</a:t>
            </a:r>
          </a:p>
          <a:p>
            <a:pPr marL="1543050" lvl="4" indent="-171450">
              <a:buFont typeface="Arial" panose="020B0604020202020204" pitchFamily="34" charset="0"/>
              <a:buChar char="•"/>
            </a:pPr>
            <a:r>
              <a:rPr lang="en-CA" sz="1000" dirty="0">
                <a:latin typeface="+mn-lt"/>
              </a:rPr>
              <a:t>9542007 |Product containing Hepatitis B surface antigen immunoglobulin (medicinal product)|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CA" sz="1200" dirty="0"/>
              <a:t>Ambiguous terms e.g. 399812006 |Antibody class (substance)|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endParaRPr lang="en-CA" sz="1200" dirty="0"/>
          </a:p>
          <a:p>
            <a:pPr lvl="4"/>
            <a:endParaRPr lang="en-CA" sz="1200" dirty="0">
              <a:latin typeface="+mn-lt"/>
            </a:endParaRPr>
          </a:p>
          <a:p>
            <a:pPr marL="1200150" lvl="3" indent="-171450">
              <a:buFont typeface="Arial" panose="020B0604020202020204" pitchFamily="34" charset="0"/>
              <a:buChar char="•"/>
            </a:pPr>
            <a:endParaRPr lang="en-CA" sz="1200" dirty="0">
              <a:latin typeface="Arial"/>
            </a:endParaRPr>
          </a:p>
          <a:p>
            <a:endParaRPr lang="en-CA" sz="1200" dirty="0"/>
          </a:p>
          <a:p>
            <a:pPr marL="514350" lvl="1" indent="-171450">
              <a:buFont typeface="Arial" panose="020B0604020202020204" pitchFamily="34" charset="0"/>
              <a:buChar char="•"/>
            </a:pPr>
            <a:endParaRPr lang="en-CA" sz="12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F88BF-5A70-6143-B509-AF27DD560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486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33E03-E07C-1843-A18C-3615E8266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Antibody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09BC24-079E-A74C-939B-943AC5BE5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413" y="1451510"/>
            <a:ext cx="3731223" cy="318251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1CD06C-0090-BC4C-9A6C-14D38260DC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F88BF-5A70-6143-B509-AF27DD560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004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33E03-E07C-1843-A18C-3615E8266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Immunoglobulin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1CD06C-0090-BC4C-9A6C-14D38260DC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F88BF-5A70-6143-B509-AF27DD560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CFE525-6380-684B-AFAF-3ED4E24137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869" y="1344451"/>
            <a:ext cx="2905031" cy="306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979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33E03-E07C-1843-A18C-3615E8266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Editorial Guidelines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1CD06C-0090-BC4C-9A6C-14D38260DC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F88BF-5A70-6143-B509-AF27DD560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CE1780-F485-8145-9A41-5109855CA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1335892"/>
            <a:ext cx="4649520" cy="15709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7505C1D-E734-F147-A6DE-CCE44F66A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826" y="2899306"/>
            <a:ext cx="4412115" cy="164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631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33E03-E07C-1843-A18C-3615E8266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Antibody to Organism 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1CD06C-0090-BC4C-9A6C-14D38260DC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F88BF-5A70-6143-B509-AF27DD5609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5D393F-D19A-4844-929B-6971377C2C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603" y="1587499"/>
            <a:ext cx="3780070" cy="292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34961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NOMED PPT Template_Jan 2019 STANDARD" id="{00CB4690-D6BF-7246-9FD1-28394FA317BB}" vid="{33F4C1EC-F9AF-504F-8F22-E57A23E993F3}"/>
    </a:ext>
  </a:extLst>
</a:theme>
</file>

<file path=ppt/theme/theme2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NOMED PPT Template_Jan 2019 STANDARD" id="{00CB4690-D6BF-7246-9FD1-28394FA317BB}" vid="{569B8454-49A9-A949-B6BB-F8A1A70780D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Title slide - horizontal</Template>
  <TotalTime>4454</TotalTime>
  <Words>655</Words>
  <Application>Microsoft Macintosh PowerPoint</Application>
  <PresentationFormat>Custom</PresentationFormat>
  <Paragraphs>81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Verdana</vt:lpstr>
      <vt:lpstr>Title slide - horizontal</vt:lpstr>
      <vt:lpstr>Text slide - plain</vt:lpstr>
      <vt:lpstr>PowerPoint Presentation</vt:lpstr>
      <vt:lpstr>Scope</vt:lpstr>
      <vt:lpstr>Background</vt:lpstr>
      <vt:lpstr>Antibody vs. Immunoglobulin – Feedback to Date</vt:lpstr>
      <vt:lpstr>Issue Description</vt:lpstr>
      <vt:lpstr>Antibody</vt:lpstr>
      <vt:lpstr>Immunoglobulin</vt:lpstr>
      <vt:lpstr>Current Editorial Guidelines</vt:lpstr>
      <vt:lpstr>Antibody to Organism X</vt:lpstr>
      <vt:lpstr>Options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Yongsheng Gao</dc:creator>
  <cp:keywords/>
  <dc:description/>
  <cp:lastModifiedBy>Farzaneh Ashrafi</cp:lastModifiedBy>
  <cp:revision>146</cp:revision>
  <cp:lastPrinted>2013-09-19T15:32:51Z</cp:lastPrinted>
  <dcterms:created xsi:type="dcterms:W3CDTF">2020-03-27T14:13:15Z</dcterms:created>
  <dcterms:modified xsi:type="dcterms:W3CDTF">2020-06-02T15:28:34Z</dcterms:modified>
  <cp:category/>
</cp:coreProperties>
</file>