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theme/theme7.xml" ContentType="application/vnd.openxmlformats-officedocument.theme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1"/>
    <p:sldMasterId id="2147483769" r:id="rId2"/>
    <p:sldMasterId id="2147483772" r:id="rId3"/>
    <p:sldMasterId id="2147483736" r:id="rId4"/>
    <p:sldMasterId id="2147483740" r:id="rId5"/>
    <p:sldMasterId id="2147483747" r:id="rId6"/>
    <p:sldMasterId id="2147483753" r:id="rId7"/>
    <p:sldMasterId id="2147483806" r:id="rId8"/>
    <p:sldMasterId id="2147483822" r:id="rId9"/>
    <p:sldMasterId id="2147483829" r:id="rId10"/>
    <p:sldMasterId id="2147483842" r:id="rId11"/>
  </p:sldMasterIdLst>
  <p:notesMasterIdLst>
    <p:notesMasterId r:id="rId37"/>
  </p:notesMasterIdLst>
  <p:handoutMasterIdLst>
    <p:handoutMasterId r:id="rId38"/>
  </p:handoutMasterIdLst>
  <p:sldIdLst>
    <p:sldId id="539" r:id="rId12"/>
    <p:sldId id="551" r:id="rId13"/>
    <p:sldId id="550" r:id="rId14"/>
    <p:sldId id="574" r:id="rId15"/>
    <p:sldId id="575" r:id="rId16"/>
    <p:sldId id="576" r:id="rId17"/>
    <p:sldId id="547" r:id="rId18"/>
    <p:sldId id="567" r:id="rId19"/>
    <p:sldId id="577" r:id="rId20"/>
    <p:sldId id="564" r:id="rId21"/>
    <p:sldId id="570" r:id="rId22"/>
    <p:sldId id="569" r:id="rId23"/>
    <p:sldId id="571" r:id="rId24"/>
    <p:sldId id="568" r:id="rId25"/>
    <p:sldId id="573" r:id="rId26"/>
    <p:sldId id="572" r:id="rId27"/>
    <p:sldId id="578" r:id="rId28"/>
    <p:sldId id="565" r:id="rId29"/>
    <p:sldId id="579" r:id="rId30"/>
    <p:sldId id="580" r:id="rId31"/>
    <p:sldId id="581" r:id="rId32"/>
    <p:sldId id="582" r:id="rId33"/>
    <p:sldId id="583" r:id="rId34"/>
    <p:sldId id="584" r:id="rId35"/>
    <p:sldId id="585" r:id="rId36"/>
  </p:sldIdLst>
  <p:sldSz cx="9144000" cy="5143500" type="screen16x9"/>
  <p:notesSz cx="6858000" cy="9144000"/>
  <p:defaultTextStyle>
    <a:defPPr>
      <a:defRPr lang="en-GB"/>
    </a:defPPr>
    <a:lvl1pPr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6986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3995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0988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7989" algn="l" defTabSz="45698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4974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1960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198960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5954" algn="l" defTabSz="913995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44AFF"/>
    <a:srgbClr val="FF3737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5" autoAdjust="0"/>
    <p:restoredTop sz="58520" autoAdjust="0"/>
  </p:normalViewPr>
  <p:slideViewPr>
    <p:cSldViewPr snapToGrid="0">
      <p:cViewPr varScale="1">
        <p:scale>
          <a:sx n="86" d="100"/>
          <a:sy n="86" d="100"/>
        </p:scale>
        <p:origin x="2600" y="192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presProps" Target="presProps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6F99BFD2-E357-471B-8AC3-8FAFF52C7226}" type="datetime1">
              <a:rPr lang="en-GB"/>
              <a:pPr>
                <a:defRPr/>
              </a:pPr>
              <a:t>11/05/2020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B77F9359-9406-4D21-924E-992B6663CD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43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34E29B20-FC73-4630-91A3-FD43BB0B2560}" type="datetime1">
              <a:rPr lang="en-GB"/>
              <a:pPr>
                <a:defRPr/>
              </a:pPr>
              <a:t>11/05/2020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848A81FB-957B-48BF-BEB6-86426F8B0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76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1pPr>
    <a:lvl2pPr marL="456986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3995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0988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7989" algn="l" defTabSz="45698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4974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960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960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954" algn="l" defTabSz="45698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884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49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4861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64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034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SnomedCT" TargetMode="External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04" tIns="45702" rIns="91404" bIns="45702"/>
          <a:lstStyle>
            <a:lvl1pPr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0" tIns="45710" rIns="91420" bIns="45710"/>
          <a:lstStyle>
            <a:lvl1pPr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37348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209950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1607337"/>
            <a:ext cx="7772400" cy="1102518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13" y="2921552"/>
            <a:ext cx="6400799" cy="110214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769" marR="0" indent="-177755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2716" marR="0" indent="-16506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99800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6889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397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06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8145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523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48313"/>
            <a:ext cx="3238066" cy="107851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88" y="4292125"/>
            <a:ext cx="2426053" cy="77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98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089243"/>
            <a:ext cx="8229600" cy="349350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342812" marR="0" indent="-21330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769" marR="0" indent="-177755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2716" marR="0" indent="-16506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599800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6889" marR="0" indent="-12697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397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06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8145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5230" marR="0" indent="-10157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13" y="535768"/>
            <a:ext cx="6592043" cy="38099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746164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082" indent="0">
              <a:buNone/>
              <a:defRPr sz="1800"/>
            </a:lvl2pPr>
            <a:lvl3pPr marL="914175" indent="0">
              <a:buNone/>
              <a:defRPr sz="1600"/>
            </a:lvl3pPr>
            <a:lvl4pPr marL="1371260" indent="0">
              <a:buNone/>
              <a:defRPr sz="1400"/>
            </a:lvl4pPr>
            <a:lvl5pPr marL="1828349" indent="0">
              <a:buNone/>
              <a:defRPr sz="1400"/>
            </a:lvl5pPr>
            <a:lvl6pPr marL="2285430" indent="0">
              <a:buNone/>
              <a:defRPr sz="1400"/>
            </a:lvl6pPr>
            <a:lvl7pPr marL="2742512" indent="0">
              <a:buNone/>
              <a:defRPr sz="1400"/>
            </a:lvl7pPr>
            <a:lvl8pPr marL="3199600" indent="0">
              <a:buNone/>
              <a:defRPr sz="1400"/>
            </a:lvl8pPr>
            <a:lvl9pPr marL="3656686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48313"/>
            <a:ext cx="3238066" cy="107851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54" y="4822059"/>
            <a:ext cx="1104971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4731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5" y="1151335"/>
            <a:ext cx="4040187" cy="479822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082" indent="0" rtl="0">
              <a:buFont typeface="Arial"/>
              <a:buNone/>
              <a:defRPr sz="2000" b="1"/>
            </a:lvl2pPr>
            <a:lvl3pPr marL="914175" indent="0" rtl="0">
              <a:buFont typeface="Arial"/>
              <a:buNone/>
              <a:defRPr sz="1800" b="1"/>
            </a:lvl3pPr>
            <a:lvl4pPr marL="1371260" indent="0" rtl="0">
              <a:buFont typeface="Arial"/>
              <a:buNone/>
              <a:defRPr sz="1600" b="1"/>
            </a:lvl4pPr>
            <a:lvl5pPr marL="1828349" indent="0" rtl="0">
              <a:buFont typeface="Arial"/>
              <a:buNone/>
              <a:defRPr sz="1600" b="1"/>
            </a:lvl5pPr>
            <a:lvl6pPr marL="2285430" indent="0" rtl="0">
              <a:buFont typeface="Arial"/>
              <a:buNone/>
              <a:defRPr sz="1600" b="1"/>
            </a:lvl6pPr>
            <a:lvl7pPr marL="2742512" indent="0" rtl="0">
              <a:buFont typeface="Arial"/>
              <a:buNone/>
              <a:defRPr sz="1600" b="1"/>
            </a:lvl7pPr>
            <a:lvl8pPr marL="3199600" indent="0" rtl="0">
              <a:buFont typeface="Arial"/>
              <a:buNone/>
              <a:defRPr sz="1600" b="1"/>
            </a:lvl8pPr>
            <a:lvl9pPr marL="3656686" indent="0" rtl="0">
              <a:buFont typeface="Arial"/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5" y="1631157"/>
            <a:ext cx="4040187" cy="296346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774" cy="479822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082" indent="0" rtl="0">
              <a:buFont typeface="Arial"/>
              <a:buNone/>
              <a:defRPr sz="2000" b="1"/>
            </a:lvl2pPr>
            <a:lvl3pPr marL="914175" indent="0" rtl="0">
              <a:buFont typeface="Arial"/>
              <a:buNone/>
              <a:defRPr sz="1800" b="1"/>
            </a:lvl3pPr>
            <a:lvl4pPr marL="1371260" indent="0" rtl="0">
              <a:buFont typeface="Arial"/>
              <a:buNone/>
              <a:defRPr sz="1600" b="1"/>
            </a:lvl4pPr>
            <a:lvl5pPr marL="1828349" indent="0" rtl="0">
              <a:buFont typeface="Arial"/>
              <a:buNone/>
              <a:defRPr sz="1600" b="1"/>
            </a:lvl5pPr>
            <a:lvl6pPr marL="2285430" indent="0" rtl="0">
              <a:buFont typeface="Arial"/>
              <a:buNone/>
              <a:defRPr sz="1600" b="1"/>
            </a:lvl6pPr>
            <a:lvl7pPr marL="2742512" indent="0" rtl="0">
              <a:buFont typeface="Arial"/>
              <a:buNone/>
              <a:defRPr sz="1600" b="1"/>
            </a:lvl7pPr>
            <a:lvl8pPr marL="3199600" indent="0" rtl="0">
              <a:buFont typeface="Arial"/>
              <a:buNone/>
              <a:defRPr sz="1600" b="1"/>
            </a:lvl8pPr>
            <a:lvl9pPr marL="3656686" indent="0" rtl="0">
              <a:buFont typeface="Arial"/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1631157"/>
            <a:ext cx="4041774" cy="296346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9891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13" y="482200"/>
            <a:ext cx="6592043" cy="43457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082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175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26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349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981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5" y="535779"/>
            <a:ext cx="3008313" cy="54055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669467"/>
            <a:ext cx="5111750" cy="392515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082" indent="0" rtl="0">
              <a:buFont typeface="Arial"/>
              <a:buNone/>
              <a:defRPr sz="1200"/>
            </a:lvl2pPr>
            <a:lvl3pPr marL="914175" indent="0" rtl="0">
              <a:buFont typeface="Arial"/>
              <a:buNone/>
              <a:defRPr sz="1000"/>
            </a:lvl3pPr>
            <a:lvl4pPr marL="1371260" indent="0" rtl="0">
              <a:buFont typeface="Arial"/>
              <a:buNone/>
              <a:defRPr sz="900"/>
            </a:lvl4pPr>
            <a:lvl5pPr marL="1828349" indent="0" rtl="0">
              <a:buFont typeface="Arial"/>
              <a:buNone/>
              <a:defRPr sz="900"/>
            </a:lvl5pPr>
            <a:lvl6pPr marL="2285430" indent="0" rtl="0">
              <a:buFont typeface="Arial"/>
              <a:buNone/>
              <a:defRPr sz="900"/>
            </a:lvl6pPr>
            <a:lvl7pPr marL="2742512" indent="0" rtl="0">
              <a:buFont typeface="Arial"/>
              <a:buNone/>
              <a:defRPr sz="900"/>
            </a:lvl7pPr>
            <a:lvl8pPr marL="3199600" indent="0" rtl="0">
              <a:buFont typeface="Arial"/>
              <a:buNone/>
              <a:defRPr sz="900"/>
            </a:lvl8pPr>
            <a:lvl9pPr marL="3656686" indent="0" rtl="0">
              <a:buFont typeface="Arial"/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610" y="1071552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021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301" y="3686201"/>
            <a:ext cx="5486399" cy="425053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301" y="662575"/>
            <a:ext cx="5486399" cy="2927177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082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175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26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349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543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2512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199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6686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301" y="4111245"/>
            <a:ext cx="5486399" cy="603646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082" indent="0" rtl="0">
              <a:buFont typeface="Arial"/>
              <a:buNone/>
              <a:defRPr sz="1200"/>
            </a:lvl2pPr>
            <a:lvl3pPr marL="914175" indent="0" rtl="0">
              <a:buFont typeface="Arial"/>
              <a:buNone/>
              <a:defRPr sz="1000"/>
            </a:lvl3pPr>
            <a:lvl4pPr marL="1371260" indent="0" rtl="0">
              <a:buFont typeface="Arial"/>
              <a:buNone/>
              <a:defRPr sz="900"/>
            </a:lvl4pPr>
            <a:lvl5pPr marL="1828349" indent="0" rtl="0">
              <a:buFont typeface="Arial"/>
              <a:buNone/>
              <a:defRPr sz="900"/>
            </a:lvl5pPr>
            <a:lvl6pPr marL="2285430" indent="0" rtl="0">
              <a:buFont typeface="Arial"/>
              <a:buNone/>
              <a:defRPr sz="900"/>
            </a:lvl6pPr>
            <a:lvl7pPr marL="2742512" indent="0" rtl="0">
              <a:buFont typeface="Arial"/>
              <a:buNone/>
              <a:defRPr sz="900"/>
            </a:lvl7pPr>
            <a:lvl8pPr marL="3199600" indent="0" rtl="0">
              <a:buFont typeface="Arial"/>
              <a:buNone/>
              <a:defRPr sz="900"/>
            </a:lvl8pPr>
            <a:lvl9pPr marL="3656686" indent="0" rtl="0">
              <a:buFont typeface="Arial"/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356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12" indent="0" algn="ctr">
              <a:buNone/>
              <a:defRPr sz="1500"/>
            </a:lvl2pPr>
            <a:lvl3pPr marL="685630" indent="0" algn="ctr">
              <a:buNone/>
              <a:defRPr sz="1400"/>
            </a:lvl3pPr>
            <a:lvl4pPr marL="1028445" indent="0" algn="ctr">
              <a:buNone/>
              <a:defRPr sz="1200"/>
            </a:lvl4pPr>
            <a:lvl5pPr marL="1371260" indent="0" algn="ctr">
              <a:buNone/>
              <a:defRPr sz="1200"/>
            </a:lvl5pPr>
            <a:lvl6pPr marL="1714079" indent="0" algn="ctr">
              <a:buNone/>
              <a:defRPr sz="1200"/>
            </a:lvl6pPr>
            <a:lvl7pPr marL="2056889" indent="0" algn="ctr">
              <a:buNone/>
              <a:defRPr sz="1200"/>
            </a:lvl7pPr>
            <a:lvl8pPr marL="2399700" indent="0" algn="ctr">
              <a:buNone/>
              <a:defRPr sz="1200"/>
            </a:lvl8pPr>
            <a:lvl9pPr marL="274251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4848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39" y="885286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50" y="1958600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12" y="2344639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9196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1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44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2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0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8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5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2885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757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177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01640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4683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2" indent="0">
              <a:buNone/>
              <a:defRPr sz="1100"/>
            </a:lvl2pPr>
            <a:lvl3pPr marL="685630" indent="0">
              <a:buNone/>
              <a:defRPr sz="900"/>
            </a:lvl3pPr>
            <a:lvl4pPr marL="1028445" indent="0">
              <a:buNone/>
              <a:defRPr sz="800"/>
            </a:lvl4pPr>
            <a:lvl5pPr marL="1371260" indent="0">
              <a:buNone/>
              <a:defRPr sz="800"/>
            </a:lvl5pPr>
            <a:lvl6pPr marL="1714079" indent="0">
              <a:buNone/>
              <a:defRPr sz="800"/>
            </a:lvl6pPr>
            <a:lvl7pPr marL="2056889" indent="0">
              <a:buNone/>
              <a:defRPr sz="800"/>
            </a:lvl7pPr>
            <a:lvl8pPr marL="2399700" indent="0">
              <a:buNone/>
              <a:defRPr sz="800"/>
            </a:lvl8pPr>
            <a:lvl9pPr marL="2742512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70331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8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12" indent="0">
              <a:buNone/>
              <a:defRPr sz="2100"/>
            </a:lvl2pPr>
            <a:lvl3pPr marL="685630" indent="0">
              <a:buNone/>
              <a:defRPr sz="1800"/>
            </a:lvl3pPr>
            <a:lvl4pPr marL="1028445" indent="0">
              <a:buNone/>
              <a:defRPr sz="1500"/>
            </a:lvl4pPr>
            <a:lvl5pPr marL="1371260" indent="0">
              <a:buNone/>
              <a:defRPr sz="1500"/>
            </a:lvl5pPr>
            <a:lvl6pPr marL="1714079" indent="0">
              <a:buNone/>
              <a:defRPr sz="1500"/>
            </a:lvl6pPr>
            <a:lvl7pPr marL="2056889" indent="0">
              <a:buNone/>
              <a:defRPr sz="1500"/>
            </a:lvl7pPr>
            <a:lvl8pPr marL="2399700" indent="0">
              <a:buNone/>
              <a:defRPr sz="1500"/>
            </a:lvl8pPr>
            <a:lvl9pPr marL="274251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12" indent="0">
              <a:buNone/>
              <a:defRPr sz="1100"/>
            </a:lvl2pPr>
            <a:lvl3pPr marL="685630" indent="0">
              <a:buNone/>
              <a:defRPr sz="900"/>
            </a:lvl3pPr>
            <a:lvl4pPr marL="1028445" indent="0">
              <a:buNone/>
              <a:defRPr sz="800"/>
            </a:lvl4pPr>
            <a:lvl5pPr marL="1371260" indent="0">
              <a:buNone/>
              <a:defRPr sz="800"/>
            </a:lvl5pPr>
            <a:lvl6pPr marL="1714079" indent="0">
              <a:buNone/>
              <a:defRPr sz="800"/>
            </a:lvl6pPr>
            <a:lvl7pPr marL="2056889" indent="0">
              <a:buNone/>
              <a:defRPr sz="800"/>
            </a:lvl7pPr>
            <a:lvl8pPr marL="2399700" indent="0">
              <a:buNone/>
              <a:defRPr sz="800"/>
            </a:lvl8pPr>
            <a:lvl9pPr marL="2742512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33289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79574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5" y="27385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6381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54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8" y="1977207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8" y="1595522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6826256" y="920751"/>
            <a:ext cx="2317749" cy="4222750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t" anchorCtr="0"/>
          <a:lstStyle>
            <a:lvl1pPr marL="0" marR="0" lvl="0" indent="0" algn="l" rtl="0">
              <a:spcBef>
                <a:spcPts val="600"/>
              </a:spcBef>
              <a:buClr>
                <a:schemeClr val="accent2"/>
              </a:buClr>
              <a:buFont typeface="Arial"/>
              <a:buNone/>
              <a:defRPr sz="1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10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34289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42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8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226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433" marR="0" lvl="5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240" marR="0" lvl="6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046" marR="0" lvl="7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3857" marR="0" lvl="8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246545" y="4767262"/>
            <a:ext cx="440267" cy="37623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rgbClr val="A5A5A5"/>
                </a:solidFill>
                <a:latin typeface="Calibri"/>
              </a:rPr>
              <a:pPr>
                <a:buSzPct val="25000"/>
              </a:pPr>
              <a:t>‹#›</a:t>
            </a:fld>
            <a:endParaRPr lang="en-US" sz="600">
              <a:solidFill>
                <a:srgbClr val="A5A5A5"/>
              </a:solidFill>
              <a:latin typeface="Calibri"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831918"/>
            <a:ext cx="8229600" cy="568720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400"/>
            </a:lvl2pPr>
            <a:lvl3pPr lvl="2" indent="0">
              <a:spcBef>
                <a:spcPts val="0"/>
              </a:spcBef>
              <a:buNone/>
              <a:defRPr sz="1400"/>
            </a:lvl3pPr>
            <a:lvl4pPr lvl="3" indent="0">
              <a:spcBef>
                <a:spcPts val="0"/>
              </a:spcBef>
              <a:buNone/>
              <a:defRPr sz="1400"/>
            </a:lvl4pPr>
            <a:lvl5pPr lvl="4" indent="0">
              <a:spcBef>
                <a:spcPts val="0"/>
              </a:spcBef>
              <a:buNone/>
              <a:defRPr sz="1400"/>
            </a:lvl5pPr>
            <a:lvl6pPr lvl="5" indent="0">
              <a:spcBef>
                <a:spcPts val="0"/>
              </a:spcBef>
              <a:buNone/>
              <a:defRPr sz="1400"/>
            </a:lvl6pPr>
            <a:lvl7pPr lvl="6" indent="0">
              <a:spcBef>
                <a:spcPts val="0"/>
              </a:spcBef>
              <a:buNone/>
              <a:defRPr sz="1400"/>
            </a:lvl7pPr>
            <a:lvl8pPr lvl="7" indent="0">
              <a:spcBef>
                <a:spcPts val="0"/>
              </a:spcBef>
              <a:buNone/>
              <a:defRPr sz="1400"/>
            </a:lvl8pPr>
            <a:lvl9pPr lvl="8" indent="0">
              <a:spcBef>
                <a:spcPts val="0"/>
              </a:spcBef>
              <a:buNone/>
              <a:defRPr sz="1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63552" y="1406990"/>
            <a:ext cx="8255000" cy="3215811"/>
          </a:xfrm>
          <a:prstGeom prst="rect">
            <a:avLst/>
          </a:prstGeom>
          <a:noFill/>
          <a:ln>
            <a:noFill/>
          </a:ln>
        </p:spPr>
        <p:txBody>
          <a:bodyPr lIns="91403" tIns="91403" rIns="91403" bIns="91403" anchor="t" anchorCtr="0"/>
          <a:lstStyle>
            <a:lvl1pPr marL="0" marR="0" lvl="0" indent="0" algn="l" rtl="0">
              <a:spcBef>
                <a:spcPts val="900"/>
              </a:spcBef>
              <a:buClr>
                <a:schemeClr val="accent2"/>
              </a:buClr>
              <a:buFont typeface="Arial"/>
              <a:buNone/>
              <a:defRPr sz="11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803" marR="0" lvl="1" indent="0" algn="l" rtl="0">
              <a:spcBef>
                <a:spcPts val="900"/>
              </a:spcBef>
              <a:buClr>
                <a:srgbClr val="1D1E20"/>
              </a:buClr>
              <a:buFont typeface="Arial"/>
              <a:buNone/>
              <a:defRPr sz="11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89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42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8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226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433" marR="0" lvl="5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240" marR="0" lvl="6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046" marR="0" lvl="7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3857" marR="0" lvl="8" indent="-76178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6" name="Shape 76"/>
          <p:cNvGrpSpPr/>
          <p:nvPr userDrawn="1"/>
        </p:nvGrpSpPr>
        <p:grpSpPr>
          <a:xfrm>
            <a:off x="483425" y="4792855"/>
            <a:ext cx="5869431" cy="282200"/>
            <a:chOff x="457199" y="4767236"/>
            <a:chExt cx="5869431" cy="376264"/>
          </a:xfrm>
        </p:grpSpPr>
        <p:sp>
          <p:nvSpPr>
            <p:cNvPr id="7" name="Shape 77"/>
            <p:cNvSpPr txBox="1"/>
            <p:nvPr/>
          </p:nvSpPr>
          <p:spPr>
            <a:xfrm>
              <a:off x="457199" y="4767236"/>
              <a:ext cx="4114800" cy="376236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685630"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SNOMED International – Leading healthcare terminology, worldwide | </a:t>
              </a:r>
              <a:r>
                <a:rPr lang="en-US" sz="600" u="sng" dirty="0">
                  <a:solidFill>
                    <a:srgbClr val="0563C1"/>
                  </a:solidFill>
                  <a:latin typeface="Calibri"/>
                  <a:ea typeface="+mn-ea"/>
                  <a:hlinkClick r:id="rId2"/>
                </a:rPr>
                <a:t>www.snomed.org</a:t>
              </a: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 |</a:t>
              </a:r>
            </a:p>
          </p:txBody>
        </p:sp>
        <p:sp>
          <p:nvSpPr>
            <p:cNvPr id="8" name="Shape 79"/>
            <p:cNvSpPr txBox="1"/>
            <p:nvPr/>
          </p:nvSpPr>
          <p:spPr>
            <a:xfrm>
              <a:off x="4497830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 anchor="ctr" anchorCtr="0">
              <a:noAutofit/>
            </a:bodyPr>
            <a:lstStyle/>
            <a:p>
              <a:pPr defTabSz="685630" fontAlgn="auto">
                <a:spcBef>
                  <a:spcPts val="0"/>
                </a:spcBef>
                <a:spcAft>
                  <a:spcPts val="0"/>
                </a:spcAft>
                <a:buSzPct val="25000"/>
              </a:pPr>
              <a:r>
                <a:rPr lang="en-US" sz="600" u="sng" dirty="0">
                  <a:solidFill>
                    <a:srgbClr val="0563C1"/>
                  </a:solidFill>
                  <a:latin typeface="Calibri"/>
                  <a:ea typeface="+mn-ea"/>
                  <a:hlinkClick r:id="rId3"/>
                </a:rPr>
                <a:t>@Snomedct </a:t>
              </a:r>
              <a:r>
                <a:rPr lang="en-US" sz="600" dirty="0">
                  <a:solidFill>
                    <a:srgbClr val="A5A5A5"/>
                  </a:solidFill>
                  <a:latin typeface="Calibri"/>
                  <a:ea typeface="+mn-ea"/>
                </a:rPr>
                <a:t>| © 2018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954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923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39" y="885286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50" y="1958600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12" y="2344639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54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04" tIns="45702" rIns="91404" bIns="45702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8" y="1977207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8" y="1595522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786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23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6986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3995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0988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7989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65" tIns="34289" rIns="68565" bIns="3428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65" tIns="34289" rIns="68565" bIns="3428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fld id="{AC780148-D2C4-4F4C-ABD1-B786C638985B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685630" fontAlgn="auto">
                <a:spcBef>
                  <a:spcPts val="0"/>
                </a:spcBef>
                <a:spcAft>
                  <a:spcPts val="0"/>
                </a:spcAft>
              </a:pPr>
              <a:t>11/05/2020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30" fontAlgn="auto">
              <a:spcBef>
                <a:spcPts val="0"/>
              </a:spcBef>
              <a:spcAft>
                <a:spcPts val="0"/>
              </a:spcAft>
            </a:pPr>
            <a:fld id="{54A3EE2A-7F71-4F5E-B796-9816BE779F7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68563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365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l" defTabSz="68563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10" indent="-171410" algn="l" defTabSz="68563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2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2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8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68563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7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3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rts-Health-NHS-Trust-–-REV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7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6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8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8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xStyles>
    <p:titleStyle>
      <a:lvl1pPr algn="ctr" defTabSz="456986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6986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3995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0988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7989" algn="ctr" defTabSz="456986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40" indent="-342740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25" indent="-285624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488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480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481" indent="-228492" algn="l" defTabSz="456986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466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68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1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4" indent="-228492" algn="l" defTabSz="45698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86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5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8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9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0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54" algn="l" defTabSz="45698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98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txStyles>
    <p:titleStyle>
      <a:lvl1pPr algn="ctr" defTabSz="342812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342812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685630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028445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371260" algn="ctr" defTabSz="342812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257114" indent="-257114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557073" indent="-214263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857039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199850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1542662" indent="-171410" algn="l" defTabSz="34281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885480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34281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34281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071561"/>
            <a:ext cx="8229600" cy="3621611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13" y="482200"/>
            <a:ext cx="6711673" cy="434575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7" y="85688"/>
            <a:ext cx="1735851" cy="47247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4822059"/>
            <a:ext cx="2133600" cy="219059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pPr defTabSz="914175" fontAlgn="auto">
              <a:spcBef>
                <a:spcPts val="0"/>
              </a:spcBef>
              <a:spcAft>
                <a:spcPts val="0"/>
              </a:spcAft>
            </a:pPr>
            <a:fld id="{E72A2698-25A6-BB44-BDF3-496AA86874BD}" type="slidenum">
              <a:rPr lang="en-US" kern="0" smtClean="0">
                <a:solidFill>
                  <a:srgbClr val="000000">
                    <a:tint val="75000"/>
                  </a:srgbClr>
                </a:solidFill>
                <a:ea typeface="Arial"/>
                <a:sym typeface="Arial"/>
              </a:rPr>
              <a:pPr defTabSz="914175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kern="0">
              <a:solidFill>
                <a:srgbClr val="000000">
                  <a:tint val="75000"/>
                </a:srgbClr>
              </a:solidFill>
              <a:ea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28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9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737" y="1360575"/>
            <a:ext cx="8499817" cy="1102518"/>
          </a:xfrm>
        </p:spPr>
        <p:txBody>
          <a:bodyPr/>
          <a:lstStyle/>
          <a:p>
            <a:pPr algn="ctr"/>
            <a:r>
              <a:rPr lang="en-US" dirty="0">
                <a:latin typeface="Trebuchet MS" pitchFamily="34" charset="0"/>
              </a:rPr>
              <a:t>Information models:</a:t>
            </a:r>
            <a:br>
              <a:rPr lang="en-US" dirty="0">
                <a:latin typeface="Trebuchet MS" pitchFamily="34" charset="0"/>
              </a:rPr>
            </a:br>
            <a:r>
              <a:rPr lang="en-US" dirty="0">
                <a:latin typeface="Trebuchet MS" pitchFamily="34" charset="0"/>
              </a:rPr>
              <a:t>from sharing to analytics</a:t>
            </a: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2276" y="2839882"/>
            <a:ext cx="9161396" cy="1296590"/>
            <a:chOff x="-1588" y="4221163"/>
            <a:chExt cx="9145588" cy="1728787"/>
          </a:xfrm>
        </p:grpSpPr>
        <p:pic>
          <p:nvPicPr>
            <p:cNvPr id="6" name="Picture 13" descr="MPj04388700000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8" descr="MPj04222600000[1]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4" descr="MPj04424370000[1]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7" descr="MPj04265570000[1]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953062" y="4391037"/>
            <a:ext cx="5986520" cy="938719"/>
          </a:xfrm>
          <a:prstGeom prst="rect">
            <a:avLst/>
          </a:prstGeom>
          <a:noFill/>
          <a:ln>
            <a:noFill/>
          </a:ln>
        </p:spPr>
        <p:txBody>
          <a:bodyPr lIns="91405" tIns="91405" rIns="91405" bIns="9140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r" eaLnBrk="1" hangingPunct="1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defRPr sz="2400">
                <a:solidFill>
                  <a:srgbClr val="0070C0"/>
                </a:solidFill>
                <a:latin typeface="Trebuchet MS"/>
                <a:cs typeface="Trebuchet MS"/>
              </a:defRPr>
            </a:lvl1pPr>
            <a:lvl2pPr marL="742950" indent="-177800" eaLnBrk="1" hangingPunct="1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>
                <a:solidFill>
                  <a:srgbClr val="0070C0"/>
                </a:solidFill>
              </a:defRPr>
            </a:lvl2pPr>
            <a:lvl3pPr marL="1143000" indent="-165100" eaLnBrk="1" hangingPunct="1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>
                <a:solidFill>
                  <a:srgbClr val="229BB8"/>
                </a:solidFill>
              </a:defRPr>
            </a:lvl3pPr>
            <a:lvl4pPr marL="16002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>
                <a:solidFill>
                  <a:srgbClr val="606060"/>
                </a:solidFill>
              </a:defRPr>
            </a:lvl4pPr>
            <a:lvl5pPr marL="2057400" indent="-127000" eaLnBrk="1" hangingPunct="1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>
                <a:solidFill>
                  <a:srgbClr val="606060"/>
                </a:solidFill>
              </a:defRPr>
            </a:lvl5pPr>
            <a:lvl6pPr marL="25146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6pPr>
            <a:lvl7pPr marL="29718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7pPr>
            <a:lvl8pPr marL="34290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8pPr>
            <a:lvl9pPr marL="3886200" indent="-101600" eaLnBrk="1" hangingPunct="1">
              <a:spcBef>
                <a:spcPts val="400"/>
              </a:spcBef>
              <a:buClr>
                <a:srgbClr val="0055B0"/>
              </a:buClr>
              <a:buFont typeface="Arial"/>
              <a:buChar char="»"/>
              <a:defRPr sz="2000">
                <a:solidFill>
                  <a:srgbClr val="0055B0"/>
                </a:solidFill>
              </a:defRPr>
            </a:lvl9pPr>
          </a:lstStyle>
          <a:p>
            <a:pPr defTabSz="914175" fontAlgn="auto"/>
            <a:r>
              <a:rPr lang="en-US" sz="1800" b="1" kern="0" dirty="0">
                <a:ea typeface="Arial"/>
                <a:sym typeface="Arial"/>
              </a:rPr>
              <a:t>Charles </a:t>
            </a:r>
            <a:r>
              <a:rPr lang="en-US" sz="1800" b="1" kern="0" dirty="0" err="1">
                <a:ea typeface="Arial"/>
                <a:sym typeface="Arial"/>
              </a:rPr>
              <a:t>Gutteridge</a:t>
            </a:r>
            <a:r>
              <a:rPr lang="en-US" sz="1800" b="1" kern="0" dirty="0">
                <a:ea typeface="Arial"/>
                <a:sym typeface="Arial"/>
              </a:rPr>
              <a:t> - </a:t>
            </a:r>
            <a:r>
              <a:rPr lang="en-US" sz="1800" kern="0" dirty="0">
                <a:ea typeface="Arial"/>
                <a:sym typeface="Arial"/>
              </a:rPr>
              <a:t>Clinical Engagement Lead Europe</a:t>
            </a:r>
          </a:p>
          <a:p>
            <a:pPr algn="ctr" defTabSz="914175" fontAlgn="auto"/>
            <a:r>
              <a:rPr lang="en-US" sz="1800" kern="0" dirty="0">
                <a:ea typeface="Arial"/>
                <a:sym typeface="Arial"/>
              </a:rPr>
              <a:t>&amp; Sophie Williams</a:t>
            </a:r>
          </a:p>
        </p:txBody>
      </p:sp>
    </p:spTree>
    <p:extLst>
      <p:ext uri="{BB962C8B-B14F-4D97-AF65-F5344CB8AC3E}">
        <p14:creationId xmlns:p14="http://schemas.microsoft.com/office/powerpoint/2010/main" val="35990570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/>
                <a:cs typeface="Arial"/>
              </a:rPr>
              <a:t>Moving to the new world: the LHR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879" y="1243987"/>
            <a:ext cx="7886700" cy="3263504"/>
          </a:xfrm>
        </p:spPr>
        <p:txBody>
          <a:bodyPr>
            <a:noAutofit/>
          </a:bodyPr>
          <a:lstStyle/>
          <a:p>
            <a:r>
              <a:rPr lang="en-US" sz="2400" dirty="0"/>
              <a:t>east London Patient Record (</a:t>
            </a:r>
            <a:r>
              <a:rPr lang="en-US" sz="2400" dirty="0" err="1"/>
              <a:t>eLPR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IHE standards</a:t>
            </a:r>
          </a:p>
          <a:p>
            <a:pPr lvl="1"/>
            <a:r>
              <a:rPr lang="en-US" sz="2400" dirty="0"/>
              <a:t>SNOMED encoded lists</a:t>
            </a:r>
          </a:p>
          <a:p>
            <a:pPr lvl="1"/>
            <a:r>
              <a:rPr lang="en-US" sz="2400" dirty="0"/>
              <a:t>Free text </a:t>
            </a:r>
          </a:p>
          <a:p>
            <a:pPr lvl="1"/>
            <a:r>
              <a:rPr lang="en-US" sz="2400" dirty="0"/>
              <a:t>Multi-user platform</a:t>
            </a:r>
          </a:p>
          <a:p>
            <a:r>
              <a:rPr lang="en-US" sz="2400" dirty="0"/>
              <a:t>Discovery Data Service</a:t>
            </a:r>
          </a:p>
          <a:p>
            <a:pPr lvl="1"/>
            <a:r>
              <a:rPr lang="en-US" sz="2400" dirty="0"/>
              <a:t>Data service for health and social care</a:t>
            </a:r>
          </a:p>
          <a:p>
            <a:pPr lvl="1"/>
            <a:r>
              <a:rPr lang="en-US" sz="2400" dirty="0"/>
              <a:t>SNOMED on FHIR</a:t>
            </a:r>
          </a:p>
          <a:p>
            <a:pPr lvl="1"/>
            <a:r>
              <a:rPr lang="en-US" sz="2400" dirty="0"/>
              <a:t>Publisher- subscriber model</a:t>
            </a:r>
          </a:p>
          <a:p>
            <a:pPr lvl="1"/>
            <a:r>
              <a:rPr lang="en-US" sz="2400" dirty="0"/>
              <a:t>Research access and consent model</a:t>
            </a:r>
          </a:p>
        </p:txBody>
      </p:sp>
    </p:spTree>
    <p:extLst>
      <p:ext uri="{BB962C8B-B14F-4D97-AF65-F5344CB8AC3E}">
        <p14:creationId xmlns:p14="http://schemas.microsoft.com/office/powerpoint/2010/main" val="2876209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9815"/>
            <a:ext cx="9144000" cy="4220308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04496" y="1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sz="4000" dirty="0" err="1"/>
              <a:t>Conceptualising</a:t>
            </a:r>
            <a:r>
              <a:rPr lang="en-US" sz="4000" dirty="0"/>
              <a:t> a health record</a:t>
            </a:r>
          </a:p>
        </p:txBody>
      </p:sp>
    </p:spTree>
    <p:extLst>
      <p:ext uri="{BB962C8B-B14F-4D97-AF65-F5344CB8AC3E}">
        <p14:creationId xmlns:p14="http://schemas.microsoft.com/office/powerpoint/2010/main" val="15872046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Problem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93" y="388816"/>
            <a:ext cx="5610225" cy="39719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770" y="547078"/>
            <a:ext cx="2282796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Hospital </a:t>
            </a:r>
          </a:p>
          <a:p>
            <a:r>
              <a:rPr lang="en-US" sz="3200" dirty="0"/>
              <a:t>problem list</a:t>
            </a:r>
          </a:p>
        </p:txBody>
      </p:sp>
    </p:spTree>
    <p:extLst>
      <p:ext uri="{BB962C8B-B14F-4D97-AF65-F5344CB8AC3E}">
        <p14:creationId xmlns:p14="http://schemas.microsoft.com/office/powerpoint/2010/main" val="1837280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PM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092" y="58615"/>
            <a:ext cx="5524500" cy="4838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615" y="234462"/>
            <a:ext cx="2579077" cy="107721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sz="3200" dirty="0" err="1"/>
              <a:t>Curation</a:t>
            </a:r>
            <a:endParaRPr lang="en-US" sz="3200" dirty="0"/>
          </a:p>
          <a:p>
            <a:r>
              <a:rPr lang="en-US" sz="3200" dirty="0"/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1592963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ptureTO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01" y="0"/>
            <a:ext cx="1906642" cy="514350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1348153" y="4650155"/>
            <a:ext cx="2228870" cy="214923"/>
          </a:xfrm>
          <a:prstGeom prst="rightArrow">
            <a:avLst>
              <a:gd name="adj1" fmla="val 98379"/>
              <a:gd name="adj2" fmla="val 50000"/>
            </a:avLst>
          </a:prstGeom>
          <a:solidFill>
            <a:srgbClr val="FF373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spcCol="0"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6771" y="312617"/>
            <a:ext cx="3480791" cy="461665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2400" dirty="0"/>
              <a:t>EHR </a:t>
            </a:r>
            <a:r>
              <a:rPr lang="mr-IN" sz="2400" dirty="0"/>
              <a:t>–</a:t>
            </a:r>
            <a:r>
              <a:rPr lang="en-US" sz="2400" dirty="0"/>
              <a:t> Table of contents</a:t>
            </a:r>
          </a:p>
        </p:txBody>
      </p:sp>
    </p:spTree>
    <p:extLst>
      <p:ext uri="{BB962C8B-B14F-4D97-AF65-F5344CB8AC3E}">
        <p14:creationId xmlns:p14="http://schemas.microsoft.com/office/powerpoint/2010/main" val="17038945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ELPRGP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677" y="326293"/>
            <a:ext cx="3600450" cy="4162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539" y="410308"/>
            <a:ext cx="3537948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Structured data by</a:t>
            </a:r>
          </a:p>
          <a:p>
            <a:r>
              <a:rPr lang="en-US" sz="3200" dirty="0"/>
              <a:t>GP heading</a:t>
            </a:r>
          </a:p>
        </p:txBody>
      </p:sp>
    </p:spTree>
    <p:extLst>
      <p:ext uri="{BB962C8B-B14F-4D97-AF65-F5344CB8AC3E}">
        <p14:creationId xmlns:p14="http://schemas.microsoft.com/office/powerpoint/2010/main" val="164867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GPProblemlis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924" y="329224"/>
            <a:ext cx="5572125" cy="43910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770" y="449385"/>
            <a:ext cx="3187892" cy="1077218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3200" dirty="0"/>
              <a:t>The GP problem </a:t>
            </a:r>
          </a:p>
          <a:p>
            <a:r>
              <a:rPr lang="en-US" sz="3200" dirty="0"/>
              <a:t>list in the ELPR</a:t>
            </a:r>
          </a:p>
        </p:txBody>
      </p:sp>
    </p:spTree>
    <p:extLst>
      <p:ext uri="{BB962C8B-B14F-4D97-AF65-F5344CB8AC3E}">
        <p14:creationId xmlns:p14="http://schemas.microsoft.com/office/powerpoint/2010/main" val="1779840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4188" y="137078"/>
            <a:ext cx="8515350" cy="994172"/>
          </a:xfrm>
        </p:spPr>
        <p:txBody>
          <a:bodyPr/>
          <a:lstStyle/>
          <a:p>
            <a:pPr algn="ctr"/>
            <a:r>
              <a:rPr lang="en-US" b="1" dirty="0">
                <a:latin typeface="+mn-lt"/>
              </a:rPr>
              <a:t>Where are we going and where have we got to?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Ubiquitous data sharing and viewing </a:t>
            </a:r>
          </a:p>
          <a:p>
            <a:r>
              <a:rPr lang="en-US" sz="3600" dirty="0" err="1"/>
              <a:t>Normalised</a:t>
            </a:r>
            <a:r>
              <a:rPr lang="en-US" sz="3600" dirty="0"/>
              <a:t> data service for population health and research</a:t>
            </a:r>
          </a:p>
          <a:p>
            <a:r>
              <a:rPr lang="en-US" sz="3600" dirty="0"/>
              <a:t>Health data use and ownership by patients and citizens</a:t>
            </a:r>
          </a:p>
        </p:txBody>
      </p:sp>
      <p:sp>
        <p:nvSpPr>
          <p:cNvPr id="4" name="Lightning Bolt 3"/>
          <p:cNvSpPr/>
          <p:nvPr/>
        </p:nvSpPr>
        <p:spPr>
          <a:xfrm>
            <a:off x="0" y="664306"/>
            <a:ext cx="679938" cy="758093"/>
          </a:xfrm>
          <a:prstGeom prst="lightningBol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ightning Bolt 4"/>
          <p:cNvSpPr/>
          <p:nvPr/>
        </p:nvSpPr>
        <p:spPr>
          <a:xfrm>
            <a:off x="0" y="1539629"/>
            <a:ext cx="679938" cy="758093"/>
          </a:xfrm>
          <a:prstGeom prst="lightningBolt">
            <a:avLst/>
          </a:prstGeom>
          <a:solidFill>
            <a:srgbClr val="54823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&quot;No&quot; Symbol 5"/>
          <p:cNvSpPr/>
          <p:nvPr/>
        </p:nvSpPr>
        <p:spPr>
          <a:xfrm>
            <a:off x="136769" y="2911231"/>
            <a:ext cx="566616" cy="508000"/>
          </a:xfrm>
          <a:prstGeom prst="noSmoking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654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9-10-26_14-10-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2" y="0"/>
            <a:ext cx="60235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250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How big?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0768" y="1367693"/>
            <a:ext cx="832338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/>
              <a:t>3.2m and it’s</a:t>
            </a:r>
          </a:p>
          <a:p>
            <a:pPr algn="ctr"/>
            <a:r>
              <a:rPr lang="en-US" sz="9600" dirty="0"/>
              <a:t>SNOMED</a:t>
            </a:r>
          </a:p>
        </p:txBody>
      </p:sp>
    </p:spTree>
    <p:extLst>
      <p:ext uri="{BB962C8B-B14F-4D97-AF65-F5344CB8AC3E}">
        <p14:creationId xmlns:p14="http://schemas.microsoft.com/office/powerpoint/2010/main" val="429320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"/>
                <a:cs typeface="Arial"/>
              </a:rPr>
              <a:t>Information point</a:t>
            </a:r>
          </a:p>
        </p:txBody>
      </p:sp>
      <p:pic>
        <p:nvPicPr>
          <p:cNvPr id="6" name="Content Placeholder 5" descr="IMG_1529.JP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964" b="-5964"/>
          <a:stretch>
            <a:fillRect/>
          </a:stretch>
        </p:blipFill>
        <p:spPr>
          <a:xfrm rot="5400000">
            <a:off x="677794" y="1516850"/>
            <a:ext cx="3726547" cy="3128290"/>
          </a:xfrm>
        </p:spPr>
      </p:pic>
      <p:pic>
        <p:nvPicPr>
          <p:cNvPr id="7" name="Content Placeholder 6" descr="IMG_1528.jpg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5" b="72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1766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20-05-06_12-44-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361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0-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9144000" cy="369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695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2-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405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7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4-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0"/>
            <a:ext cx="664806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811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20-05-06_12-56-4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00"/>
            <a:ext cx="9144000" cy="321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204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London Health Record and Data Service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Real world data entered at the point of care</a:t>
            </a:r>
          </a:p>
          <a:p>
            <a:r>
              <a:rPr lang="en-US" sz="3200" dirty="0"/>
              <a:t>Multi-layered</a:t>
            </a:r>
          </a:p>
          <a:p>
            <a:r>
              <a:rPr lang="en-US" sz="3200" dirty="0"/>
              <a:t>Near real time analytics</a:t>
            </a:r>
          </a:p>
          <a:p>
            <a:r>
              <a:rPr lang="en-US" sz="3200" dirty="0"/>
              <a:t>Based on enterprise level single systems</a:t>
            </a:r>
          </a:p>
          <a:p>
            <a:r>
              <a:rPr lang="en-US" sz="3200" dirty="0"/>
              <a:t>Structured data </a:t>
            </a:r>
            <a:r>
              <a:rPr lang="mr-IN" sz="3200" dirty="0"/>
              <a:t>–</a:t>
            </a:r>
            <a:r>
              <a:rPr lang="en-US" sz="3200" dirty="0"/>
              <a:t> SNOMED and FHIR</a:t>
            </a:r>
          </a:p>
          <a:p>
            <a:r>
              <a:rPr lang="en-US" sz="3200" dirty="0"/>
              <a:t>Widening platform </a:t>
            </a:r>
            <a:r>
              <a:rPr lang="mr-IN" sz="3200" dirty="0"/>
              <a:t>–</a:t>
            </a:r>
            <a:r>
              <a:rPr lang="en-US" sz="3200" dirty="0"/>
              <a:t> based on Cloud technologies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233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4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205" y="0"/>
            <a:ext cx="693500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49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Recording signals from the real world</a:t>
            </a:r>
            <a:br>
              <a:rPr lang="en-US" b="1" dirty="0">
                <a:latin typeface="+mn-lt"/>
              </a:rPr>
            </a:br>
            <a:r>
              <a:rPr lang="en-US" b="1" dirty="0">
                <a:latin typeface="+mn-lt"/>
              </a:rPr>
              <a:t>The computable semantic record</a:t>
            </a:r>
          </a:p>
        </p:txBody>
      </p:sp>
      <p:pic>
        <p:nvPicPr>
          <p:cNvPr id="7" name="Content Placeholder 6" descr="IMG_1584 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09" b="18509"/>
          <a:stretch>
            <a:fillRect/>
          </a:stretch>
        </p:blipFill>
        <p:spPr/>
      </p:pic>
      <p:pic>
        <p:nvPicPr>
          <p:cNvPr id="2" name="Content Placeholder 1" descr="2018-12-01_10-17-41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1555" r="-415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40014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atin typeface="+mn-lt"/>
              </a:rPr>
              <a:t>How do people think about their health?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am I?</a:t>
            </a:r>
          </a:p>
          <a:p>
            <a:r>
              <a:rPr lang="en-US" sz="3600" dirty="0"/>
              <a:t>What do my family know about me?</a:t>
            </a:r>
          </a:p>
          <a:p>
            <a:r>
              <a:rPr lang="en-US" sz="3600" dirty="0"/>
              <a:t>What do others know about me?</a:t>
            </a:r>
          </a:p>
          <a:p>
            <a:r>
              <a:rPr lang="en-US" sz="3600" dirty="0"/>
              <a:t>What is in my records?</a:t>
            </a:r>
          </a:p>
        </p:txBody>
      </p:sp>
    </p:spTree>
    <p:extLst>
      <p:ext uri="{BB962C8B-B14F-4D97-AF65-F5344CB8AC3E}">
        <p14:creationId xmlns:p14="http://schemas.microsoft.com/office/powerpoint/2010/main" val="107108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+mn-lt"/>
              </a:rPr>
              <a:t>A possible high level conceptual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Patient, providers, locations and </a:t>
            </a:r>
            <a:r>
              <a:rPr lang="en-US" sz="2800" dirty="0" err="1"/>
              <a:t>organisations</a:t>
            </a:r>
            <a:endParaRPr lang="en-US" sz="2800" dirty="0"/>
          </a:p>
          <a:p>
            <a:r>
              <a:rPr lang="en-US" sz="2800" dirty="0"/>
              <a:t>Health profile </a:t>
            </a:r>
            <a:r>
              <a:rPr lang="mr-IN" sz="2800" dirty="0"/>
              <a:t>–</a:t>
            </a:r>
            <a:r>
              <a:rPr lang="en-US" sz="2800" dirty="0"/>
              <a:t> includes social determinants of health</a:t>
            </a:r>
          </a:p>
          <a:p>
            <a:r>
              <a:rPr lang="en-US" sz="2800" dirty="0"/>
              <a:t>Health interventions </a:t>
            </a:r>
            <a:r>
              <a:rPr lang="mr-IN" sz="2800" dirty="0"/>
              <a:t>–</a:t>
            </a:r>
            <a:r>
              <a:rPr lang="en-US" sz="2800" dirty="0"/>
              <a:t> products and services offered by provider</a:t>
            </a:r>
          </a:p>
          <a:p>
            <a:r>
              <a:rPr lang="en-US" sz="2800" dirty="0"/>
              <a:t>Health care plan </a:t>
            </a:r>
            <a:r>
              <a:rPr lang="mr-IN" sz="2800" dirty="0"/>
              <a:t>–</a:t>
            </a:r>
            <a:r>
              <a:rPr lang="en-US" sz="2800" dirty="0"/>
              <a:t> work plans, goals and objectives for patients within the health and healthcare domain</a:t>
            </a:r>
          </a:p>
        </p:txBody>
      </p:sp>
    </p:spTree>
    <p:extLst>
      <p:ext uri="{BB962C8B-B14F-4D97-AF65-F5344CB8AC3E}">
        <p14:creationId xmlns:p14="http://schemas.microsoft.com/office/powerpoint/2010/main" val="465259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Developing a clinical vocabulary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Multidisciplinary</a:t>
            </a:r>
          </a:p>
          <a:p>
            <a:r>
              <a:rPr lang="en-US" sz="3600" dirty="0"/>
              <a:t>Easy navigation</a:t>
            </a:r>
          </a:p>
          <a:p>
            <a:r>
              <a:rPr lang="en-US" sz="3600" dirty="0"/>
              <a:t>Comprehensive</a:t>
            </a:r>
          </a:p>
          <a:p>
            <a:r>
              <a:rPr lang="en-US" sz="3600" dirty="0"/>
              <a:t>Computable</a:t>
            </a:r>
          </a:p>
          <a:p>
            <a:pPr marL="0" indent="0" algn="ctr">
              <a:buNone/>
            </a:pPr>
            <a:endParaRPr lang="en-US" sz="36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038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Considerations for using EHR data for benefit</a:t>
            </a:r>
          </a:p>
        </p:txBody>
      </p:sp>
      <p:sp>
        <p:nvSpPr>
          <p:cNvPr id="3" name="Pentagon 2"/>
          <p:cNvSpPr/>
          <p:nvPr/>
        </p:nvSpPr>
        <p:spPr>
          <a:xfrm>
            <a:off x="623221" y="1422953"/>
            <a:ext cx="2822132" cy="1599351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/>
              <a:t>Societal context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People focus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Regulation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Confidentiality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Data security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Consent</a:t>
            </a:r>
          </a:p>
        </p:txBody>
      </p:sp>
      <p:sp>
        <p:nvSpPr>
          <p:cNvPr id="4" name="Pentagon 3"/>
          <p:cNvSpPr/>
          <p:nvPr/>
        </p:nvSpPr>
        <p:spPr>
          <a:xfrm>
            <a:off x="619933" y="3442361"/>
            <a:ext cx="2825420" cy="1599351"/>
          </a:xfrm>
          <a:prstGeom prst="homePlate">
            <a:avLst/>
          </a:prstGeom>
          <a:solidFill>
            <a:schemeClr val="accent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/>
              <a:t>Clinical context </a:t>
            </a:r>
            <a:r>
              <a:rPr lang="mr-IN" sz="1500" dirty="0"/>
              <a:t>–</a:t>
            </a:r>
            <a:r>
              <a:rPr lang="en-US" sz="1500" dirty="0"/>
              <a:t> is there a question to be addressed using real world data?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Disease prevalence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Treatment effect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Ethical review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4857" y="1422953"/>
            <a:ext cx="1893180" cy="363381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r>
              <a:rPr lang="en-US" sz="1500" dirty="0">
                <a:solidFill>
                  <a:schemeClr val="tx1"/>
                </a:solidFill>
              </a:rPr>
              <a:t>Data</a:t>
            </a:r>
          </a:p>
          <a:p>
            <a:endParaRPr lang="en-US" dirty="0"/>
          </a:p>
          <a:p>
            <a:r>
              <a:rPr lang="en-US" sz="1500" dirty="0"/>
              <a:t>Are the real world data of sufficient quality?</a:t>
            </a:r>
          </a:p>
          <a:p>
            <a:endParaRPr lang="en-US" sz="1500" dirty="0"/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Minimal missing data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Reliable and valid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Established data quality procedures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758068" y="1407893"/>
            <a:ext cx="1893180" cy="363381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endParaRPr lang="en-US" sz="1500" dirty="0"/>
          </a:p>
          <a:p>
            <a:endParaRPr lang="en-US" sz="1500" dirty="0"/>
          </a:p>
          <a:p>
            <a:endParaRPr lang="en-US" sz="1500" dirty="0"/>
          </a:p>
          <a:p>
            <a:r>
              <a:rPr lang="en-US" sz="1500" dirty="0">
                <a:solidFill>
                  <a:srgbClr val="000000"/>
                </a:solidFill>
              </a:rPr>
              <a:t>Methods</a:t>
            </a:r>
          </a:p>
          <a:p>
            <a:endParaRPr lang="en-US" sz="1500" dirty="0"/>
          </a:p>
          <a:p>
            <a:r>
              <a:rPr lang="en-US" sz="1500" dirty="0"/>
              <a:t>Are the methods sufficiently rigorous?</a:t>
            </a:r>
          </a:p>
          <a:p>
            <a:endParaRPr lang="en-US" sz="1500" dirty="0"/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Interventional or observational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Prospective or retrospective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Analytics appropriate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Credible</a:t>
            </a:r>
          </a:p>
          <a:p>
            <a:pPr marL="214308" indent="-214308">
              <a:buFont typeface="Arial"/>
              <a:buChar char="•"/>
            </a:pPr>
            <a:r>
              <a:rPr lang="en-US" sz="1500" dirty="0"/>
              <a:t>Reproducible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8" name="Elbow Connector 7"/>
          <p:cNvCxnSpPr>
            <a:stCxn id="3" idx="3"/>
            <a:endCxn id="5" idx="1"/>
          </p:cNvCxnSpPr>
          <p:nvPr/>
        </p:nvCxnSpPr>
        <p:spPr>
          <a:xfrm>
            <a:off x="3445354" y="2222627"/>
            <a:ext cx="999505" cy="1017234"/>
          </a:xfrm>
          <a:prstGeom prst="bentConnector3">
            <a:avLst>
              <a:gd name="adj1" fmla="val 50000"/>
            </a:avLst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" idx="3"/>
            <a:endCxn id="5" idx="1"/>
          </p:cNvCxnSpPr>
          <p:nvPr/>
        </p:nvCxnSpPr>
        <p:spPr>
          <a:xfrm flipV="1">
            <a:off x="3445354" y="3239863"/>
            <a:ext cx="999505" cy="1002175"/>
          </a:xfrm>
          <a:prstGeom prst="bentConnector3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6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20-05-05_16-43-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00" y="0"/>
            <a:ext cx="754752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451451"/>
      </p:ext>
    </p:extLst>
  </p:cSld>
  <p:clrMapOvr>
    <a:masterClrMapping/>
  </p:clrMapOvr>
</p:sld>
</file>

<file path=ppt/theme/theme1.xml><?xml version="1.0" encoding="utf-8"?>
<a:theme xmlns:a="http://schemas.openxmlformats.org/drawingml/2006/main" name="5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9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0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4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8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English_Presentation - SCT the Global Language of Health - China 7Aug 2015_presented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4333</TotalTime>
  <Words>349</Words>
  <Application>Microsoft Macintosh PowerPoint</Application>
  <PresentationFormat>On-screen Show (16:9)</PresentationFormat>
  <Paragraphs>91</Paragraphs>
  <Slides>25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25</vt:i4>
      </vt:variant>
    </vt:vector>
  </HeadingPairs>
  <TitlesOfParts>
    <vt:vector size="43" baseType="lpstr">
      <vt:lpstr>Arial</vt:lpstr>
      <vt:lpstr>Calibri</vt:lpstr>
      <vt:lpstr>Calibri Light</vt:lpstr>
      <vt:lpstr>Museo 300</vt:lpstr>
      <vt:lpstr>Museo 500</vt:lpstr>
      <vt:lpstr>Trebuchet MS</vt:lpstr>
      <vt:lpstr>Verdana</vt:lpstr>
      <vt:lpstr>5_BH_PowerPoint_Template_97_2003 v2</vt:lpstr>
      <vt:lpstr>9_BH_PowerPoint_Template_97_2003 v2</vt:lpstr>
      <vt:lpstr>10_BH_PowerPoint_Template_97_2003 v2</vt:lpstr>
      <vt:lpstr>1_BH_PowerPoint_Template_97_2003 v2</vt:lpstr>
      <vt:lpstr>2_BH_PowerPoint_Template_97_2003 v2</vt:lpstr>
      <vt:lpstr>3_BH_PowerPoint_Template_97_2003 v2</vt:lpstr>
      <vt:lpstr>4_BH_PowerPoint_Template_97_2003 v2</vt:lpstr>
      <vt:lpstr>8_BH_PowerPoint_Template_97_2003 v2</vt:lpstr>
      <vt:lpstr>English_Presentation - SCT the Global Language of Health - China 7Aug 2015_presented</vt:lpstr>
      <vt:lpstr>Office Theme</vt:lpstr>
      <vt:lpstr>13_BH_PowerPoint_Template_97_2003 v2</vt:lpstr>
      <vt:lpstr>Information models: from sharing to analytics</vt:lpstr>
      <vt:lpstr>Information point</vt:lpstr>
      <vt:lpstr>PowerPoint Presentation</vt:lpstr>
      <vt:lpstr>Recording signals from the real world The computable semantic record</vt:lpstr>
      <vt:lpstr>How do people think about their health?</vt:lpstr>
      <vt:lpstr>A possible high level conceptual model</vt:lpstr>
      <vt:lpstr>Developing a clinical vocabulary</vt:lpstr>
      <vt:lpstr>Considerations for using EHR data for benefit</vt:lpstr>
      <vt:lpstr>PowerPoint Presentation</vt:lpstr>
      <vt:lpstr>Moving to the new world: the LHR</vt:lpstr>
      <vt:lpstr>Conceptualising a health record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are we going and where have we got to?</vt:lpstr>
      <vt:lpstr>PowerPoint Presentation</vt:lpstr>
      <vt:lpstr>How big?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London Health Record and Data Service</vt:lpstr>
    </vt:vector>
  </TitlesOfParts>
  <Company>The Barts and the London NHS Trust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Sherlock Sarah</dc:creator>
  <cp:lastModifiedBy>igr@snomed.org</cp:lastModifiedBy>
  <cp:revision>440</cp:revision>
  <dcterms:created xsi:type="dcterms:W3CDTF">2017-02-03T17:07:12Z</dcterms:created>
  <dcterms:modified xsi:type="dcterms:W3CDTF">2020-05-11T19:06:18Z</dcterms:modified>
</cp:coreProperties>
</file>