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4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5.xml" ContentType="application/vnd.openxmlformats-officedocument.theme+xml"/>
  <Override PartName="/ppt/slideLayouts/slideLayout14.xml" ContentType="application/vnd.openxmlformats-officedocument.presentationml.slideLayout+xml"/>
  <Override PartName="/ppt/theme/theme6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7.xml" ContentType="application/vnd.openxmlformats-officedocument.theme+xml"/>
  <Override PartName="/ppt/slideLayouts/slideLayout1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778" r:id="rId2"/>
    <p:sldMasterId id="2147483769" r:id="rId3"/>
    <p:sldMasterId id="2147483772" r:id="rId4"/>
    <p:sldMasterId id="2147483736" r:id="rId5"/>
    <p:sldMasterId id="2147483740" r:id="rId6"/>
    <p:sldMasterId id="2147483747" r:id="rId7"/>
    <p:sldMasterId id="2147483753" r:id="rId8"/>
  </p:sldMasterIdLst>
  <p:notesMasterIdLst>
    <p:notesMasterId r:id="rId21"/>
  </p:notesMasterIdLst>
  <p:handoutMasterIdLst>
    <p:handoutMasterId r:id="rId22"/>
  </p:handoutMasterIdLst>
  <p:sldIdLst>
    <p:sldId id="269" r:id="rId9"/>
    <p:sldId id="278" r:id="rId10"/>
    <p:sldId id="276" r:id="rId11"/>
    <p:sldId id="270" r:id="rId12"/>
    <p:sldId id="275" r:id="rId13"/>
    <p:sldId id="279" r:id="rId14"/>
    <p:sldId id="281" r:id="rId15"/>
    <p:sldId id="280" r:id="rId16"/>
    <p:sldId id="273" r:id="rId17"/>
    <p:sldId id="271" r:id="rId18"/>
    <p:sldId id="274" r:id="rId19"/>
    <p:sldId id="262" r:id="rId20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65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 xmlns:mv="urn:schemas-microsoft-com:mac:vml" xmlns:mc="http://schemas.openxmlformats.org/markup-compatibility/2006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C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9"/>
    <p:restoredTop sz="94697" autoAdjust="0"/>
  </p:normalViewPr>
  <p:slideViewPr>
    <p:cSldViewPr snapToGrid="0">
      <p:cViewPr varScale="1">
        <p:scale>
          <a:sx n="57" d="100"/>
          <a:sy n="57" d="100"/>
        </p:scale>
        <p:origin x="-420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presProps" Target="pres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6F99BFD2-E357-471B-8AC3-8FAFF52C7226}" type="datetime1">
              <a:rPr lang="en-GB"/>
              <a:pPr>
                <a:defRPr/>
              </a:pPr>
              <a:t>06/05/2020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B77F9359-9406-4D21-924E-992B6663CD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43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34E29B20-FC73-4630-91A3-FD43BB0B2560}" type="datetime1">
              <a:rPr lang="en-GB"/>
              <a:pPr>
                <a:defRPr/>
              </a:pPr>
              <a:t>06/05/2020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Calibri" pitchFamily="-65" charset="0"/>
              </a:defRPr>
            </a:lvl1pPr>
          </a:lstStyle>
          <a:p>
            <a:pPr>
              <a:defRPr/>
            </a:pPr>
            <a:fld id="{848A81FB-957B-48BF-BEB6-86426F8B08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07765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Dependiang</a:t>
            </a:r>
            <a:r>
              <a:rPr lang="en-GB" dirty="0" smtClean="0"/>
              <a:t> if patient has</a:t>
            </a:r>
            <a:r>
              <a:rPr lang="en-GB" baseline="0" dirty="0" smtClean="0"/>
              <a:t> been in before much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754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Benefit</a:t>
            </a:r>
            <a:r>
              <a:rPr lang="en-GB" baseline="0" dirty="0" smtClean="0"/>
              <a:t> of SNOMED </a:t>
            </a:r>
            <a:r>
              <a:rPr lang="en-GB" baseline="0" dirty="0" err="1" smtClean="0"/>
              <a:t>trud</a:t>
            </a:r>
            <a:r>
              <a:rPr lang="en-GB" baseline="0" dirty="0" smtClean="0"/>
              <a:t> files vs WHO </a:t>
            </a:r>
            <a:r>
              <a:rPr lang="en-GB" baseline="0" dirty="0" smtClean="0"/>
              <a:t>dictionary</a:t>
            </a:r>
          </a:p>
          <a:p>
            <a:r>
              <a:rPr lang="en-GB" baseline="0" dirty="0" smtClean="0"/>
              <a:t>DM+D vs BNF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629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mtClean="0"/>
              <a:t>32 concept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4525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 don’t mind/are</a:t>
            </a:r>
            <a:r>
              <a:rPr lang="en-GB" baseline="0" dirty="0" smtClean="0"/>
              <a:t> happy with a diversity of SNOMED codes being used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563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8A81FB-957B-48BF-BEB6-86426F8B0808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5387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4542117" y="3058580"/>
            <a:ext cx="3981824" cy="923330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3000" b="1" i="0" baseline="0">
                <a:solidFill>
                  <a:schemeClr val="bg2"/>
                </a:solidFill>
                <a:latin typeface="Arial"/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4541421" y="3567493"/>
            <a:ext cx="3997461" cy="323165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42117" y="1791776"/>
            <a:ext cx="3996766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585038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29" y="1180353"/>
            <a:ext cx="4153647" cy="4407647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42" y="2611438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51" y="1343540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03" y="3126157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</a:t>
            </a:r>
            <a:r>
              <a:rPr lang="en-US" smtClean="0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7550"/>
            <a:ext cx="9144000" cy="12004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29" y="1400432"/>
            <a:ext cx="7816255" cy="3995352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000" y="2636248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</a:t>
            </a:r>
            <a:r>
              <a:rPr lang="en-US" smtClean="0"/>
              <a:t>text styles</a:t>
            </a:r>
            <a:endParaRPr lang="en-US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2127335"/>
            <a:ext cx="7458075" cy="461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464554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47050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4018011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5214939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724289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47050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4018011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5214939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47050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4018011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5214939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1724289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2100" b="0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 b="4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628650" y="4705020"/>
            <a:ext cx="7886700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>
              <a:defRPr sz="3000">
                <a:latin typeface="Arial" charset="0"/>
                <a:ea typeface="Arial" charset="0"/>
                <a:cs typeface="Arial" charset="0"/>
              </a:defRPr>
            </a:lvl2pPr>
            <a:lvl3pPr>
              <a:defRPr sz="3000">
                <a:latin typeface="Arial" charset="0"/>
                <a:ea typeface="Arial" charset="0"/>
                <a:cs typeface="Arial" charset="0"/>
              </a:defRPr>
            </a:lvl3pPr>
            <a:lvl4pPr>
              <a:defRPr sz="3000">
                <a:latin typeface="Arial" charset="0"/>
                <a:ea typeface="Arial" charset="0"/>
                <a:cs typeface="Arial" charset="0"/>
              </a:defRPr>
            </a:lvl4pPr>
            <a:lvl5pPr>
              <a:defRPr sz="30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34304" y="4018011"/>
            <a:ext cx="7886700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628650" y="5214939"/>
            <a:ext cx="7886700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0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635043" y="2031225"/>
            <a:ext cx="788051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3000" b="1" i="0" baseline="0">
                <a:solidFill>
                  <a:schemeClr val="bg2"/>
                </a:solidFill>
                <a:latin typeface="Arial"/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38050" y="1343541"/>
            <a:ext cx="7877504" cy="6309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634304" y="2540138"/>
            <a:ext cx="7881250" cy="32316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6388179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ubtitle 2"/>
          <p:cNvSpPr>
            <a:spLocks noGrp="1"/>
          </p:cNvSpPr>
          <p:nvPr>
            <p:ph type="subTitle" idx="1"/>
          </p:nvPr>
        </p:nvSpPr>
        <p:spPr>
          <a:xfrm>
            <a:off x="635043" y="2031225"/>
            <a:ext cx="788051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3000" b="1" i="0" baseline="0">
                <a:solidFill>
                  <a:schemeClr val="bg2"/>
                </a:solidFill>
                <a:latin typeface="Arial"/>
              </a:defRPr>
            </a:lvl1pPr>
            <a:lvl2pPr marL="521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8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4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7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71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8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500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1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38050" y="1343541"/>
            <a:ext cx="7877504" cy="6309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 cap="none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3" name="Text Placeholder 32"/>
          <p:cNvSpPr>
            <a:spLocks noGrp="1"/>
          </p:cNvSpPr>
          <p:nvPr>
            <p:ph type="body" sz="quarter" idx="10"/>
          </p:nvPr>
        </p:nvSpPr>
        <p:spPr>
          <a:xfrm>
            <a:off x="634304" y="2540138"/>
            <a:ext cx="7881250" cy="32316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10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04063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38050" y="1378337"/>
            <a:ext cx="7869363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30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35000" y="2009775"/>
            <a:ext cx="7872413" cy="30777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 baseline="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73085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8050" y="1378337"/>
            <a:ext cx="7847632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30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35001" y="2001076"/>
            <a:ext cx="3780000" cy="30777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000" baseline="0">
                <a:latin typeface="Arial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705682" y="2001076"/>
            <a:ext cx="3780000" cy="30777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0" i="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899291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38050" y="1378337"/>
            <a:ext cx="7847632" cy="4616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3000" b="1" i="0" cap="none">
                <a:solidFill>
                  <a:schemeClr val="bg2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34970" y="2001076"/>
            <a:ext cx="7850712" cy="30777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000" b="0" i="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69026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vert="horz"/>
          <a:lstStyle>
            <a:lvl1pPr>
              <a:buNone/>
              <a:defRPr sz="2000" baseline="0">
                <a:latin typeface="Arial"/>
              </a:defRPr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29" y="1180353"/>
            <a:ext cx="4153647" cy="4407647"/>
          </a:xfrm>
          <a:prstGeom prst="rect">
            <a:avLst/>
          </a:prstGeom>
          <a:solidFill>
            <a:schemeClr val="bg1">
              <a:alpha val="89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62042" y="2611438"/>
            <a:ext cx="3862251" cy="4616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 i="0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3000" b="1" i="0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Click to add subtitle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51" y="1343540"/>
            <a:ext cx="3859243" cy="18928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761303" y="3126157"/>
            <a:ext cx="3862989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</a:t>
            </a:r>
            <a:r>
              <a:rPr lang="en-US" smtClean="0"/>
              <a:t>text styles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57550"/>
            <a:ext cx="9144000" cy="12004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627529" y="1400432"/>
            <a:ext cx="7816255" cy="3995352"/>
          </a:xfrm>
          <a:prstGeom prst="rect">
            <a:avLst/>
          </a:prstGeom>
          <a:solidFill>
            <a:schemeClr val="bg1">
              <a:alpha val="8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762000" y="2636248"/>
            <a:ext cx="7458075" cy="323165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1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</a:t>
            </a:r>
            <a:r>
              <a:rPr lang="en-US" smtClean="0"/>
              <a:t>text styles</a:t>
            </a:r>
            <a:endParaRPr lang="en-US" dirty="0" smtClean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0" y="2127335"/>
            <a:ext cx="7458075" cy="461666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>
              <a:buNone/>
              <a:defRPr sz="3000" b="1">
                <a:solidFill>
                  <a:schemeClr val="bg2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3000" b="1">
                <a:solidFill>
                  <a:srgbClr val="0099CC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1304" y="1464554"/>
            <a:ext cx="7459152" cy="630942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algn="l">
              <a:defRPr sz="4100" b="1" i="0"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8.pn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theme" Target="../theme/theme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ts-Health-NHS-Trust-–-CMYK-BLUE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361007"/>
            <a:ext cx="1309686" cy="7734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01" r:id="rId2"/>
    <p:sldLayoutId id="2147483712" r:id="rId3"/>
    <p:sldLayoutId id="2147483706" r:id="rId4"/>
    <p:sldLayoutId id="2147483707" r:id="rId5"/>
    <p:sldLayoutId id="2147483708" r:id="rId6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227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rts-Health-NHS-Trust-–-CMYK-BLU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361007"/>
            <a:ext cx="1309686" cy="77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733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rts-Health-NHS-Trust-–-REV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69" y="361898"/>
            <a:ext cx="1304925" cy="77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0354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361007"/>
            <a:ext cx="1309686" cy="77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973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6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69" y="361898"/>
            <a:ext cx="1304925" cy="77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</p:spPr>
      </p:pic>
      <p:pic>
        <p:nvPicPr>
          <p:cNvPr id="6" name="Picture 5" descr="Barts-Health-NHS-Trust-–-CMYK-BLU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950" y="361007"/>
            <a:ext cx="1309686" cy="773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13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68374"/>
            <a:ext cx="9144000" cy="1289626"/>
          </a:xfrm>
          <a:prstGeom prst="rect">
            <a:avLst/>
          </a:prstGeom>
        </p:spPr>
      </p:pic>
      <p:pic>
        <p:nvPicPr>
          <p:cNvPr id="4" name="Picture 3" descr="Barts-Health-NHS-Trust-–-REV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069" y="361898"/>
            <a:ext cx="1304925" cy="77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18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65" charset="-128"/>
          <a:cs typeface="+mj-cs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65" charset="0"/>
          <a:ea typeface="ＭＳ Ｐゴシック" pitchFamily="-65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IHTSDO/health-data-analytic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ontoserver.csiro.au/shrimp/ecl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22787" y="2892463"/>
            <a:ext cx="7880511" cy="738664"/>
          </a:xfrm>
        </p:spPr>
        <p:txBody>
          <a:bodyPr/>
          <a:lstStyle/>
          <a:p>
            <a:r>
              <a:rPr lang="en-GB" sz="2400" dirty="0"/>
              <a:t>Practical use of SNOMED CT for clinical data analytics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2545" y="1417969"/>
            <a:ext cx="8186973" cy="1477328"/>
          </a:xfrm>
        </p:spPr>
        <p:txBody>
          <a:bodyPr/>
          <a:lstStyle/>
          <a:p>
            <a:r>
              <a:rPr lang="en-US" sz="3200" dirty="0" smtClean="0"/>
              <a:t>A COVID-19 clinical trial and </a:t>
            </a:r>
            <a:r>
              <a:rPr lang="en-US" sz="3200" dirty="0"/>
              <a:t>research database </a:t>
            </a:r>
            <a:r>
              <a:rPr lang="en-US" sz="3200" dirty="0" smtClean="0"/>
              <a:t>derived from electronic patient records</a:t>
            </a:r>
            <a:endParaRPr lang="en-US" sz="3200" dirty="0"/>
          </a:p>
        </p:txBody>
      </p:sp>
      <p:sp>
        <p:nvSpPr>
          <p:cNvPr id="6" name="Subtitle 1"/>
          <p:cNvSpPr txBox="1">
            <a:spLocks/>
          </p:cNvSpPr>
          <p:nvPr/>
        </p:nvSpPr>
        <p:spPr>
          <a:xfrm>
            <a:off x="575777" y="4253965"/>
            <a:ext cx="7880511" cy="86177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0" indent="0" algn="l" defTabSz="457200" rtl="0" eaLnBrk="1" fontAlgn="base" hangingPunct="1">
              <a:spcBef>
                <a:spcPts val="0"/>
              </a:spcBef>
              <a:spcAft>
                <a:spcPct val="0"/>
              </a:spcAft>
              <a:buFont typeface="Arial" charset="0"/>
              <a:buNone/>
              <a:defRPr sz="3000" b="1" i="0" kern="1200" baseline="0">
                <a:solidFill>
                  <a:schemeClr val="bg2"/>
                </a:solidFill>
                <a:latin typeface="Arial"/>
                <a:ea typeface="ＭＳ Ｐゴシック" pitchFamily="-65" charset="-128"/>
                <a:cs typeface="+mn-cs"/>
              </a:defRPr>
            </a:lvl1pPr>
            <a:lvl2pPr marL="521437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042873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564310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85746" indent="0" algn="ctr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607183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862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056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1493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/>
              <a:t>Sophie Williams</a:t>
            </a:r>
          </a:p>
          <a:p>
            <a:r>
              <a:rPr lang="en-US" sz="1400" dirty="0" smtClean="0"/>
              <a:t>Research Data Scientist</a:t>
            </a:r>
          </a:p>
          <a:p>
            <a:r>
              <a:rPr lang="en-US" sz="1400" dirty="0" smtClean="0"/>
              <a:t>sophielouise.williams@nhs.net</a:t>
            </a:r>
            <a:endParaRPr lang="en-US" sz="1400" dirty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549639" y="5126348"/>
            <a:ext cx="7881250" cy="32316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457200" rtl="0" eaLnBrk="1" fontAlgn="base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2100" kern="1200">
                <a:solidFill>
                  <a:schemeClr val="tx1"/>
                </a:solidFill>
                <a:latin typeface="Arial"/>
                <a:ea typeface="ＭＳ Ｐゴシック" pitchFamily="-65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SNOMED London - </a:t>
            </a:r>
            <a:r>
              <a:rPr lang="en-US" dirty="0" smtClean="0"/>
              <a:t>06 </a:t>
            </a:r>
            <a:r>
              <a:rPr lang="en-US" dirty="0" smtClean="0"/>
              <a:t>May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183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050" y="889219"/>
            <a:ext cx="7869363" cy="461665"/>
          </a:xfrm>
        </p:spPr>
        <p:txBody>
          <a:bodyPr/>
          <a:lstStyle/>
          <a:p>
            <a:r>
              <a:rPr lang="en-GB" dirty="0" smtClean="0"/>
              <a:t>Clinical analytics </a:t>
            </a:r>
            <a:r>
              <a:rPr lang="en-GB" dirty="0"/>
              <a:t>with </a:t>
            </a:r>
            <a:r>
              <a:rPr lang="en-GB" dirty="0" smtClean="0"/>
              <a:t>SNOMED CT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183486" y="1850065"/>
            <a:ext cx="4071647" cy="45416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Project to identify at features predicting diabetic foot disease:</a:t>
            </a:r>
          </a:p>
          <a:p>
            <a:r>
              <a:rPr lang="en-GB" sz="2000" dirty="0" smtClean="0"/>
              <a:t>Pseudonymised dataset of Barts Health diabetes patients (35k) including basic demographics, diagnoses, procedures, encounters</a:t>
            </a:r>
          </a:p>
          <a:p>
            <a:r>
              <a:rPr lang="en-GB" sz="2000" dirty="0" smtClean="0"/>
              <a:t>25k unique SNOMED codes associated with patients</a:t>
            </a:r>
          </a:p>
          <a:p>
            <a:r>
              <a:rPr lang="en-GB" sz="2000" dirty="0" smtClean="0"/>
              <a:t>Average 12 hospital encounters per person</a:t>
            </a:r>
          </a:p>
          <a:p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</p:txBody>
      </p:sp>
      <p:sp>
        <p:nvSpPr>
          <p:cNvPr id="5" name="AutoShape 2" descr="data:image/png;base64,iVBORw0KGgoAAAANSUhEUgAABUAAAAPACAMAAADDuCPrAAACoFBMVEUAAAAAADoAAGYAOjoAOmYAOpAAZmYAZpAAZrYAv8QZGT8ZGWIZPz8ZP2IZP4EZSJcZYoEZYp8ZcboaGhozMzM6AAA6OgA6Ojo6OmY6ZmY6ZpA6ZrY6kJA6kLY6kNs/GRk/Pxk/Pz8/P2I/YmI/YoE/Yp8/gZ8/gb1NTU1NTW5NTY5Nbm5Nbo5NbqtNjo5NjqtNjshiGRliPxliPz9iYhliYj9iYmJiYoFigZ9igb1in71in9lmAABmOgBmOjpmZgBmZjpmZmZmZpBmkJBmkLZmkNtmtrZmtttmtv9uTU1uTY5ubk1ubm5ubo5ujo5ujqtujshuq6tuq8huq+SBPxmBYhmBYj+BYmKBgT+BgZ+Bn72BvZ+Bvb2BvdmOTU2Obk2Obm6ObquOjm6Ojo6OjquOq8iOq+SOyOSOyP+QOgCQZgCQZjqQZmaQkDqQkLaQtraQttuQ29uQ2/+X3f+fYhmfYj+fgT+fn4Gfn5+fvYGfvb2fvdmf2Z+f2b2f2dmrbk2rjm6rjo6rjqurq8iryKuryMiryOSryP+r5P+2ZgC2Zjq2ZpC2kDq2kGa2tma2tpC2tra2ttu225C229u22/+2/7a2/9u2//+6//+9gT+9gWK9n2K9n4G9n729vYG9vZ+9vdm92b292dnIjk3Ijm7Iq27Iq47Iq6vIyKvIyMjIyOTI5KvI5OTI5P/I///Zn2LZvYHZvZ/Zvb3Z2Z/Z2b3Z2dnbkDrbkGbbtmbbtpDbtrbb25Db27bb29vb2//b/7bb/9vb///d///kq27kq47kyI7kyKvkyMjkyOTk5Mjk5OTk5P/k/8jk/+Tk///r6+vy8vL4dm3/tmb/yI7/yKv/25D/27b/29v/5Kv/5Mj/5OT//7b//8j//9v//+T///81/czBAAAACXBIWXMAAB2HAAAdhwGP5fFlAAAgAElEQVR4nOy9jZ8ex2Hf94AvLgUQqtCHUBTR4VEvFJ4jwZiAVEcCSLlulZBPRAVoiEoWIx0UUzDJyk1k9Sgrpk3ISewaql07tRr1SEZUcbBiOQYBhDiEahSl7BlQS8WghSupI3m451/pzs7M7uzLzLM7LzuzO7/f50Nin5mdl9/s7vdmZ2Z3RzMIgiBISyPfFYAgCOqrAFAIgiBNAaAQBEGaAkAhCII0BYBCEARpCgCFIAjSFAAKQRCkKQAUgiBIUwAoBEGQpgBQCIIgTQGgEARBmgJAIQiCNAWAQhAEaQoAhSAI0hQACkEQpKl+AfT1vaNb7OR0/Q/ePRrtuN1OZjzPJ0c3fMso3RtfZr93fMVmxbRE66IlZkjaHm/fP7r5lWZZ1exqUDGJDBvcfoWg3ihSgCaXDJElGueZGgH0+jdGd7Df3gHK66KX2CFAjSomkVGDu6gQ1BtFCtBrKT8tn/mmAL02Cgeg10waxyVAjSomkVGDu6gQ1BtFCtBLo8aXcHPpApRraACVCgCFhqJ4AfqQlYxEAaBMACgUiwBQewJAmQBQKBZ1DND00qIz4O/9Jg/hJ2+CR3KxpNfM9ZeTfW4i05vX/2DvaHTjg3yPW2ZvfDz5/Ynsqrr+8l8bjUbv+TILOJUk/n6S9j3fLJT7/Y/nOyUFVIZAs5x33P5DSc6lXKpJcm5UUrKqMadJBfKtW1g6NiybgJ02yctCIxWsFPKuNmi6S+l3od7VFq9kktdF3cA06sZPZE02ExtC/KdQxYyKZC7vlldqW+yNL5GGfaUE0GLFCrbkbZTop39AAna858v5HpVzUN7gxYhCXoUKVUp5I63gN3MTpSpnbfmHezObAHKv5AGg/+vewlVQC9D/60mOuDceGOUT5oRZr9PkQiKqm+gZnpyTL4vxqXgmdCcZQOfkXMqlmiQDaCUl1SVe4rWRsPVQLUB/7RT9taPcUS7lXW3QZJcHimlL9a4HaCETEQuKBs6iSpd8FaDFKnKg5PystNgl+vPm/ygHaMmWvI2y3EbZyHexidQNXmrNYl5ihSql8ICf5SbKVc7a8tfyY3LK/+0H1FzdAzRXeqLUA/S/57v8WpaAXcw/c7+YWriGGbxOjW5Mg8Rb/YyYdCcJQP+zJ9U5l3KpJuEAraTMy6C1upTV7xTZow6g767NoZp3tUGFepZ/Z0mqAC1mImBB0cBCxsUBkQpAS1VkAK3hJy8kY9HPSAFatiVvI4Fs7JiXmkjV4OXWLOUlVKhSyjUhIDVRqXLeltkf1xbDG1AA8gHQHQ++QlbP0VOmFqDJn+g/Tv5ep+cb+WP9/b2UOOmlQQJeZgFkX3Kjf50HzEhH4uZSlyQJ25Hc86eDARnCij2NZjkXcqkkYcCopszN59DjV1Tyb80yJtZIvz8qde4qeVcbNK3ng7S3U1tvCUCLmVwTUCNr4Ev0MM3eeLK0pqEGoIXcM9uMn5VC0gDWsrIx0OpBlbURCUhHWX7wAMut1ESKBi/vWs1LbKlCTNVEpcp5W77O7+FxB98veQAo+xN/SXY5kxMvO5nyLbJBmHUz77OwrhK7vvi44qnqAiW2r7hVC1B1zpVcKkkYMKp14rqUdcB+kW4lCe+oXQc6uuGbYiNlquRdbdCsUFm96wFazCSri6qBT/FGLE8aVQFaqeLNr1w/xflZLeSS0LISgNYcVFkbXcsaMdmV/YkrNJGiwcu7VvISW6oYUzFRrbJwsp7Kesu4g++TPACU/YHNL94agNILszDZQs4v4Vo5lWYkDBixE/lU9S+4cFHw2DqAzsm5kkslCQNGtU5CIXekoWRMkI6aCeAtALTYSJkqeVf3zS/kS/zOsljveoCWCryWdWflDXyp2tenqgK0mHsK0JyflUKEGlYW7F7Lj2D5oMraKBc7jcpNpGjw8q6VvGq6jCwm+/vCTVSrLNT8Gt07qQru4Puk7gFavXirAGUdlsrW64XJylsKA0ZshPFUdYGSEMSHIesAOifnSi7lJAwYNXXiYlGX0rmRW7KrRfEkUul6ruZd3bdsrVLvJseA10XZwOkY346//o8qF3wFoPWj3KzTVy0kP+4VoAlkrxxUWRsx/fT//NW9I943LI/ZShpctt4tz6sM0CymaqJaZSEkXY+R/Y2F+qLeAZRfEPxKE0XP0vItkLjKj18fdQBV51zNpZwkB2i5Tpn4nNEd6QIWfrW0Amgp7+q+pQao1rslQBUNfIpPr5TWMTUA6IjOndS7EhgoWwdad1BlbZSuHuITS6V7hHIbKbr8fOdiXgJAizEVEzVVFnM/xdiOO/heqc8AvfkVYb5VCdBshI6f1XMAWpNzNZdyElZQTZ0ypfdpSeqH6IVyrTh7Px+g1bybALRU7zYAVTdwOhtCVeg2NQLoz2QjNZVCBNcKgFYOqqyNCkGmAC3nlQO0FFMxUVNlMXe+og138L1SnwF6S/UGz1oPtJJz4x5oTZ0yJTbuIEOg6V4P0W5oS4CW8nbcA53bwN//Ug1BmwD0lleu8bmlSiFGPdBqlWmf9Mb3/Nf/+D/ebwrQSl6FWXgxpm0PNL2Hxx1839Q7gJZHKsvPDNasQxZGmvicQJMx0FLOlVzkY6DS5xjTDkaKTXK5sGGvdrfwpbxbjYFm1WxzCz+3gX/6h18q9bSbjIHSMcFbal21HAO9NiqNgZaqfClbuM7iDMZAK3mJs1qFGOUYKKtyoS3JPTzu4Psm7wAVTqJLowYA5SflKXbHUx7jrwFow1n4OTnXzcIXkjBg1NRJzIQ8GkAnYMlDKPxBmIYAreZd3bewnOaW+rnfUovLAapqYOGWtASthgAl97wP1RUiBLSfha/LjZfPOr3lJlIAtLRrNa+aLjGNqZpQHYm0AHJu4A6+XwoBoOy0euP+JgBlO18b8QWDN+SP61XOyayk8pLB2nWgt/At1ksp5lzJpZKEAaNap0Ix/022gum/Yu6aA7Sad3XfvJ7l1Vav56sPiy0uB6iygXNw6QE0o2OlkAyb+ZpgrvnrQMu55eUTv8XVcLKFXeIBE3et5lUFKI+pmKg7EkLNkxx+9n7cwfdM/gFKnoC7/RX63EgTgI7e+8P8WQ5ybpJHSGY//cao5pxkEp8Aoed0/ZNI7/1m8fGVcs7FXCpJrudPIhVTFvznD4JyjgkA5WOisuu5knf9XyTy7Ax57ifNtuK+0uL1AE3/VTUwWcaUPXsjLtdqClC+/rJSSPoQzx/TJ9CqAKUB1YMqa6NT9OaaTnllh1JoIkWDl3et5sUrVInhTyLlJipVLp6sl0Y37sUdfM/kH6D5spO/c38DgGbPwtMY8Xnj8srvTMLKlvyRmApAb9yrzrmcSyWJAMJiSkGnRgKZSg/y0Gnch5TXczlvZYPW17va4jWZ8LooG/jUqJRzfpQbATTriVUKyQJ+tjyJlFWselBlbST+puWVmkjV4KVdq3nxClVjmjwLL56sr1ceu4KCl3+Azq4xCt3xdhOA8hcg8Rft8NT5I9I1f8QrL+6pnYVnJ/xN36rPue5tTIUk2aBgJWWua0JFuTmeLu2eFh/EqU4pl/Ku2zerZ329qy1ekwmvi7KBr2evCbmpPKvdDKDZbW6lxV6mAeW3MYkVk7+NqZzbNzjWPsHHJYtNpGzwUmtW8soqVC2lwduYxJOVd8ihHikAgCa3WnvJOxJnzQCanoXi+0D/oPBOylqAZu9h5L/rlzGRN5exN4/W5FzOpZIkn1WppMz0drb6MZ9SyNJdJ9PZt6uv51Letfumb7AU3ohadl9u8bpMWF2qZgoN/IMv7R1VX8nZHKCkOe6obbE3kpyr7wMtVqxsS9JGyV30x0f0nMnmhApNNKfBi61ZySurULUU9j7QfMFbqcqlk7X+3IVCVr/eSO9OrxceB3SVBIpSDc+U6h8LKHgBoFQAKGRZ+bLPmhfc1KmyZgMKXwAoFQAKWRaZcyf36j/9RmWaq1bf39toNygoAaBUAChkWa8Lz8bP7Vlea7YbFJoAUCoAFLKtl+WLMSp6vbriFeqDAFAqABSyrp+ST5HWLsao6O0H0ocboL4JAIUgCNIUAApBEKQpABSCIEhTACgEQZCmAFAIgiBNAaAQBEGaAkAhCII0BYBCEARpCgCFIAjSFAAKQRCkKQAUgiBIUwAoBEGQpgBQCIIgTQGgEARBmuoWoGuxCL7hOwY5ZEVPBIA6EXzDdwxyyIqeCAB1IviG7xjkkBU9EQDqRPAN3zHIISt6IgDUieAbvmOQQ1b0RACoE8E3fMcgh6zoiQBQJ4Jv+I5BDlnREwGgTgTf8B2DHLKiJwJAnQi+4TsGOWRFTwSAOhF8w3cMcsiKnggAdSL4hu8Y5JAVPREA6kTwDd8xyCEreiIA1IngG75jkENW9EQAqBPBN3zHIIes6IkAUCeCb/iOQQ5Z0RMNAKAXj40PV0MvfDb53/LOzzspcq6MfZ8bU73v0BpxuOuZOfufX9hTE3BuvK990Sbq4ngnx/bTC+PxrR897Sh7DdX5blRLq4epwXkiT5pdKm1ycciKnmgAAD2/MH5n5SylQOk/QMfjuwDQkp5iLbNblxb2VeO7WS0B0J5rAABd2XlnlZP9Byi9pp5fSCxoA7RzdXK8xzsPJX8wXzhY83fTl6q+G9bS6mECQLtX/wH60oF3Plf9Cz4UgCYX4j4AVNT5hV1Ppxv1Qzd+VPHdtJYAaM/Vf4AmqHnpADvkz905Hu8ko04r5OZpHwHoswvj3Y+mZ8VvPUXuhy9+Ovk/6RNc+HSy8/j9T7uok1WAHuanNHF36yEaLGxf+HDi6NvChZgH0FyyVkn0/ME8ndAAkl1aq4PjvZz9tTz3/uTAijaWd34uObrkcCcH/KmF8c6P0R1zRyu7fvPgeJf9Y17xraglr0P5MOXHdIUlTsMlhyn3R3sJhMT0PKkpKk1Ar4BieFZkAtDPsVh2tmWNVr108mo4ZEVP1H+AkvNnmf6VX6GjTsk9UwbQ/5Js0Lvgj5DNQ8doDBk5HbM4BzL2zQH63EJyNqen9MVjmbvCNjXygRygQkCaS94q2fZda8UGkOziwfdcCV2lVKKN5XyTtVDaiIKjFXIWOLjzL/tW1ZLVoXyYhGN6foFWkZzaksMk+CsBtKYo1nC7fqkULhSZVPjO/FJ5Rmy0yqUjVMMhK3qi3gM0uYM/nZyBe9JNcnJcSM9ddgs/3vkoOdfIXTD5i/tcctifXnuWHPvl8YeSE+DCATfTLMa+s0kkSoPklF4hXtaeX6CncLadGEt6Bc8tjDlAxQByZYqtcm68+zeS7YPk743QALJdPPieq/R4CxKPIz/ce0gL7X46OQnKjlY6+oOpquUKJ3zhMBWOL+0QpByVHCbBXwmg1aKoCC0PrV1cpq2ThhdPI9J2JDbNRWi08qUjVsMhK3qi3gM0vd2hxzT5/6M8mAOU4PFcelaQc5Lvlw/yrAQP0I9RgPI+DbmqxG3WW1nJACoGMIBmrcLGhF86kN/vr8zfpYXcH+8ymphWKHfyw80Isa/oyNHhngtQsZa0DuXDJB5T1iFYEf6IlQ5T1V9+C18piidJf6QnPw0vnlJpYSSWYjhvtPKlI54tDlnRE/UdoPwuhN7MjMnCu++srRUnkei5lXXlOEAvvvC1z3x4HCxAab1eOMgmkfglWd6m15owGSEGnKNY4a2SNRa9rcsbQLpL577nSvzrRyXYyA63ALCCoxVH805l36pa0jqUD5N4TIX/rdUfJhHQFYCWi+LtQJlIdl9htMyL5IUlfV/6M2+0yqUjXGYOWdET9R2gfMSHDgzRtXdk5V0VoOT4C2cBGRHPh8lsy9h3NolEzvIiNHd+XtxmO4oAzQPo4FrWKi8d4JdFqQEku3jwPVfi6OK/IsdcsFEL0IKjrgCqqiUHaPEwiceUdh3pIZUdJilAq0UVG46ElQG68/McoCsUoGKjVS+d/DJzyIqeqO8AZTcp2Qn7wmfuHJO/7XMBujze+fOf/dp3wr2FZ/Xi3QP9Huha1iqFBSqlBqjbpb2cH2/xtpSNEeY2JD1QwVFXAFXVskEPNE1E96s/TAqAVovi7dCoB0pZKjZa5dLJqwGA9h2gdGRmTRwDXDt/IJ3IVAOUnTxsYMi6jH0LPVB6OmuPgfLgA+l1nF1QNQ1Q3kVDro/32hqbOVljVS/YKI/Y0LNguTCU2BFAFbVcyWeIZGOgxMo/SNNIDlPV3wr761dT1FpekWwM9PDanDHQPGUdQFk1ANC+A/QcH6o7v7DrmfMLu8kit+foSpB3nVYDlIyEXzgY+i18UsM9yln45FTfc5psZn9AhIBz6Z1g3irnxjsPJa3w1bQPkzeAZBcfvhtoha5BfOEguScvHMf8cNNZ6gspFURHnQFUUUtWh9JhKhxTEvQ+xrv6wyT4WyG/04woQKtFpWLz7MeEZqjMwl84ls/CZ41WvnTEajhkRU/Uc4BmfyjTv6DCOkAyNrpPfQvP5OSBHWPf+bPwxutAhVbhD2iTVhAbQLKLB98NdJE/ZZ6uEC/YyAHKWij98yo46g6g8lqyOijWga5R3NE77vrDJPjLM2J9x0pRtNnYSk+hGQrrQOliz2zyKm802aWDZUxE/QaocEeR/h0mj0iMP5g+efEs+ZOsmkR6Kn1XzrcXnDxQbeybAzR9m8+cJ5HIAyLiI4F5QP4kEmsV+hBJ+jhJoQHqd/Hgu5Fe+HD+niPRhgBQ+qQOc5E76g6g8lryOpQPU+H40vN5TX6YBH/nD453fiyfRKopKk1AnzX6YKEZhCeR0seNPlg829ICqrfweTUcsqIn6jdAgxV8w3dgKj8cZUUOWdETAaBOBN/wHZgAUCcCQJ0IvuE7MAGgTgSAOhF8w3dgAkCdCAB1IviG7xjkkBU9EQDqRPAN3zHIISt6IgDUieAbvmOQQ1b0RACoE8E3fMcgh6zoiQBQJ4Jv+I5BDlnRE+kBdP3uF+nGleOTyf7fVW8L8n28OxN8w3cM0qLHoKQF0MsTBtD1SapHVNuifB/vzgTf8B2DdOgxLGkAdPtPJgygm9PJ4wSni78n3y7I9/HuTPAN3zGoPT2GpvYA3Tw+2X+cAnSd9zcfkW8X5Pt4dyb4hu8Y1Joeg1N7gK4unvjLkylAt0/SLubm9N6rsu1i2tdKqoY0i2uRcDTqukQaAt9+fJeMw7e7El+r+I5Q7QH66tWEnAygtCO6tXT3i7JtmuY2Jlu1bqFRt+sMglGsvqM1Hqtvz9JqdUbIrSXawyQ/Zds0AQDauWL1Ha3xWH17VjcA5TK7X9BKGOutbKy+g7iVNctML2EIviMUAGq9RBoC3358BwESs8z0EobgO0KZALT5GCiX2dHSShgrSGL1HQRIzDLTSxiC7whlBlDMwkviZvDtyXcQIDHLTC9hCL4jlAlA268DNTtaWgljBUmsvoMAiVlmeglD8B2hjADa+kkks6OllTBWkMTqOwiQmGWmlzAE3xHKCKCtn4U3O1paCWMFSay+gwCJWWZ6CUPwHaHMANr2bUxmR0srYawgidV3ECAxy0wvYQi+I1S3q2/NjpZWwlhBEqvvIEBilplewhB8RygA1HqJNAS+/fgOAiRmmeklDMF3hAJArZdIQ+Dbj+8gQGKWmV7CEHxHKADUeok0BL79+A4CJGaZ6SUMwXeEAkCtl0hD4NuP7yBAYpaZXsIQfEcoANR6iTQEvv34DgIkZpnpJQzBd4Qa/DuwYn3LV6y+ozUeq2/PQg/Ueok0BL79+A6iJ2aWmV7CEHxHKADUeok0BL79+A4CJGaZ6SUMwXeEAkCtl0hD4NuP7yBAYpaZXsIQfEcoANR6iTQEvv34DgIkZpnpJQzBd4QCQK2XSEPg24/vIEBilplewhB8RygA1HqJNAS+/fgOAiRmmeklDMF3hAJArZdIQ+Dbj+8gQGKWmV7CEHxHKADUeok0BL79+A4CJGaZ6SUMwXeEAkCtl0hD4NuP7yBAYpaZXsIQfEcoE4BuLU2YyPuVN+gm/YwHXqgM3358BwESs8z0EobgO0LZA+i6AFB80gO+PfkOAiRmmeklDMF3hLJwC799cvJE8s9q/gk5fFQOvn35DgIkZpnpJQzBd4SyAFD69eL8O0n4rHEIF1SsvoMAiVlmeglD8B2hzAG6Ob336ozcz9/HQ7ZP0q4nixFkdrS0EsYKklh9BwESs8z0EobgO0IZA5TdwM82JkfPTCeLJ67mndGtJd4pvY3JtDANxfqWr1h9R2s8Vt+eZdzqGxPazWTzRuTX1hINyu/qAdDOFavvaI3H6tuzTFudd0Bnq5MjZ2ezK9PJIzUA5TK7X9BKGOutbKy+g7iVNctML2EIviOUKUDL45zkNwAawAUVq+8gQGKWmV7CEHxHKFOAlmfaCTSrY6BcZkdLK2GsIInVdxAgMctML2EIviOUIUD5hLsQQACKWXj49uQ7CJCYZaaXMATfEcoQoPxuPettpnNKWAcK3758BwESs8z0EobgO0IZAnRjwld/rk72n53NLk/JnBKeRIJvX76DAIlZZnoJQ/AdoQwBmncyt44Lz7/jWXj49uQ7CJCYZaaXMATfEcoYoE/wze0z0/wNTHgbE3z78R0ESMwy00sYgu8IhfeBWi+RhsC3H99BgMQsM72EIfiOUACo9RJpCHz78R0ESMwy00sYgu8IBYBaL5GGwLcf30GAxCwzvYQh+I5QAKj1EmkIfPvxHQRIzDLTSxiC7wgFgFovkYbAtx/fQYDELDO9hCH4jlAAqPUSaQh8+/EdBEjMMtNLGILvCAWAWi+RhsC3H99BgMQsM72EIfiOUIN/iWCsr0mM1Xe0xmP17VnogVovkYbAtx/fQfTEzDLTSxiC7wgFgFovkYbAtx/fQYDELDO9hCH4jlAAqPUSaQh8+/EdBEjMMtNLGILvCAWAWi+RhsC3H99BgMQsM72EIfiOUACo9RJpCHz78R0ESMwy00sYgu8IBYBaL5GGwLcf30GAxCwzvYQh+I5QAKj1EmkIfPvxHQRIzDLTSxiC7wgFgFovkYbAtx/fQYDELDO9hCH4jlAAqPUSaQh8+/EdBEjMMtNLGILvCGUG0A366Q767SPxLfR4Iz18+/EdBEjMMtNLGILvCGUG0HUBoOv4JpIYAt9+fAcBErPM9BKG4DtCmQF0Nf/upvglTnyVE759+Q4CJGaZ6SUMwXeEMgLo9kn6MXgi8Vvw+C48fPvyHQRIzDLTSxiC7whlBNCtJf5V+ISltLu5Ob33qrhdTGB2tLQSxgqSWH0HARKzzPQShuA7QhkBdGNy9Mx0snjiat4Z3Vq6+0Vxm+54G5NpbTUU61u+YvUdrfFYfXuWUauzuaJJ0tHcWqK9TQJPcZvuCIB2rlh9R2vcle93yOSmuL7JqNVXJ0fOzmZXppNH5gCUy+x+QSthrLeysfoO4lbWLDO9hK58SwFK945dNv5skbFOALQUAt9+fAOglksEQJWyAVACSvUYKJfB+aGbMFaQxOobALVcIgCqlD2AYha+EALffnwDoJZLBECVMgEo72FukFkkrAMthsC3H98AqOUSAVClDCeR9p+dzS5PJ0/gSaRyCHz78Q2AWi4RAFXKbCH9ccnz73gWHr49+QZALZcIgCplNga6fWZa/wYmvI0Jvv34BkAtlwiAKoX3gVovkYbAtx/fAKjlEgFQpQBQ6yXSEPj24zsYgP5EKje1AEC9CAC1XiINgW8/vgFQjeqrIgFQpQBQ6yXSEPj24xsA1ai+KhIAVQoAtV4iDYFvP74BUI3qqyIBUKUAUOsl0hD49uMbANWovioSAFUKALVeIg2Bbz++AVCN6qsiAVClBv/yRLweMjKFYlwOUCe54n2gfoQeqPUSaQh8+/E98B6oPFMD38qqogeqFABqvUQaAt9+fAOg7asPgOoLALVeIg2Bbz++AdD21QdA9QWAWi+RhsC3H98AaPvqA6D6AkCtl0hD4NuPbwC0ffUBUH0BoNZLpCHw7cc3ANq++gCovgBQ6yXSEPj24xsAbV99AFRfAKj1EmkIfPvxDYC2rz4Aqi8A1HqJNAS+/fgOBqBS8LzDpBYAaGAyA+hb5I309zyebm/Qz3jQ7yDhjfTw7cc3ANq++gCovowA+uYSheZ95Me6AFB8Ewm+PfkGQNtXHwDVl+FXOY/+mH+Vc7aaf4MTX+WEb1++AdD21QdA9WX2Xfh7r5J/10kXdPsk/Ug8DcB34eHbj28AtH31AVB92ZhE2pzeR2h6H/+9fZJ2PTenFLC55h5K7RNLGhcrSGL1DYC2rz4Aqi8bAE17mhuTo2emk8UTV/PO6NYS75TexmShsLYK5e1mXStW38EYlwPUJFcp6kx8ywGq8mFiYziycLZtTgkn2bzRJOl08lv7/K4eAO1csfoOxjgAGoXMz7ZNNoc0OXJ2NrsyTXqjVYByzb2Z0L61kcbFeisbq2/cwrevvhygKh81viOUMUAvpzPumci4JwAaAEhi9Q2Atq8+AKovQ4Bun5ksPlEISKBZHQPlmnsotU8saVysIInVNwDavvoAqL7MALp9crL/bCmEABSz8PDtyXfEAFVyUCtTAHSujACa8PMoQyTvbW6QWSSsA4VvX74BUAC0SxkBVCTkatoXpU8l4Ukk+PblGwAFQLuU2ZNIE2Ht0nHh+Xc8Cw/fnnwDoABolzIB6MZEAOhsm7yZib+BCW9jgm8/vgFQALRL4X2g1kukIfDtxzcACoB2KQDUeok0BL79+AZAAdAuBYBaL5GGwLcf3wAoANqlAFDrJdIQ+PbjGwAFQLsUAGq9RBoC3358A6AAaJcCQK2XSEPg249vABQA7VIAqPUSaQh8+/E9cIDKM50DUK04AHSuAnl5ojuF8nrIrhWr72CMywHqJNeZCqAz1YtE8T5QE6EHar1EGgLffnz3vweq2R9ED9SLAFDrJdIQ+PbjGwBtD1BlVQFQpQBQ6yXSEPj24xsABUC7FABqvUQaAt9+fAOgAGiXAkCtl0hD4KfUG+UAACAASURBVNuP74gBqiwRAHUjANR6iTQEvv34BkAB0C4FgFovkYbAtx/f/QCoCmcAaJ8EgFovkYbAtx/fACgA2qUAUOsl0pCh+lZebAH47j9ANXEGgHqRI4DijfRD9a282ALwDYC2TQiAmsgNQPFNpF771r68A/ANgLZNCICayAlAY/gqp/KkCwAkAGhnJb7WHqBacQBogHIC0Bi+C6886eouKCmV5r1sTBUpzzTx3bBAALRJZGvf2lTSTAiAepELgG6fpF3PzSn5Wqco5YllcnrL44IBqDqBZi2UAFUVqMS5KmEYvpXvxWyaa/NMfwKA1sYBoI4AeveL5N+tJfrvbHYbE9mWHpB52aoSyk+B0ajrEttm9o45meklnONbr0Tbvl1UUQUSJy3dC99uTgbICUC3lmjPk4O0CNCOFcrrIbtWrL6jNR6rb8/qBqBcc2+iGsYFcAuvjpvBtyffwUwidV2LEHxHKADUeok0BL79+A4CJGaZ6SUMwXeE6mYMlMvsaGkljBUksfoOAiRmmeklDMF3hOp+Fr7jwxwrSGL1HQRIzDLTSxiC7wiFdaDWS6Qh8O3HdxAgMctML2EIviNUt08iQRAEDUjdPgsPQRA0IHX7NiYIgqABCatvIQiCNAWAQhAEaQoAhSAI0hQACkEQpCkAFIIgSFMAKARBkKYAUAiCIE0BoBAEQZoCQCEIgjQFgEIQBGkKAIUgCNJUtwBdi0XwDd8xyCEreiIA1IngG75jkENW9EQAqBPBN3zHIIes6IkAUCeCb/iOQQ5Z0RMBoE4E3/AdgxyyoicCQJ0IvuE7BjlkRU8EgDoRfMN3DHLIip4IAHUi+IbvGOSQFT0RAOpE8A3fMcghK3oiANSJ4Bu+Y5BDVvREAKgTwTd8xyCHrOiJAFAngm/4jkEOWdETAaBOBN/wHYMcsqInAkCdCL7hOwY5ZEVPBIA6EXzDdwxyyIqeCAB1IviG7xjkkBU90VAAeuHTC+PxrR89Lf7cedd30h/nxlT0N//1vkOnpbkZS8d3qWLnxvsK0ReP7fx8bboLnzWo6MVju54h/7HijPJaa+DbyGR5b00JfiVqXZrK9xzLUp1f2NO0+AsHx+M9Vk/nhrV0yIqeaCAAfYqdpLufSX+ucGR+jJ4MXMmFI/x6pzuC6vguVawpW1pcZzUqAtQsr7UWANUy2RVA25em8j3H8pxaNNHFY0nmhkeuJAC0oYYB0JXxTvLn/YWD9BxN+Ek6m/82weo+4WS4cIycZezXxecPOiSoju85FXMMUAt5rTUCqAeTlUK4X4nal6byrXvCNa/FSwd21ffbncshK3qiQQD0/MKup9ON5E/xYfKTX4V0K/trmpxoz4i/yM5upON7TsUGBdBuTVYK8QHQ1idcG4A6vJlSyiEreqJBAHQ5u9849/5HSQc0u/1IN7MzuHTvds7ybY8gHd+lirFByU/fmdyevf/plC2fe4puJkq6M+NbD62x0Yp9Ysja2nNJmp3ZeDCx/VtJyrvWLn46+f/pQvLCLTzLazmFGL1+S1kZ+zYySfe++NQCG5vh/oQAUl9urGCa/aaFZKeBkDSvRKG0PMekXT6X5LX70Za+ay2L7ZqXsLLrNw+Ok87AhQ8ndf42BWh+XHnsWsnqCh+dWiu22vmFdwqjrsL5sVbITYi4cDBpjfTANzTvkBU90RAAWuq2iD/Tc0joAoi/XP7h1vFdqhgblGSDuZ8ntu5km9kg7105QPMQvpmZS4DxERJw6BiHbb7zHICWszL2bWQy3Tsd8BsLQ3RCANsk9S2bTn7/UlYIB6iQVKhETWlpCyxne7TyXWdZaFexhBVS53eepnX5QApQ8bjS2IJr8rsIUPHY0qqmx1PIh+3HchMihHIbmnfIip5oCAAtgVD8WehzvnCw0B+dfyunLx3fpYqlP5fHH0q8XDiQEmC889G1i8u0F7P7N9L+wuF8xiMLeekAOcsv5H9GkpRJT+O55EJ4eu3ZcXoNZzvXTSLlAK1kZezb0GTKnt1PC6M0hYAVknrt+QWaU8E0gcEhmnNespBUqESxtCzHZBdSt2N19y0q3zWWxXYVS1hJAZUUkXSZn1soN8KKiC8xmXjGiwnOsT8NpXyyDD5f3J+VO876yfPNO2RFTxQHQLl2P9MzgDKtUCKQkz8dx6WIS7b3FKGXhiRXZ/FGi6akF205+VyA1t2wGvg2Mnku3YP1TvN8sgDe5SL3HWXTye99a3yTlVzJi21XSqN3MstsStIKQB/NwoQSVhjx2FTonsJxLdSzkEw848UENHyFNIQYLDgtRIjlNjTvkBU90TAAWgChFKB0mWjPAHrxha995sPsHjSt7fL4ML+1Sm+u0qu9ELKcev1OljG9EGh6xpJsZzVAK1kZ+zYxydhTGk8QAvgmNVU2nd3PChwT88oqUVNamkQcG27hu77Tzdu1UELKOk4pUlChEVaEOahCMsFHIUGaIt2jGJyK5iZGsIpmY6ANzDtkRU80BICKg57/6nSBi8Ux0FS9GgMlMyBsmI7bSk78lw7wsz4JSs/pQsjFp7LudiqaMmeJuPMcgJazMvZtYrIFQBklawC6QtBcA1ChErUATVIbA1SwnLVroQQO0AxkhUaoB2iSrNAEQoI0i+r5QbXC+vp5hBygUvMOWdETDQGgwr2NcCOUx8gA2oNZ+OXxzp//7Ne+syJ2zjgcmFgPtNiZfuEzd+ZLq6ssyXeeA9ByVsa+TUy27IHWA1TWAxUq4awHKszCZ+06rwcqNEKzHqh4IpBfaaqamy3eA80j0APV0CAAmk0p0IEu6TpQ8TTh42NupOO7VDHhFE5tFYYHhUuJQa+yxPB8dlWVWSLuXAvQNHolp+b5xl31ub6NTAoDc/mVLAQUx0DLAJWOgdKuXl4J6RioIUBzy0K7lsZAD/NNPgYqNIIIUPkYaOFEODc+RAlZPT9YbkKEegwUAK3VIABKpgs/Sp9ESs8WyZNIVMKDIc46oKZPIuUdIDLZQJ505hPU/GmqnYeSPb86TudX3nW6EHJ+YTdZK/jcWApQYecyQN+VjpwlKZ9fqMvK2LehST5zfuGYOJ2cBRRm4SsA5dPIpVn4NKlYiWJpwkS0EUBFy2K7FmfhGdT2sANQaAQRoIpZ+DwBibl1YV81mGZwuBRRnP1vZN4hK3qiYQD0In8Wni0zfpYv6mPPwhcBWhlPty8d33XPTC/zoPSy/0g2iPWUOM6VXvRCSHnJXgWgws5lgI7Ty5tEfoBPIo3rlz7q+TYyKS5OFCcKs4DiOtDyLfydgudKXkIlakqju+gCVGqZLVrKIhnUxHWgQiMUAComKwxrCAnW0pGJz9cEr+W5lVqZNUFD8w5Z0RMNA6BJ5/PDhbcx/dunCm9jqgPo+9st0GknHd+lirHJhtTWt+k9KXmU5oP50ys76VNFz6ZdBjGEbI4/mD2yUgVovnPpbUw0r/PZAynlrIx9G5kUnh66S5w+FwLEJ5HKAP0cy7n8JFKaVKhEobTCwzhGABUtF9pVeBKJQe0CeXqKFZQ3wkrxNjxPVhwXFlqNlMajCsFibkIE6YHv/nXJk0gAaJ2GAtDABN+h+Za+KM+KgvW9XOg8NNK5FkkcsqInAkCdCL5D8x0nQJ9faLHUmb6TR3xaaa4csqInAkCdCL5D8x0jQMlIa4sOKB/ybDG36pAVPREA6kTwHZrvGAH61eJbq+aKjgMfmr9jJoes6IkAUCeCb/iOQQ5Z0RMBoE4E3/AdgxyyoicCQJ0IvuE7BjlkRU8EgDoRfMN3DHLIip5ID6Drd79IN64cn0z2/656W5Dv492Z4Bu+Y5AWPQYlLYBenjCArk9SPaLaFuX7eHcm+IbvGKRDj2FJA6DbfzJhAN2cTh4nOF38Pfl2Qb6Pd2eCb/iOQe3pMTS1B+jm8cn+4xSg67y/+Yh8uyDfx7szwTd8x6DW9Bic2gN0dfHEX55MAbp9knYxN6f3XpVtF9P6Pt6daQbf8B2BWtNjcGoP0FevJuRkAKUd0a2lu1+UbdM0tzHZqnULjbpdZxCMYvUdrfFYfXuWVqszQm4t0R4m+SnbpgkA0M4Vq+9ojcfq27O6ASjXayVVQ5rFtUg4GnVdIg2Bbz++S8bh212Jr1V8RygA1HqJNAS+/fgOAiRmmeklDMF3hDIBaPMxUC6zo6WVMFaQxOo7CJCYZaaXMATfEcoMoG1n4c2OllbCWEESq+8gQGKWmV7CEHxHKBOAtl8Hana0tBLGCpKB+/6JTEGAxCwzvYQh+I5QRgBt/SSS2dHSSjhwkEjjBu4bAAVAg5ARQFs/C292tLQSDhwk0riB+wZAAdAgZAbQtm9jMjtaWgkHDhJp3MB9A6AAaBDqdvWt2dHSSjhwkEjjBu4bAAVAgxAAar1EGgLfTn0DoABoEAJArZdIQ+DbqW8AFAANQgCo9RJpCHw79Q2AAqBBCAC1XiINgW+nvgFQADQIAaDWS6Qh8O3UNwAKgAYhANR6iTQEvp36BkAB0CA0+JcIxvqaxIH7lgJ06MalitW3Z6EHar1EGgLfTn2jB4oeaBACQK2XSEPg26lvABQADUIAqPUSaQh8O/UNgAKgQQgAtV4iDYFvp74BUAA0CAGg1kukIfDt1DcACoAGIQDUeok0BL6d+gZAAdAgBIBaL5GGwLdT3wAoABqEAFDrJdIQ+HbqGwAFQIMQAGq9RBoC3059v0OmIEBilplewhB8RygTgG4tTZjIC+o36Cb9DhLeSA/fTn0DoABoELIH0HUBoPgmEny79Q2AAqBByMIt/PbJyRPJP6v5NzjxVU74duwbAAVAg5AFgNLPv+cfmsN34UO4oAbuGwAFQIOQOUA3p/denZH7+ft4yPZJ2vVkMYLMjpZWwoGDRBo3cN8AKAAahIwBym7gZxuTo2emk8UTV/PO6NYS75TexmRamIZifcvXwH1LATp041LF6tuzjFt9Y0K7mWzeiPzaWqJB+V09ANq5Bu4bAC0rVt+eZdrqvAM6W50cOTubXZlOHqkBKJfZ/YJWwoHfykrjBu4bt/C4hQ9CpgAtj3OS3wBoABfUwH0DoABoEDIFaHmmnUCzOgbKZXa0tBIOHCTSuIH7BkAB0CBkCFA+4S4EEIBiFh6+3foGQAHQIGQIUH63nvU20zklrAOFb8e+AVAANAgZAnRjwld/rk72n53NLk/JnBKeRIJvx74BUAA0CBkCNO9kbh0Xnn/Hs/Dw7dY3AAqABiFjgD7BN7fPTPM3MOFtTPDt1DcACoAGIbwP1HqJNAS+nfoGQAHQIASAWi+RhsC3U98AKAAahABQ6yXSEPh26hsABUCDEABqvUQaAt9OfQOgAGgQAkCtl0hD4NupbwAUAA1CAKj1EmkIfDv1DYACoEEIALVeIg2Bb6e+AVAANAgN/iWCsb4mceC+pQAdunGpYvXtWeiBWi+RhsC3U9/ogaIHGoQAUOsl0hD4duobAAVAgxAAar1EGgLfTn0DoABoEAJArZdIQ+DbqW8AFAANQgCo9RJpCHw79Q2AAqBBCAC1XiINgW+nvgFQADQIAaDWS6Qh8O3UNwAKgAYhANR6iTQEvp36BkAB0CAEgFovkYbAt1PfACgAGoTMALpBP91Bv30kvoUeb6SHb6e+AVAANAiZAXRdAOg6vokkhsC3U98AKAAahMwAupp/d1P8Eie+ygnfjn0DoABoEDIC6PZJ+jF4IvFb8PguPHw79g2AAqBByAigW0v8q/AJS2l3c3N671Vxu5jA7GhpJRw4SKRxA/cNgAKgQcgIoBuTo2emk8UTV/PO6NbS3S+K23TH25hMa6uhWN/yNXDfUoAO3bhUsfr2LKNWZ3NFk6SjubVEe5sEnuI23REA7VwD9w2AlhWrb88yavXVyZGzs9mV6eSROQDlMrtf0Eo48FtZadzAfeMWHrfwQcjGny0y1gmAlkLg26lvABQADUI2AEpAqR4D5TI7WloJBw4SadzAfQOgAGgQsgdQzMIXQuDbqW8AFAANQiYA5T3MDTKLhHWgxRD4duobAAVAg5DhJNL+s7PZ5enkCTyJVA6Bb6e+AVAANAiZLaQ/Lnn+Hc/Cw7db3wAoABqEzMZAt89M69/AhLcxwbdT3wAoABqE8D5Q6yXSEPh26hsABUCDEABqvUQaAt9OfQOgAGgQAkCtl0hD4NupbwAUAA1CAKj1EmkIfDv1DYACoEEIALVeIg2Bb6e+AVAANAgBoNZLpCHw7dQ3AAqABiEA1HqJNAS+nfoGQAHQIDT4lwjG+prEgfuWAnToxqWK1bdnoQdqvUQaAt9OfaMHih5oEAJArZdIQ4bqW0qud9C9O/INgAKgQQgAtV4iDRmqbwA0zOMdhO8IBYBaL5GGDNU3ABrm8Q7Cd4QCQK2XSEOG6hsADfN4B+E7QgGg1kukIUP1DYCGebyD8B2hAFDrJdKQofoGQMM83kH4jlAAqPUSachQfQOgYR7vIHxHKDOAvkVeqHzP4+n2Bn0LPf2MB16oPFTfAGiYxzsI3xHKCKBvLlFo3kd+rAsAxSc9BusbAA3zeAfhO0IZflTu6I/5R+Vmq/kn5PBRueH6BkDDPN5B+I5QZp81pt99XyddUPJxeB6BzxoP1zcAGubxDsJ3hLIxibQ5vY/Q9D7+e/sk7XpuTilgc5kdLa2EAKjdEgHQMI93EL4jlA2Apj3NjcnRM9PJ4omreWd0a4l3Sm9jslBYWwXzkpqfSOWkOFe+5QB1U17baoRzwDtWrL49y0Krb04JJ9m80STpdPJb+/yuHgAFQDuqRjgHvGPF6tuzzFt9k80hTY6cnc2uTJPeaBWgXGb3C1oJg7mFl5PHSS1wC2+5RGVcZ77lcSH4jlDGAL2czrhnIuOeACgA6vp4A6AAaBAyBOj2mcniE4WABJrVMVAus6OllRAA1ai+IhIABUDFkNhlBtDtk5P9Z0shBKCYha/6BkABUJe1CMF3hDICaMLPowyRvLe5QWaRsA60xjcACoC6rEUIviOUEUBFQq6mfVH6VBKeRKrxDYACoC5rEYJvta4/ORK04yutEs/P/X/+ltX9GsrsSaSJsHbpuPD8O56Fr/oGQAFQl7UIwbdaTgH68t4bGoGx6X5NZQLQjYkA0Nk2eTMTfwMT3sZU8Q2AAqAuaxGCb7USgN7SKkEbXRo1A2PT/ZoK7wO1XiINqfgGQAFQl7UIwbdaAKixzI6WVkIAVKP6ikgAFAAVQ1oIADWW2dHSSgiAalRfEQmAAqBiSAtVAfr63tFDb3x8NBq995ss5OV3j0Y7PvEK+/V9EveeL2f7phvX0uHTYtJrdFw13eEHhUQ3/MtvjEY38fFWvt/b94/uoCHJ1kPp/65/KSn5dl6ymIlSAKj1EmlIxTcACoC6rEUIvtWqBegv7hWmlPg0080px65/g803pVirAlRIKgCUJ7qZJrrhF5LtrNOZ7XeKlZGEJJEJQP/O/eLUViETpQBQ6yXSkIpvABQAdVmLEHyrVQvQ0U1/PLv++yMac2o0+huvzF4e0e7hqRSdBKO3zOoAWkjKb80vpVlc/3d7eaLk5/V/kRfJ9rvGUXmK7Pc2oScpeS+NLWaiFABqvUQaUvENgHYFUPl7r0xKVMb5P8/7ClCKvVPpv8nPlJyXCr+Sn/yePf2ZAVRMysGYBD9Y3KvUiWT78Xv49A4+BehDrEJ3VDJRCgC1XiINqfgGQAHQtgUNDqCCCLAyRqY30lkvkrIym+6hsKsCVEzK976UATPtWmZ7ZbqUcTfdkaZOSmDJ0uBSJkoN/iWCwbwmUU4eJ8VF/D7Qjt+8GoiCOdGlqgWoCMUCroT+akq1mkkk4ScDY5KIA/NSIVGmHNJpMlpkPqdEosuZKIUeqPUSaUjFt7rrZr0W6IHa7YEG4lse14seaM0sfLqRUrAYL2WhCqBv3y8gOgmQA5RmT+/g+T8st3ImSgGg1kukIRXfsQLUzQ21E4CqEgKgXQBUuN/Oe4UUepYBSql8LRsRBUAlcQCoRvUVkQAoACqGtFA3PdDCmKcCoOk9PBs0qAC0NHCqEABqvUQaUvHtBKDySx4A9QxQN77lcf0HaDYGmu6oOwZ6S20BmTKAEkDz6MoYaPMnpgBQ6yXSkIpvABQA7SNA2/hWay5AOdwoz2Sz8KcUAOWLmioFZMof5Uz6tS/nBbKapQw/NffGPRcAar1EGlLxDYACoABoMUSyNKl2HSiHXPKvAqCv7xV7sUqAvn3/jneznVme6ZNKD1UyUQoAtV4iDan4dgJQeaYAKADaNFNlVdv4VmsuQEnn8kHyys66J5HYY0rff2BUC1C+5v0UfTr+Bw8U98okrI0/xZ+eT+eeWMnpsqViJkoBoNZLpCEV3+orULMW8kxNfGtdT+EAVLulAVDXABVVXRyvfBZ+9gadHL/hf6kFKHlok2SZJdpRWGiaie+XphQGCf7a3rqSd5RSVwWAWi+RhlR8a1/Wqkh5psEA1InvHgDUjW953BAASt/GdOODPAV9G9Mfs19vfGkveV9S/SQS6T1SMKaJbrz9h2S7CtB8v1nhlUx3kFc73fhg4T1QLBOlHAEUb6Sv+HZyQckzTXw37AIBoHN9A6DNfPdL+d18q4VLRbkBKL6JVPXd8WXdf4BqXtZqgCoz1Wtp276bRgKghspeaRccQPFVzhrf2heUKqE8LvHdsMB2E69qGzZ9A6AAqEu9nM8QhQZQfBe+xrf2BaVKKI8DQGtL1MtU2dKd+pbHGQBUWdU2vvuj9M3Kt/NfgQF0+yTtem5Oydc6RSnPj3mHWe/86MVkit4ZbAJQPZDY9q1sYc0qqgGqrI12wjB8KxNqZTpcgL6+d7Tjb2e/ggPo3S+Sf7eW6L+z2W1MZFt6QOZlKz0FVHE/GY00E84pUX7SSaqvSqDMTC9h4ls3U/2EbX3rt7A8TgVQJy2t41u3Ftq+XbQ0NHMD0K0l2vPkIC0CtGOF/5pEN4rVd7TGY/XtWd0AlEv/Tlw7YTBjoB3XIlbfQbxUwywzvYQh+I5QAKj1EmkIfPvxHQRIzDLTSxiC7wjVzRgol9nR0koYK0hi9R0ESMwy00sYgu8I1f0sfMeHOVaQxOo7CJCYZaaXMATfEQrrQK2XSEPg24/vIEBilplewhB8R6hun0SCIAgakLp9Fh6CIGhA6vZtTBAEQQMSVt9CEARpCgCFIKgL/VUL+a5rYwGgEAR1ob+Sv3iiLAAUgiBIFAAKQRCkKQAUgiBIUwAoBEGQpgBQCIIgTQGgEARBmgJAIQiCNAWAQhAEaQoAhSAI0hQAaqy1WATf8B2DWl39AKixfB/vzgTf8B2DWl39AKixfB/vzgTf8B2DWl39AKixfB/vzgTf8B2DWl39AKixfB/vzgTf8B2DWl39AKixfB/vzgTf8B2DWl395gB9fe8ts9m10R2tii3KLHVVAKgTwTd8x6BWVz8Aaizfx7szwTd8x6BWV78lgIYlBUD/A9cPrZXm+3h3JviG7xjU6uqPCaBvfGmU64Zv2SrN9/HuTPAN3zGo1dVvBNA3Pj4a3f7v81v4N7707gRN7/lmGvfAaMffTuF6asevJeS66ctpkpeTPW58MNvc8YlXZjx1/ttU9QB9fe8IADURfMN3DGp19ZsAlBLpr2cA5YTa8ZVC3Kk89PqTdPvmBJOX8s00tfDbVPUATerx3n/8R1z/wgapU/k+3p0JvuE7BrW6+g0AmtDw9ldmL+8dcYCeGv2NhEpv3J9ss7jRKAXoji+TgFsIJJPN2ff3Jnu8fT8h6htPkv9fK/02VS1A377f8lQVl+/j3ZngG75jUKur3wCgr+9Ne4uXRqVZ+EvJthh3Ko27lmxeZ3gksQkwv8xTMIB+eWZJEoDau2svyPfx7kzwDd8xqNXVbwBQgsRZcRnT9R/80a9+fJRss99sDPQrbPPt++kN+vUnE5aRO/sbP/FDmtMdM/G3qQBQJ4Jv+I5Bra5+I4DmkEy3r/NZ7vkATYKufyPd96Zv8dT5b1PJxkAfMs+6Rr6Pd2eCb/iOQa2ufps90FOjHb/4j/7oh5ea9UAT/eBX3z0SBwD4b1PJZuFtTFBV1eignBtz7Xom+bGvZpfzC3vWJFGyPMm+Fz5bF3fx2M7Pz03aUu18v3TgnaeLIRcOjsd7TtfvTW1oVKt1q7WXzvEmymq1Mk4OhlDHtM5WJBzmi8eSM8uqdH0XtXLr33qabV74zJ2H5TuWT2TBEGk78tO+xzq1uvotjoEyPF5/sjwGmgFUHAPlmZBEwgjq6/dboFw9QH/68mjHe33NwjsDqORiDBCgF48l7mXkoDaGCdCUn/ECdDxmJwI5AeQArTTK4AGa9DhveYVMqd8iTgO98cAon4XfWwSoOAv/+t6byHrRl0cMoOJvU8lm4T2uAz0nRUcmvctKD6Baaue7AtCXDuySV0mbKfZgJJXO8SZiyKT8FBUbQFkdzy/oApT/HBhAy+tAT3E43ZKvCS0CVFwHKiwPFVO7XMYEgBqpne8agJbv6QUNF6BVfsYG0A8ssJ74ro8AoAWRZyNvFyaRvrGXTKT/+/QGnfREb/rD4hjorPIk0ui9pNuZP4lEf5tKcgv/H0R1/Cx8AaDplbW883OfHo93P0oCLnx4PL7r29nNaCHq4Hjnx8ST67k7kz/pHz3NslkhowLk/Hz+4Hh866Fsr+TK+txT4/H7yfDTyq7fPDje9fTahU8nSWlQpRiNE2vO3pSXeRkrbPxCrOnFpxYSd2tr3AbrsxGLdI/llA/Ufm6cqdRqhR2EQgTbsl1s+s6V1irjJxuxzupcaP2sLucX6F+Z7IY/YcZvlQ9k3kDCYWZwyXJiCe9au5gUc9fpugZ05LuolfGHjqWeLh7bs0wBmrd86fTYJx4t2S18fcMV7LV1qvStltv3gdp+zVJDBfg2phqA0iFRcnmRe5tx8od6jzKKn4+pyCkpApQF38V3S66sO3ke5C9/koBmNc4H5IRidE6sOXszgGZlcIAKKpaD2AAAIABJREFUNU1HRfPqM4Cy0DHlbwZQwThVudXEHYRCRNuSXaz6zkVq9VzWvGzEOquz2Pp5XXiXcpknS5jxS6UDKTSQcJgpb8ScyN7j8aFjxVNEcRtgyXdRK+N9K+woHqYAFVq+dHrsE4+WFKC1DSfaa+1U6VstRwB9fe8N30x7oW5WDs1RkABlyuZKlsc7HyWw2EP+l/QQnlsY75FF5ZMvLx0gJ86FYxkF+ezL7t9Ie6v8FilJSPJYHu/JOkHL4w8lZ9SFAyRVqRitE2vO3hygWRk0QKzpynj304kB+ocia5gVkmTt+QXaSeYAFY1zh4VWK7ZMXohgW7aLVd+5kloJR45CIK+z0DJiXWjXM7/lILQ8VDyQQgMJhzmFi5BTEpV0VpMKvPPptWcTmFQa0JnvohKAnk/v4Vd2PbNMHYoHJ2sEalk4WnKA1jWcYK+9U6VvtRwBlA92+nlRU08Aum+N9kzZbduKANC6qFTJyfFonmcGUNZheemAcN0dTgPSPp84R70iAJQXo3VizdmbAzQrg9/TZzVlva0V8e/AvqwPllovALQ41lBuNXGHSnPQUubsYsd3rnPj9413LvDGP5f2r/I6Cy0j1oW20or4l3DfWuFAig0kHGZ2eyu0LomiMCHxlQZ05ruopNIXj6Wd5T1rKUBFt0IjFMZAV5QArWs4wV57p0W1uvpd3cLT8dAHW9XFmoIEaHUMlLOBxZ0XxkDzqH1ZFBW5gbn1o9/Jskmj+E1dftvCzz5yymZX48UXvvaZD49zgAoDjBon1py9RV6mZaQBYk3FWaUcoDxUAMJ5fsvLjIster4w8EF3KDVHblu6i0XfuZI/mrueph1s5k2sc26tWJeVtPeYsUO8p19htMwbSDjM9GeeE01Id0jxW27AudL1XRRhIal8cgefno0Ft8Lx5edhdrTkY6C1DSfYa+1U6VstfBPJWI0OihqgOSXnAvTiU+kZs/sZEaAvHeBnEj/n+Nm3kgOUTCaM2XiYN4CKNZ0H0CSpkFwwnjei2Gr5DoXmEG1LdrHqO9e5dMJnhZVwLp8kKwG0WBcSIh5vBtD8QIoNJBxmsinmRKMEgJYbcK50fRe1kvo+TO7gU4AW3FYAKhyt+QAtHufcXmunSt9qAaDGanRQrPVAE73wmTvH2e0+64GWMZB1TbKOCxk7+vnPfu07K557oHlN2/VABeOsEUutlu9QaA7RtmQXq75znWN33LSiqh6oWBfyK7+Db9oDpSwVc6oAdK3UgM58F0XHTvaQO3jWAxUPThmgwtFq0gMtHkTBXjunRbW6+gFQYzU6KCqAVsdAa6NEnScXkTgGWp4LKY6BCtcdHVPzBlCxpowNwuVTHQNl07ZZFc9n0K20mrCDUEjBdv0udn3nYrV66QAbtCuNgYqjE4cLyQ4VOCiOgR5emzMGKrZuFaBrYgM6811U+pdredc/WTjMjIpuywAVj9Z8gNYcRMFeC6dFtbr6AVBjNTooKoAm58Ge02RWtQpQcdqWnhULu8mKwOfGOUDflc5t7zyUnHdfzfaj07MXjtHJW3qRkaF18jy6V4CKNU1n4S+kDOA2SrPwK8Rn2jKicapSqxVbJitEtC3Zxa7vXBzr58SVY1mdhZYp1uWlA7cu5LN+bJ5dOJDVWfgLx/JZ+CynMkCrDejKd1Hsjud9pB5sFj53WwDou04XjlYDgApZCfbaO1X6VgsANVajg6IEaGUdaDlKuBsRVsFlKwuTf54qDejxVYB0beBhIeW4htNaJ9acvSUAFWvKJgFIMLVRWQcqWTeZSrF6VixEtC3ZxarvXFm/eDl7AYLoR2j9Yl2WxaW5fKWncCAL60Czw0x5k+dU6YG2XfZrE6BJLzy/URIPTvFM3ycerQYArTnOJLK1U6VvtQBQYzU6KEqArl0gD4vUjYHSv8a7f730JNL4g9njRGvP0u5p+vDFXdmfXPYcygfpHSO97p5aIJOT317gnVc/ABVrmj6JRDdTG5UnkdbO5w9i5caZSq1W2CEvRLQt2cWq71zC00SZt7zOhdYv1OWc2HVizxqJB7LwJFJ2mBlvspyqt/CVBnTku6gV9keRVJ3dcuduxUZIzwDhaDUBqNhwgr22TpW+1QJAjaV5mNrI7duGmqp732Goa9/L4tF28VKDhsLxbiAA1Fguj+X5BbISptHzMu7Voe+g1LHv5xeKk/IAaMdqdfX/VQu1JYs3DQegfLhLc0GGXXXoOyh16puM34m3GwBo53LIip5oOABlY0JN3hnkXl36Dkmd+v4qfT1VJgC0czlkRU80IICGJPiG7xjU6urHLbyxfB/vzgTf8B2DWl39f/WOxgJA6+X7eHcm+IbvGNTq6gdAjeX7eHcm+IbvGNTq6gdAM63f/SLduHJ8Mtn/u+ptQb6Pd2eCb/iOQa2oAYByXZ4wgK5PUj2i2hbl+3h3JviG7xjUChsAKNX2n0wYQDenk8cJThd/T75dkO/j3ZngG75jUCtwAKCpNo9P9h+nAF3n/c1H5NsF+T7enQm+4TsGtSIHAJpqdfHEX55MAbp9knYxN6f3XpVtF9O+VlI1pFlci4SjUdcl0hD49uO7ZBy+3ZX4WsW3WgBoqlevJuRkAKUd0a2lu1+UbdM0tzHZqnULjbpdZxCMYvUdrfHwfQOgXIyQW0u0h0l+yrZpAgC0c8XqO1rj4fsGQLlaA5TL7H5BK2Gst7Kx+g7iVtYsM72EIfhWCwDlAkDnxc3g25PvIEBilplewhB8qwWAcrUeA+UyO1paCWMFSay+gwCJWWZ6CUPwrRYAyrWNWfg5cTP49uQ7CJCYZaaXMATfagGgXLyL2XodqNnR0koYK0hi9R0ESMwy00sYgm+1AFAuDtDWTyKZHS2thLGCJFbfQYDELDO9hCH4VssZQK8/ueMr2eYN32qV1lRGAG39LLzZ0dJKGCtIYvUdBEjMMtNLGIJvtQBQrnx6veXbmMyOllbCWEESq+8gQGKWmV7CEHyrBYAay+xoaSWMFSSx+g4CJGaZ6SUMwbdaAKixzI6WVsJYQRKr7yBAYpaZXsIQfKtlANCEi//yG6PRe76ZbF+64X97YHRDsvXyu0ejGx9MY3f8GotlAP3+A1lUmvD22fUvJf9/pVV9GwkAtV4iDYFvP76DAIlZZnoJQ/CtlhlA/4dRItLTvHTDL4xGN79y/clRqptfIQB9N4ulAL1Eo25PE/4C2Xww3fuOVvVtJADUeok0BL79+A4CJGaZ6SUMwbdaRgBNGDi7fmp0C6FjesOe/PPlpKu5N6FiEptsp7EpQK+Nbvrj2eyNB0YPkaiks/pywtlvzv4dga1tAaDWS6Qh8O3HdxAgMctML2EIvtUyAyjpPb59f4LHS+kmH/d8fW/aGX2IxaYAPUWj3r6fAJVEvX0/CUlT2xYAar1EGgLffnwHARKzzPQShuBbLSOAUiYSNF5itKTdSUJMPnN0avQQ/Tka8dt7mpDuAIDqJIwVJLH6DgIkZpnpJQzBt1oWAErgWQbojq9wgF6iAH37fg5QztbBANSDwn9NohvF6jta4+H7dt8DpSwVlzINDKBmf+60EsbaE4vVdxA9MbPM9BKG4Fsta2OgD83mjIGmP1lCANTsMMcKklh9BwESs8z0EobgWy0zgJJ59ifpLHyKx8os/BtP5rPwOx5M0vw+/w2AGhzmWEESq+8gQGKWmV7CEHyrZXYL/246qJkBtLAOlC72TGIpKr/Bh0ABUOPDHCtIYvUdBEjMMtNLGIJvtcwASp41ei8Z9rzEb9CFJ5HSx41ILBv/JFE7bn8Ft/DmhzlWkMTqOwiQmGWmlzAE32pZmEQKTwCo9RJpCHz78R0ESMwy00sYgm+1AFBjmR0trYSxgiRW30GAxCwzvYQh+FYLADWW2dHSShgrSGL1HQRIzDLTSxiCb7UA0JK2liZM5P3KG3STfsYDL1SGbz++gwCJWWZ6CUPwrRa+iVRSEaDrAkDxSQ/49uQ7CJCYZaaXMATfagGg9do+OXki+Wc1/4QcPioH3758BwESs8z0EobgWy0AtF7068X5d5LwWeMQLqhYfQcBErPM9BKG4FstALRWm9N7r87I/fx9PGT7JO16shhBZkdLK2GsIInVdxAgMctML2EIvtUCQOvEbuBnG5OjZ6aTxRNX887o1hLvlN7GZFqYhsJ/SY0bxeo7WuPh+wZA67Qxod1MNm9Efm0t0aD8rh4A7Vyx+o7WePi+AdAa8Q7obHVy5OxsdmU6eaQGoFxm9wtaCWO9lY3VdxC3smaZ6SUMwbdaAGiNyuOc5DcAGsAFFavvIEBilplewhB8q/VXLdQqY58yBWh5pp1AszoGymV2tLQSxgqSWH0HARKzzPQShuA7QhkClE+4CwEEoJiFh29PvoMAiVlmeglD8B2hDAHK79az3mY6p4R1oPDty3cQIDHLTC9hCL4jlCFANyZ89efqZP/Z2ezylMwp4Ukk+PblOwiQmGWmlzAE3xHKEKB5J3PruPD8O56Fh29PvoMAiVlmeglD8B2hjAH6BN/cPjPN38CEtzHBtx/fQYDELDO9hCH4jlB4H6j1EmkIfPvxHQRIzDLTSxiC7wgFgFovkYbAtx/fQYDELDO9hCH4jlAAqPUSaQh8+/EdBEjMMtNLGILvCAWAWi+RhsC3H99BgMQsM72EIfiOUACo9RJpCHz78R0ESMwy00sYgu8IBYBaL5GGwLcf30GAxCwzvYQh+I5QAKj1EmkIfPvxHQRIzDLTSxiC7wgV/EsETRX+axLdKFbf0RqP1bdnoQdqvUQaAt9+fAfREzPLTC9hCL4jFABqvUQaAt9+fAcBErPM9BKG4DtCAaDWS6Qh8O3HdxAgMctML2EIviMUAGq9RBoC3358BwESs8z0EobgO0IBoNZLpCHw7cd3ECAxy0wvYQi+IxQAar1EGgLffnwHARKzzPQShuA7QgGg1kukIfDtx3cQIDHLTC9hCL4jFABqvUQaAt9+fAcBErPM9BKG4DtCAaDWS6Qh8O3HdxAgMctML2EIviOUGUA36Kc76LePxLfQ44308O3HdxAgMctML2EIviOUGUDXBYCu45tIYgh8+/EdBEjMMtNLGILvCGUG0NX8u5vilzjxVU749uU7CJCYZaaXMATfEcoIoNsn6cfgicRvweO78PDty3cQIDHLTC9hCL4jlBFAt5b4V+ETltLu5ub03qvidjGB2dHSShgrSGL1HQRIzDLTSxiC7whlBNCNydEz08niiat5Z3Rr6e4XxW26421MprXVUKxv+YrVd7TGY/XtWUatzuaKJklHc2uJ9jYJPMVtuiMA2rli9R2t8Vh9e5ZRq69Ojpydza5MJ4/MASiX2f2CVsJYb2Vj9R3EraxZZnoJQ/AdoWz82SJjnQBoKQS+/fgOAiRmmeklDMF3hLIBUAJK9Rgol9nR0koYK0hi9R0ESMwy00sYgu8IZQ+gmIUvhMC3H99BgMQsM72EIfiOUCYA5T3MDTKLhHWgxRD49uM7CJCYZaaXMATfEcpwEmn/2dns8nTyBJ5EKofAtx/fQYDELDO9hCH4jlBmC+mPS55/x7Pw8O3JdxAgMctML2EIviOU2Rjo9plp/RuY8DYm+PbjOwiQmGWmlzAE3xEK7wO1XiINgW8/voMAiVlmeglD8B2hAFDrJdIQ+PbjOwiQmGWmlzAE3xEKALVeIg2Bbz++gwCJWWZ6CUPwHaEAUOsl0hD49uM7CJCYZaaXMATfEQoAtV4iDYFvP76DAIlZZnoJQ/AdoQBQ6yXSEPj24zsIkJhlppcwBN8RCgC1XiINgW8/voMAiVlmeglD8B2hBv8SwVhfkxir72iNx+rbs9ADtV4iDYFvP76D6ImZZaaXMATfEQoAtV4iDYFvP76DAIlZZnoJQ/AdoQBQ6yXSEPj24zsIkJhlppcwBN8RCgC1XiINgW8/voMAiVlmeglD8B2hAFDrJdIQ+PbjOwiQmGWmlzAE3xEKALVeIg2Bbz++gwCJWWZ6CUPwHaEAUOsl0hD49uM7CJCYZaaXMATfEQoAtV4iDYFvP76DAIlZZnoJQ/AdoQBQ6yXSEPj24zsIkJhlppcwBN8Rygygb5E30t/zeLq9QT/jQb+DhDfS99n3T2SaWxv/voMAiVlmeglD8B2hjAD65hKF5n3kx7oAUHwTqde+AdD+He8gfEcow69yHv0x/yrnbDX/Bie+ytlv3wBo/453EL4jlNl34e+9Sv5dJ13Q7ZP0I/E0AN+F77NvALR/xzsI3xHKxiTS5vQ+QtP7+O/tk7TruTmlgM1ldrS0Eg4boFLU/QQA7azE1+A7XtkAaNrT3JgcPTOdLJ64mndGt5Z4p/Q2JguFtdWw3/KlAqiDXO1V3J2GfcDlitW3Z1lo9c0p4SSbN5oknU5+a5/f1QOgjgSAVjTsAy5XrL49y7zVN9kc0uTI2dnsyjTpjVYBymV2v6CVELfw7UuUZjq3ql35VsSFcCtrlplewhB8RyhjgF5OZ9wzkXFPABQA9Xa8gwCJWWZ6CUPwHaEMAbp9ZrL4RCEggWZ1DJTL7GhpJQRA25cIgIZ6vBVxIfiOUGYA3T452X+2FEIAiln4jnwDoEGCxCwzvYQh+I5QRgBN+HmUIZL3NjfILBLWgXblGwANEiRmmeklDMF3hDICqEjI1bQvSp9KwpNIXfkGQIMEiVlmeglD8B2hzJ5Emghrl44Lz7/jWfiOfAOgQYLELDO9hCH4jlAmAN2YCACdbZM3M/E3MOFtTN34VgJUm4MAaKjHWxEXgu8IhfeBWi+RhnTjGwANEiRmmeklDMF3hAJArZdIQ7rxDYAGCRKzzPQShuA7QgGg1kukIRXfctYZ1AIADRIkZpnpJQzBd4QCQK2XSEMqvgHQeEBilplewhB8RygA1HqJNKTiGwCNByRmmeklDMF3hAJArZdIQyq+AdB4QGKWmV7CEHxHKADUeok0pOIbAI0HJGaZ6SUMwXeEGvxLBIN5TaKcdU4yTXxrF+iipp0pmAPesWL17VnogVovkYZUfMtZZ1ALFUDRA+2oxNfgO14BoNZLpCEV3wBoPCAxy0wvYQi+IxQAar1EGlLxDYDGAxKzzPQShuA7QgGg1kukIRXfAGivQfIOqejeQ/WtjnPIip4IALVeIg2p+I4VoE58K+IA0K5KfA0ABUAdlEhDKr7DAqiyNg1rCoACoNELAFXEhQ8SeaYAaNuE6kgAFACtU/cA1b86tQ5zLwCqhIxeQgC0bUJ1JAAKgNYJAFXEqara+oJSJdDDmReAWvXd9Mh0BBJVo0QL0Da+I5QjgCreSK+6OvUPszRu2ACVZzpwgMqrOBopvWllqgNQ7Vo0jQRAQ5AbgKq+idTwerI4Fqh9YqkuAasgUV5sepc1AFpff61MdQDqxrc8zlHPGwBVywlAlV/lbHheAaC8JL3L2gSgKmtWfWsfb0UVhw1QeQ0d+QZA1XICUOV34RueV+1wJj8FXK2HtHpBKc9gVaQ808S3qobKElUJrfp2cVmPRqoS9TJ9BwDayHeEcgHQ7ZO067k5JV/rFKU8sfTPHVeTKaqqWr2glJnpJZwDUL0SbfvW/xMlj1MDVC/TTgGqeUrOAaiDlgZAZ64AeveL5N+tJfrvbHYbE9mWHhBVnDJSmXA06rpESauoEujVQpmwF75dVFEFUCct3Qvfbk4GyAlAt5Zoz5ODtAjQjhXraxJj9R2t8Vh9e1Y3AOUq3ax0sT4umEc5O65FrL6DWFBulplewhB8RygA1HqJNAS+/fgOAiRmmeklDMF3hOpmDJTL7GhpJYwVJLH6DgIkZpnpJQzBd4Tqfha+48McK0hi9R0ESMwy00sYgu8I1f060I4Pc6wgidV3ECAxy0wvYQi+I1S3TyJBUIxSrT9Rrk3pUcJI1e2z8BAUo3rEQQC0nbp9GxMExagecRAAbSesvoUg1+oRBwHQdgJAIci1esRBALSdAFAIcq0ecRAAbScAFIJcq0ccBEDbCQCFIAjSFAAKQRCkKQAUgiBIUwAoBEGQpgBQCIIgTQGgEARBmgJAIagbVV8w7rNEZW26r2pf1S1A12IRfEftu17VF4wXtP2vH/vi1e0/u9o6Uh6nKlFZG5OqxiUA1IngO2rf9eIvGq/X5elkcveL/HM4LSIVcaoSlbUxqGpkAkCdCL6j9i3R9tcXj3wvVbXztjFZ/Oek27da9xJIVaQyoapEVZx+VWMTAOpE8B2173ptLU24KjfI2ycnT6T3zdXv4KgjlQlVJari9KsanQBQJ4LvqH3Xa/u3H+P6Ypk8hEgplepGH1WRyoSqElVx+lWNTgCoE8F31L7byw1AnQgAFQWAOhF8R+27vcisTQqkjUndLbw8UpnQibovMWQBoE4E31H7lkq+/md9cu9/Sqh0ZVo3M6OKVCbUXf+kX9XYBIA6EXxH7Vsm1fqfM2zS5r66hKpIZULN9U8GVY1MAKgTwXfUviVSr/+58oWESQ8/Xp9UFamI017/ZFDVuASAOhF8R+27Xt2v/9Fe/4SlSk0FgDoRfEftu16q6WvtJ9OVCbWn75VV/REfGL3yzwBXANSJ4Dtq3/WahzNlQp04NwDNgrCMaQaAOhJ8R+27XvNWIykT6sTpr3+SRv7FY4/98nTx76VL7H+55hGm6ASAOhF8R+1bItX6H+0n05UJtdc/ySI3pxNBR5V2oxAA6kTwHbVvmeTrf7SfTFcmNFj/JIv80ff+dLr4Oymw//zHMp8RqVuA/q2n2Ql34TN3Hm51hl48tusZWdzyzs83SXDhs82zLO6X5d80yVyQnBszve9Qo/ySBPvqI8qu9KTjsU7zfBe0PObnwEsH2pXZpI7nF/Yomq12b301vQCk63+0n0xXJlSVOCdOVdXagiJVtwAdv/M0uwDG464BWrlEggDouOEVLiOB4YXP5QWg5/jp0JxzTL0FKDQ0dQxQdpmeX4geoPTCvvjsQl3lm6vPAH3pAC+09ggq1BigjTVMgKpWHClXI81ZqvTWq0Q/+tN/ikmkbgH6gQXKjZVdHwFAqVZaNkRJfQZo4p22wksHeFe0ofoHUEKk7R99j6s03/Pm1yeTxaOSG2NVpDKhesWRcjWSOvK4atQ1MnUL0A8dS6+Ui8f2pONflHz03H3uzvF450fT6+jiUwvjnR8jW/kO7JIhe91Khw3zBOle52lX7vmDbAeWIPu9wm6XL3w6STd+/9PiVZhs/dZTNDBh+28eHO96WigqgcvnniokEQshCe9au/jp5P+n81qVfFcuuBygbCAwy1IwJlYrTcDrlnvgroSGoTv9+gJlUlaQfY8NQDIHO+cLlcxdNTwbhASZo1QXPpzU9Nv5LbxY4XJDPS3sLR4GHqswK/ddFV1YKZnvIRGfnEz21+JIFalMqFpxpFyNNG+p0mpa6D0JuvEwZ8cA3bfCroHDZYCu0AHBd56mA6QMC6VLhsWkewkJyF6Mnyz0Ls6B/DdDDRk8IEr2LgD0l1hg2jlOchWKSuByZyFJoZCPkM1Dx1iNea3+76LvygWX3cJ/dZxWIs9SMCZWiwE0rZvggbkqNEy60//BupRZ79y+xzqozOb4LuqiWEnBVbOzoZCAOqLZ0ogPZACt5iY01Glh78JhoLEqs20ASmZepPM9q2Sx5fbJ+pcbqSKVCVUrjpSrkeYsVSKPedJ1ongbU+cAPZ/ew6/seqYEUDocduEYvXp2P82AWLpkVsY7H016CQvJVSEmSPa6QIfTzo13/0YSejDJPE0g/GYd3eXxh5Jr4cKBlDo5QBM+rF1cHqckZyTOikpik+00tpxpEkU6KckF9vTas8lVltXqfyz6rgFopn3FegvGxGoxEqR1EzwwV0Jt+U4U0fmdqX2PdcOWszm+K82wL61a+mcwd9XsbBCbYWWcVyepcNJRfm6BN1sxt3JDFffOTxcaqzTbBqAqsbXw9a/XVEUqE6pXHClXI6mXKm3Rl4w8gfeBEnUM0PRaSe7g16oAfTQ7/9nVva98yfAOC7nzExIke/2DA4X+1ksH+DWW/y6Ocq2UAbpvjS2mWWHXdF5UEnuYxZYzpVH0KiPxWa1KvmvIwfT+3yjVu9ASebUYQMU55ZUMoGJt+U50XDEfYbXvsQFIpPsx0eVL5xcEWysUefPPhkIziC3DBgZWBICWchMbStxbPF1WWHMpzMp9txMbZ6x/MlIVqUy4/d0TV2UrjlRxdAdFZFrcetL7xKOcs84Bym63D5cBmvwej2/96HfWijMKxUuGx7D+B0+QbrKxVc4lggTCgvx3BtCLL3ztMx8elwCa83eFkSQviu+XVLmcKU1Id0hhwGtV8l254NjY3MLup9dK9RaMidViAGU4zDxQV4WG4Tut8G64K48NQDIXPOlpsML6d7mrJmdDIYE4FXdunB7ofBlTNTehoYS9C4eB5agyK/ddlTCBVJlEcgPQdNT1C5+SjKvK4+ZbOZk+4nkfAErUNUDPJeflSnoVFgF68an0zN39TCOAkvvbLEGS186DrL/ArwCKBPE3AyiZCWF3zlWAkoumDJedn+f7rVC4lAspwIXX6n8v+q5ccGwM9BwdAS3UMzcmVksEqOChDNCMjjRG6HXb91g3Dz6b47ssemjpXz/BVZOzoZCgCNB9PGu6Xc1NaChh78Jh4G2tMCv3XZUwgVSZRHIFUPY4e21t5HFc8qVKq5PH09fcbU4B0M4BmtwekTv4CkATvfCZO8fjPU17oHkCshcdJBPv7MR+VXatprD9+c9+7TvlW/hGvTPKmXIhBbjwWv0XRd+VC45PIi2zqY3iqhxmTNYDFTwoeqDkh8AV+x7r1v3M5vgui2TL7uBFV2sNzoZCAmUPtJqbrAcqHIY8R6lZue+qhAmkyiSSo1v4k3Sy/GGqQndTFceyVixVSsG5OlnEK+ln3QN0bXnXP1k4zAGanqQr+dl5/gC/ZeQ39nyH8hiokIAxgeJRAAbv5/JdBdSkA4KyMdDDa3PGB0vPASTyAAAgAElEQVSFlOCS1uo/L/quXHD8wn7pAJ1friwGpS1RGQMVwEdj68ZAD/MyDhU4aNtj3cz0bI7vipKq0Dv4giuxDWRnQyHBSuFAF8dAq7mJDVUYAxVyKazPrTcr991ObgA62zwu7fMq41Iplyq9+Q9fTBl8BHNI3QP03Ph9u57hg1+k//U8mQA9T0cDn6OjT8n2hWPFHcqz8GICAtCERIdJ5jsPpWuDssnk7HeS4l2n2aTAhYPlW/h0DvoYnaE+TK+f0gz1hWM1mZbhktWqKUDZTbyQpWBMrFYBoLkH6qo0ucyu/JcO3CrMztj3aAWgLx1413+XZiS6anQ2FJqhgLvl8R62X9psxdwqDVXYOz9dOF4VZuW+6yV793FyQ00WXfK1l8XpG1WkMiHdQfNFok2WKm1LU8ekzgGakC7rKwpL8Jbp4BNbWMIG8oUdKutAhQTLdKEkucKfyocSjxV/p3nt48nG4z0FgNJVkHQB5GHGG14UXwhZk2mld8ZrNX8ZU7a+PW0OoZ65MbFaxVv4zANzVVwgy1myLKztceDRwjImaoaPZuSuGp0NYoJif7G0DrSam9hQ4jpQ4TAU29rKMib5iKR8fHTO4KkiIZFqMl05Cz9nqdJbr+JFTEydA5TdLNK7pfMHxzs/lj+JNP4gnZQmz56kz7zkO9Q/iUQTLLPVkdlDJ3fl44rZ77W1Z9O+S5L3+NaPfnuBztNncCHP4XyQ3suxS1F4Sid9FOeDNZlWb29ZrUq+KxdcfmuZXL+Hi/XMjInVKkwi5R6Yq8IDNhlLzon9JvseG4BETR1WST4HL7pqcjaICYoPxF4gz0wJY6BihasNle8tHgYeqzAr910v2buPVTP0ykhlwqLIXXeLOMVSpe3Ln0xxvf935aVFJLwPdC0fDbQnK75Nq7UsLhu177FO/Tje9tXs9Fe++9ihCPNk9+v1cfKlSm8en0wWH37s4ansCdLIBICuDRWgzy+Ic/sAqEs1OvvnvPvYld46M5W+cUQaJ1uqlHjYfzbdSkiKB5EA0FRDBCgZvBOfWwJAXarR2T/n3cfbr1LVDi+qIpUJr5D59k/9eW2FFHGypUrrOTVlz+DHJQB0bZgA/Sp7hZGVzBqrH8fbvswvDeU74lSRqrjt706l3V1V3Ey2VInMzmc/8Cz8DAB1JPiO2reGVpO+oLR3qoqUx5GXhU4+9W9q5/5VcYLKS5UKQ6J4EmkGgDoSfEftWyrp85FbS0LXrixVpDRuK+k+3vP41fpXIivilCokwLPwMwDUkeA7at8SKe62lTDSWg+fkPXIWckOqjhl9gBoWQCoE8F31L4lUj0fuVq/RnR+pDSOrNdcPHG1FnOquIIA0DnSA+g6bzkyj8dX1Mq2Bfk+zzsTfEftu17K5yO3ln5O9WCQPFIRly5Suqd+pFIVV8gdAFVKC6CX+S3IOr0heUS1Lcr3ed6Z4Dtq3/VSPx+5OZ1I342kjFQmTFcqHTlbWx9VXKHO4k/2raT0e0mYRNIC6Paf8DGc5NA9TnBKbiJk2wX5Ps87E3xH7bteyle5b0zlq5GUkcqEM75W/oRiHX19nFBn8eecp++jU3uAbh6f7D9OW26d9zcfkW8X5Ps870zwHbXveqle5Z7c3v+cdD28KlKZkIl0NWWsU8XNKgBt8fR9JGoP0NXFE39J38vFX45AHvmSbRfT+j7PO9MMvmP2Lbt05K9ytz8LX9BbZ/6udC9VHMY556k9QF+9yl9syN9vSBpZtk3T3MZkq9YtNOp2nUEwitV3yMYVr3KXvSt0bqQyoZYKL8/HOOccaZ1t7KBtLdEeJvkp26YJANDOFavvoI0rXuW+oVhIr4xUJtR5iB7jnG3UDUC5XiupGtIsrkXC0ajrEmkIfPvxXTLux/ecy6cu8K3vLh75MxnqVJHKhDoP0WOcs40AUOsl0hD49uO7BwCtk/JVd6pI9Tvy9B6ih5rLBKDNx0C5zM5SrYSxgiRW34ECtPABjZpPsitfdaeKVCbUeogeaiMzgLadhTc7S7USxgqSWH0HClDamVB/RtO+zKfvoTkyAWj7daBmZ6lWwlhBEqtvAFSU1kP0UAsZAbT1k0hmZ6lWwlhBEqvvngL0LXKv9tZ3H/ti3fvhf/Q9didX/ZLmNpnjefO3H/7Uidpl9JoP0c9TUuDDD39R/RBoJDICaOtn4c3OUq2EsYIkVt+9BOhG+om2zfShzKPlpJdJMP0QUSXh+iR9OpRo8VfqytV+iF4ldnnjix4zU4C2fRuT2VmqlTBWkMTqu48ATUh2zycnf/P44uOvJrQsTe1skMny4/Rurpxwg3wQLvnfr7z66p9M6uaETB6ilyqp0d//8eyt+hJjU7erjs3OUq2EsYIkVt99BOgqnThIeVR5U1MaycbDyk+mky8U8c8Urde84sn0IfpaZR+TW68+UBWfAFDrJdIQ+Pbju4cAVcJ1a4nOJGyQfmJdQh5W/+Z5B7PwWULM488AUAcl0hD49uN7eADN5hvuLb9Bfi5AnTxED4CKAkCtl0hD4NuP72ABSt5E/MvT9H3EpTd00JvwDTrMWV48zRdVp/fydbfw6SuaZ5KPDBs8RC9V9mljfNZ4BoA6KJGGwLcf38ECVPGGjvXJ4u/86fQegs5sgDHTKg9Iov7b6iTS7yXIJVP0b9Z9J0T/IXqV1id3kzUB9SXGJgDUeok0BL79+A4UoMo3dJAXNE0Wn1ifTB4my5mKKTenHLdb1XcfJ0nueewLSbpP1rwiz+QheqUX8lFkUiI6oACogxJpCHz78R0oQOfo//1tshD+L6Z1b7p78zgH3PaZCuuu8Fcq1X6YQ/sherW2vzuVlRidAn55oh2F/HpIl4rV97CNb/8/VWi9mnRu/7zlXbi5Xu26wECFHqj1EmkIfPvx3c8eKNRXAaDWS6Qh8O3HNwCaS/mgvOIBe0WO4uc+8CLRGQDqoEQaAt9+fAOgmVQPyqsesFcIn/soCwC1XiINgW8/vgFQLtWD8qoH7FUSFxN8HdPwMwDUQYk0BL79+O4hQLe+8LCo4ruRlJEqKR+UVzxg31BvnpxM/j74CYDaL5GGwLcf3z0E6PbXFffFykiVVM95qh6wb6bLUzYAELsAUOsl0hD49uO7hwCd814jzZceqQEqf8C+idD9zASAWi+RhsC3H9+9BCh/nl0jUirVg/KqB+wbCN3PXACo9RJpCHz78d1PgCpfjaT53iTVg/KqB+zn6c2vTyZH0f1kMgFovqaBHIEN9khZ+qcNb6SHbz+++wnQ2f/32P+kGSmX4kF55QP2apHuJ75Gl8keQNcFgOKbSPDtyXdPAepEigfllQ/YK7SN7mdRFm7h2VIJ4Sup+ConfPvyDYAW1ORB+boH7CUifab9eBJJkAWA0s+/iwM1+C48fPvyDYC6FJ5EKsscoOwV2ltL2TALn+Mrv1wbIOmwFrH6BkBdSvla0yhlDFD+rMPG5OiZKR1s4Z3RfH3EbUymhWlo0G83UyhW3/Eah3zI+GzjK8zYvBH5tbVEg/K7egC0c8XqO17jkA+Znm3ZF6ZWJ0fOzmZXppNHagDKZXafpJUw1lvZWH3jFr6BtB+wh8oyBWh5nJP8BkADAEmsvgHQBtJ+wB4qyxSg5Zl2As3qGCiX2VmqlTBWkMTqGwBtJM0H7KGyDAGaP1SbBRCAYhYevj35BkCbSe8Be6gsQ4Dyu/Wst5nOKWEdKHz78g2ANpPmA/ZQSYYA3cjuBFbTF7RcnpI/bHgSCb59+QZAG0rzAXuoKEOA5p3MrePC8+94Fh6+PfkGQKEuZQzQbCRl+8w0fwMT3sYE3358A6BQl8L7QK2XSEPg249vABTqUgCo9RJpCHz78Q2AQl0KALVeIg2Bbz++AVCoSwGg1kukIfDtxzcACnUpANR6iTQEvv34BkChLgWAWi+RhsC3H98AKNSlAFDrJdIQ+PbjGwCFutTgX54Y6+shY/Udr3HIh9ADtV4iDYFvP77RA4W6FABqvUQaAt9+fAOgUJcCQK2XSEPg249vABTqUgCo9RJpCHz78Q2AQl0KALVeIg2Bbz++AVCoSwGg1kukIfDtxzcACnUpANR6iTQEvv34BkChLgWAWi+RhsC3H98AKNSlAFDrJdIQ+PbjGwCFupQZQDfopzvot4/Et9DjjfTw7cc3AAp1KTOArgsAXcc3kcQQ+PbjGwCFupQZQFfz726KX+LEVznh25dvABTqUkYAFb8tLX4LHt+Fh29fvgFQqEsZAXRriX8VPmEp7W5uTu+9Km4XE5idpVoJYwVJrL4BUKhLGQF0Y3L0zHSyeOJq3hndWrr7RXGb7ngbk2ltNRTr281i9R2vcciHjM42Nlc0STqaW0u0t0ngKW7THQHQzhWr73iNQz5kdLatTo6cnc2uTCePzAEol9l9klbCWG9lY/WNW3ioS9n4c03GOgHQUgh8+/ENgEJdygZACSjVY6BcZmepVsJYQRKrbwAU6lL2AIpZ+EIIfPvxDYBCXcoEoLyHuUFmkbAOtBgC3358A6BQlzKcRNp/dja7PJ08gSeRyiHw7cc3AAp1KbOF9Mclz7/jWXj49uQbAIW6lNkY6PaZaf0bmPA2Jvj24xsAhboU3gdqvUQaAt9+fAOgUJcCQK2XSEPg249vABTqUgCo9RJpCHz78Q2AQl0KALVeIg2Bbz++AVCoSwGg1kukIfDtxzcACnUpANR6iTQEvv34BkChLgWAWi+RhsC3H98AKNSlBv/yxFhfDxmr73iNQz6EHqj1EmkIfPvxjR4o1KUAUOsl0hD49uMbAIW6FABqvUQaAt9+fAOgUJcCQK2XSEPg249vABTqUgCo9RJpCHz78Q2AQl0KALVeIg2Bbz++AVCoSwGg1kukIfDtxzcACnUpANR6iTQEvv34BkChLgWAWi+RhsC3H98AKNSlzAD6Fnkj/T2Pp9sb9DMe9DtIeCM9fPvxDYBCXcoIoG8uUWjeR36sCwDFN5Hg25NvABTqUoZf5Tz6Y/5Vztlq/g1OfJUTvn35BkChLmX2Xfh7r5J/10kXdPsk/Ug8DcB34eHbj28AFOpSNiaRNqf3EZrex39vn6Rdz80pBWwus7NUK2GsIInVNwAKdSkbAE17mhuTo2emk8UTV/PO6NYS75TexmShsLaK9e1msfqO1zjkQxbOts0p4SSbN5oknU5+a5/f1QOgnStW3/Eah3zI/GzbZHNIkyNnZ7Mr06Q3WgUol9l9klbCWG9lY/WNW3ioSxkD9HI6456JjHsCoAGAJFbfACjUpQwBun1msvhEISCBZnUMlMvsLNVKGCtIYvUNgEJdygyg2ycn+8+WQghAMQsP3558A6BQlzICaMLPowyRvLe5QWaRsA4Uvn35BkChLmUEUJGQq2lflD6VhCeR4Nux75/IBIBCXcrsSaSJsHbpuPD8O56Fh2+3vgFQKAiZAHRjIgB0tk3ezMTfwIS3McG3U98AKBSE8D5Q6yXSkD77ltNpXm068w2AQkEIALVeIg3ps28AFACFmgkAtV4iDemzbwAUAIWaCQC1XiIN6bNvABQAhZoJALVeIg2p+JZe8j+Zl5lWLQDQ9iXqH6KuLiAoNAGg1kukIRXfACgACg1Og3/3VzBvN5NfnU6KM/FttaZufMszNTDe8SGCBiD0QK2XSEMqvuVXp5NaBNMDdeNbnil6oFCHAkCtl0hDKr4BUAAUGpwAUOsl0pCKbycgkWcKgFr0DYBCEgGg1kukIRXfTkAiz9QVQN8hVZe+AVAoDAGg1kukIRXfTkAizzTx3bDAwQFUu0T9qnZ1AUGhCQC1XiINqfh2AhJ5pgBo+xL1q9rVBQSFpoEAVH7qA6DzCnQMUHUCTd8AKBSGugeo9mWtipSf+sFMpjgBidK3dvVVCQFQABTKBYDqXFCvdQkS1WWt9K2qvirTQHxrHhpHAG3lG4pGjgCqeKFyw7MbAJ3vDQCtqSIACnUoNwBVfdKj4dkd1a2s6sqNFqCaVVQDVC9TABSSyAlAlR+Va3g9AaBNLmtt33olhgNQeaYAKNShnABU+VnjhtdTO4DKT+9egET7spbHmfhWWbPq20UVDQCqqmor31A0cgHQ7ZO067k5vfdqMcYIoHqnfi9A4uCyTnyrahiGbzcAVZXooKUB0JjlBqB3v0j+3Vqi/85mtzGRbemJOJvzPjFVQvnpPRppJtQuUdIqqgR6vt9h4NtBS2v4dnFoVADVzXReQihauQDo1hLteXKQFgHasYJ5H2jHitV3vMYhH+oGoFzzhjKbxvXxUc6OaxGrb3wTCepSAKj1EmkIfPvxDYBCXaqbMVAus7NUK2GsIInVNwAKdanuZ+E7Pr1jBUmsvgFQqEt1vw6049M7VpDE6hsAhbpUt08ilaWal1fO2fcoYRi1gO+uEkJRqdtn4cvq0XUBkLRMGEYtwvANDVbdvo2prB5dFwBJy4Rh1CIM39Bg5XfVcY+uC4CkZcIwahGGb2iwAkBdJwyjFvDdVUIoKgGgrhOGUQv47iohFJUAUNcJw6gFfHeVEIpKAKjrhGHUAr67SghFJby6BoIgSFMAKARBkKYAUAiCIE0BoBAEQZoCQCEIgjQFgEIQBGkqBIBW31zvs0RlbaxWFb67Uhi+oQEqBIBW31xf0Pa/fuyLV7f/7GrrSHmcqkRlbUyqajUz+G4TF4ZvaIAKAaD8Dfb1ujydTO5+kX9nqUWkIk5VorI2BlW1mhl8t4oLwzc0QIUA0Nn21xePfC9V9Y/5xmTxn5NuwGrd20VVkcqEqhJVcfpVrRN8x+UbGp5CAOjW0oSrcsO0fXLyRHofVf3AkjpSmVBVoipOv6rwDd/QABUCQLd/+zGuL5bPRHKGpmdp3WiUKlKZUFWiKk6/qvAN39AAFQJAVXJzQXVfVauZwffgfEM9VegAJaP46Qm6Mam7pZNHKhN2X1WrmcH34HxDPVUgAJWvB1mf3PufkrP0yrRupF4VqUyoux5Gv6r1gu9WmfXeNzQ0hQFQ1XqQM2wQ/766hKpIZULN9TAGVW1bC/iuUc99Q4NTEABVrwe58oXkHH348fqkqkhFnPZ6GIOqWs0MvlvFheEbGp5CAGj360G018NYrSp8x+UbGqBCAKhqOlP7SWVlQu3pXGVVf8QHyq78s4brIeE7Jt/QABU6QJVLRFSRcxNav6CyoKbLWuA7Lt/QABUCQOetTlEm1InTXw8jjfyLxx775eni30uXXP9yzSMtOrVQJtSJg2+vvqEBKgSAKteDaD+prEyovR5GFrk5nQg6qrTbqCT4Hp5vaHgKAqCK9SDaTyorExqsh5FF/uh7fzpd/J30Av7zH8t8Ni8JvofoGxqcwgCofD2I9pPKyoSqEufEqapaW5BS8F3JbNC+oaEpEIBCEAT1T3ECVLUCRbk6Zc7SlbdeJfrRn/7TQCcV4Dsu35Bz+QYoOUO3f/Q9rtL4/5tfn0wWj0pulFSRyoTqFSjK1SnqyOOqUbii4Dsu39BA5RugdKGdZPyfRHxyMtlfe3qqIpUJVStQlKtT5i1dWU0LvSe5lOc/3AffcfmGBirfACUj8dLx/1Wy+G77ZP3LblSRyoSqFSjK1Slzlq6Qx/7ousEGb+eB77h8QwOVb4CqxNZG179uURWpTKhegaJcnaJeupLe5a1OnjB+PyR8x+Ub6rFCBigbd6p/Uk4VqUy4/d0TV2UrUFRxdAdFZFrcetIbMX20D77j8g31WL4BKkwoVCYV3FxQ6SjcFz4lGWeTx823cjJ95O++RhcUfMflGxqofANUmFCoTCq4uqDY4821tZHHccmXrqxOHk9fe7Y5nX9BwXdcvqGByjdAhQmFyqSCo1u6k3Ty9GGqQvdDFceyVixdSS+k1clik1eUw3dcvqGByjdAVXJzQc02j0v7QMq4VMqlK2/+wxfTa/KIfFCtieA7Lt9QjxUCQGXvwk1usMgiPL4Wrzicr4pUJqQ7yG+6lLd0TZaubEtTVzKD72INhu0bGqBCAKh8hEo+XjZnME2RkEg1uaqclZ2zdOWtV9u8mAe+y+HD9g0NUCEAVPYuXNWMrTJSmbAochfWIk6xdGX78ifTy3f/78pLK6WA72L4wH1DA1QIAFW/C9dluck1ILt/q4+TL1158/hksvjwYw9PZU8U1pUB31H5hoanEAA65124rvTWman0DRTSONnSlcTD/rPpVnJlNXwwBb7j8g0NUCEAdM67cLdfpaodblJFKhNeIfOvn/rz2gop4mRLV9bzq0j2THa1fvAdlW9ogAoBoEop3xmmilTFbX93Ku3+qOJmsqUrZLY2+2Hl2Wj4jss31E8FD9DVpG8g7a2oIuVx5OWRk0/9m9q5YFWcoPLSlcIQmZUnU+A7Lt9QPxUIQKXPy20tCX/qy1JFSuO2ku7EPY9frV1Mo4pTqpCgRWr4rmQ4aN/Q0BQEQBV3X8qTU2t9dHKlHTkr2UEVp8xe74KC77h8Q8NTEABVPS+3Wr9mcH6kNI6s31s8cbX2tFfFFWTlgoLvuHxDw1MIAFU+L7e19HPyEXpVpCIuXbRyT/3IlSqukLv5BQXfcfmGBqgQAKp+Xm5zOpG+K0cZqUyYrlw5cra2Pqq4Qp3Fn+zbOY+lz2Q3u6DgOy7f0AAVDEBlr/bemErHy9SRyoQzvnb6RG2vRRUn1Fn8ORHVAiTw3aL6/fYNDVAhAFT1au/kdu/npOujVZHKhEyk6yE791Vxs8oF1eJpbLGK8B2Tb2iACgGgqld725+VLeitM39Xupcqzs64F3zH5RsanoIAqOLV3rJ3R86NVCbUUuFl6lbGveA7Lt/Q8BQEQFWv9t5QLKxWRioT6jxU7WDcC74rUYP2DQ1OYQCUqvbV3m99d/HIn8lOfVWkMqHOQ9XOxr3gu2n1h+EbGpBCAmidlK8+U0Wq35mm91B1h4LvuHxDPZVvgBY+qFDziW7lq89UkcqEWg9VWxV8z6LyDQ1UvgFKZzfVn1V0VWr7ONs1gO9YfEMDVZwA1Xuo2qbgexaVb2igCh2gb5Hbsbe++9gX694X/qPvsZu16pcVt8mY/5u//fCnTtQuq9Z8qHqekgIffviL6ocCeSHwHZNvaKAKG6Ab6Se7NtOH9I6Wk14mwfTDNJWE65P0aUGixV+pK1f7oWqV1tksRoMvPMB3XfWH6xsaqIIGaHJm3/PJyd88vvj4q8nVUxrq3yCTp8f///buaLdtKo7juAtF6gtkQiD12mN7hAlpGohG7AL2ADBtEgLtjhdgXCCoBFdU4gEGiAuuK7isAtPo7lZaUWjjV8HHjjPHOf7X5+/E8fH5fi4aJadu8pfiX+04/3Pi7PyruuGJWSAs/fHJ8fFPse0aQZum6lrpK7r3PPnX/owV1G15+QOuGwPV6wB9Yv63T/L359LMPdlg8me2R1U7lc2KNcWyNRPLlD9tm6qt5ouLTZYbbJZQdxJU3RioPgeouLNdfJR/9n9ijhtsGxaP2a5UrOWq7HzDJn+Bupc3GHLdGCiPA3R23xxxuO5Qa2mq7ipIqNvDujFQmw9QMzPtg3E2P21lxob8pOwk/9jLzN6TLAwW3z5Jz+1sp3TZlL1JzaKzLZqqa82Xum2yzC11h1U3BmrzARqXLf4rn8TXv/plfMPsSvMPnOaeFA+kQx8uX1T4Jt0FzSXbc9u6EfqmaskkfstcI7Y/YwV1h1U3BmrTASrO2GAm7ImvfzqJ47vm6y2LW/4zLna/i+W5cNNNbjy8n273vmXKtIXdeOnsS26qFmsxi+SaZ2xwQELdYdWNgdp0gF7hry/NF6P/GNtmPjv/uHjDT39ceu8/LabYsS7UoG6qlk1/Htc9oyPqDqtu+KrnAdrU9Nnym/g4Pdj51fGsrL3jTp+NukuvIIC60TcDCVAA6F6QASo2TgsN18JfLC//0NuJJak7rLqxfiEGqNQ4LTVcC7xY/oG6w6obHQgwQKXGaanhWlK+uPy4p5dlqTusutGFPgfoxf27ZYtz5YiDErFxWmi4buj8izi+125/ou6w6obH+hyg08fCeZI4KJH6/qSG62bSU8KbbeeHpO6w6obH+hygV8xzo5wER96h6huum1jV4Qh1uw7W86FueKvfAVr0NysGa0mN01LDdQOrOxyhbtfBWl7UDV/1PEDFqXKU8+hIjdNSw/VVztOTzA9WdDhC3a6D9XyoG77qeYAmfz/8WjlYT2icFhuuZeZwZHWrk1G362A9H+qGp/oeoGshNE6LDdeCqQ+HI9QdVt1YvyADNGnWOG1ruK5hvlh904fOFOquN8S6sWahBuiKhdqZQt1h1Y0qAnQlxGkuB4y6w6obVQQoACgRoACgRICWqRuuPUfdYdWNlSFAy9QN156j7rDqxsoQoIuUDdfeo25AgQCt0DVc+4+6AXcEaIWy4dp71A24I0CrlA3X3qNuwBkBCgBKBCgAKBGgAKBEgAKAEgEKAEoEKAAoEaAAoESAAoASAQoH+9GC3eR0FO3V/bI0BgwCAQoHBChQRoDC2Yto6/NNvwagDwhQOCNAgRwBCmcEKJAjQOGsFKD555z/3Yr2zh5F0dY7R0l2++bRfMz8PHs7iqI3DvJNLr+7FkWvH5yOSGF4jwCFM1uA3hlll5V2TvPb145KAXo7fyzf6PKz/ALUHQIU/iNA4cwWoNH2QZ6N5nY/Ko49s5/R9vfJ5bdpupot9qOtd4+S30YRnwPAfwQonNkC9JUf8nvZSHp/txSg2VianOa2+G5T8auAzwhQOLMFaHZ0Wdymh6I7pQDdnW1lAvQwO7tPsiNRAhS+I0DhzBagWUgWt5UA3Xu5VT5S+SOArwhQOLNehTf3rg7Q4jfM4wQovEeAwhkBCuQIUDgjQIEcAQpnLQKUz0AxKAQonLUI0GSfq/AYEAIUztoEKN8DxZAQoHDWJkDNked7SfI7nUgYAgIUzloF6KwXfus2AQr/EaBw1ipAi9mYXsw6PAGPEaDo1PwiEgGKASBA0anDl7Pa7VffC00AAABxSURBVGz6tQBtEaDoVHpGv32QmGmX+QgU/iNA0a3D2Yqe5lo84DkCFB07ezSKoleLBT4AnxGgAKBEgAKAEgEKAEoEKAAoEaAAoESAAoASAQoASgQoACgRoACgRIACgBIBCgBKBCgAKBGgAKBEgAKA0v94EseZdLzQ7AAAAABJRU5ErkJggg=="/>
          <p:cNvSpPr>
            <a:spLocks noChangeAspect="1" noChangeArrowheads="1"/>
          </p:cNvSpPr>
          <p:nvPr/>
        </p:nvSpPr>
        <p:spPr bwMode="auto">
          <a:xfrm>
            <a:off x="63500" y="-136525"/>
            <a:ext cx="6400800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5133" y="2157589"/>
            <a:ext cx="4886256" cy="3490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507110" y="5647772"/>
            <a:ext cx="1580561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GB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Compared</a:t>
            </a:r>
            <a:r>
              <a:rPr kumimoji="0" lang="en-GB" sz="11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to onset of </a:t>
            </a:r>
            <a:r>
              <a:rPr kumimoji="0" lang="en-GB" sz="11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DF</a:t>
            </a:r>
            <a:endParaRPr kumimoji="0" lang="en-GB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907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7418" y="878607"/>
            <a:ext cx="7869363" cy="923330"/>
          </a:xfrm>
        </p:spPr>
        <p:txBody>
          <a:bodyPr/>
          <a:lstStyle/>
          <a:p>
            <a:r>
              <a:rPr lang="en-GB" dirty="0"/>
              <a:t>Analytics with SNOMED International’s Health Data Analytics </a:t>
            </a:r>
            <a:r>
              <a:rPr lang="en-GB" dirty="0" smtClean="0"/>
              <a:t>tool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35934" y="2123579"/>
            <a:ext cx="7973149" cy="296528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b="1" dirty="0" smtClean="0"/>
              <a:t>statistical-test </a:t>
            </a:r>
            <a:r>
              <a:rPr lang="en-GB" sz="1800" dirty="0" smtClean="0"/>
              <a:t>API to generate hazard ratio</a:t>
            </a:r>
          </a:p>
          <a:p>
            <a:r>
              <a:rPr lang="en-GB" sz="1800" dirty="0" smtClean="0"/>
              <a:t>Define patient cohorts (ECL) and compare incidence of an outcome (ECL) with different exposures (ECL)</a:t>
            </a:r>
          </a:p>
          <a:p>
            <a:r>
              <a:rPr lang="en-GB" sz="1800" dirty="0" smtClean="0"/>
              <a:t>In patients with diabetes, we compare the </a:t>
            </a:r>
            <a:r>
              <a:rPr lang="en-GB" sz="1800" dirty="0" smtClean="0"/>
              <a:t>outcomes in </a:t>
            </a:r>
            <a:r>
              <a:rPr lang="en-GB" sz="1800" dirty="0" smtClean="0"/>
              <a:t>those with neuropathy and vascular disease </a:t>
            </a:r>
          </a:p>
          <a:p>
            <a:r>
              <a:rPr lang="en-GB" sz="1800" dirty="0" smtClean="0"/>
              <a:t>Generate hazard ratios for outcome of lower limb amputation </a:t>
            </a:r>
            <a:r>
              <a:rPr lang="en-GB" sz="1800" dirty="0" smtClean="0"/>
              <a:t> </a:t>
            </a:r>
            <a:endParaRPr lang="en-GB" sz="1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28363"/>
              </p:ext>
            </p:extLst>
          </p:nvPr>
        </p:nvGraphicFramePr>
        <p:xfrm>
          <a:off x="1482139" y="4202763"/>
          <a:ext cx="5880738" cy="1524000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915474"/>
                <a:gridCol w="1438089"/>
                <a:gridCol w="1527175"/>
              </a:tblGrid>
              <a:tr h="304149">
                <a:tc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Neuropathy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Vascular</a:t>
                      </a:r>
                      <a:r>
                        <a:rPr lang="en-GB" sz="1400" baseline="0" dirty="0" smtClean="0"/>
                        <a:t> disease</a:t>
                      </a:r>
                      <a:endParaRPr lang="en-GB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 cohort </a:t>
                      </a:r>
                      <a:r>
                        <a:rPr lang="en-GB" sz="1400" baseline="0" dirty="0" smtClean="0"/>
                        <a:t>affected (%)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1214 (5.6)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1086</a:t>
                      </a:r>
                      <a:r>
                        <a:rPr lang="en-GB" sz="1400" baseline="0" dirty="0" smtClean="0"/>
                        <a:t> (5)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 (%) affected, LL amputation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21 (1.7)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64 (5.9)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N (%) not affected LL</a:t>
                      </a:r>
                      <a:r>
                        <a:rPr lang="en-GB" sz="1400" baseline="0" dirty="0" smtClean="0"/>
                        <a:t> amputation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161</a:t>
                      </a:r>
                      <a:r>
                        <a:rPr lang="en-GB" sz="1400" baseline="0" dirty="0" smtClean="0"/>
                        <a:t> </a:t>
                      </a:r>
                      <a:r>
                        <a:rPr lang="en-GB" sz="1400" dirty="0" smtClean="0"/>
                        <a:t>(0.8)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118 (0.6)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04149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Hazard Ratio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2.22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10.36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11382" y="6115125"/>
            <a:ext cx="56813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github.com/IHTSDO/health-data-analytics</a:t>
            </a:r>
            <a:endParaRPr lang="en-GB" sz="2000" dirty="0" smtClean="0"/>
          </a:p>
        </p:txBody>
      </p:sp>
      <p:sp>
        <p:nvSpPr>
          <p:cNvPr id="3" name="Oval 2"/>
          <p:cNvSpPr/>
          <p:nvPr/>
        </p:nvSpPr>
        <p:spPr>
          <a:xfrm>
            <a:off x="4338536" y="5372029"/>
            <a:ext cx="719847" cy="447473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5736076" y="5378184"/>
            <a:ext cx="719847" cy="447473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504410" y="5447584"/>
            <a:ext cx="142023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lang="en-GB" sz="1600" i="1" dirty="0" smtClean="0">
                <a:solidFill>
                  <a:srgbClr val="000000"/>
                </a:solidFill>
                <a:latin typeface="Arial"/>
                <a:ea typeface="+mn-ea"/>
              </a:rPr>
              <a:t>This fits with the literature</a:t>
            </a:r>
            <a:endParaRPr kumimoji="0" lang="en-GB" sz="1600" b="0" i="1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02676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xfrm>
            <a:off x="638175" y="1377950"/>
            <a:ext cx="7851775" cy="46166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Conclusion</a:t>
            </a:r>
          </a:p>
        </p:txBody>
      </p:sp>
      <p:sp>
        <p:nvSpPr>
          <p:cNvPr id="16387" name="Text Placeholder 2"/>
          <p:cNvSpPr>
            <a:spLocks noGrp="1"/>
          </p:cNvSpPr>
          <p:nvPr>
            <p:ph type="body" sz="quarter" idx="13"/>
          </p:nvPr>
        </p:nvSpPr>
        <p:spPr bwMode="auto">
          <a:xfrm>
            <a:off x="635000" y="2009775"/>
            <a:ext cx="7872413" cy="215443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342900" indent="-3429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EHR data is rich enough to share for data collection clinical trials. </a:t>
            </a: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Deidentified version is a valuable resource for research</a:t>
            </a: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Also need to develop data access rules, prioritisation and hosting platform for external access</a:t>
            </a: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 charset="0"/>
            </a:endParaRP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SNOMED CT coded data can easily be categoried using ECL</a:t>
            </a:r>
          </a:p>
          <a:p>
            <a:pPr marL="342900" indent="-34290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charset="0"/>
              </a:rPr>
              <a:t>ECL used by Snowstorm for descriptive statistics. 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693083" y="6030342"/>
            <a:ext cx="7851775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3000" b="1" i="0" kern="1200" cap="none">
                <a:solidFill>
                  <a:schemeClr val="bg2"/>
                </a:solidFill>
                <a:latin typeface="Arial"/>
                <a:ea typeface="ＭＳ Ｐゴシック" pitchFamily="-65" charset="-128"/>
                <a:cs typeface="Arial"/>
              </a:defRPr>
            </a:lvl1pPr>
            <a:lvl2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2pPr>
            <a:lvl3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3pPr>
            <a:lvl4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4pPr>
            <a:lvl5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5pPr>
            <a:lvl6pPr marL="4572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6pPr>
            <a:lvl7pPr marL="9144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7pPr>
            <a:lvl8pPr marL="13716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8pPr>
            <a:lvl9pPr marL="1828800"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-65" charset="0"/>
                <a:ea typeface="ＭＳ Ｐゴシック" pitchFamily="-65" charset="-128"/>
              </a:defRPr>
            </a:lvl9pPr>
          </a:lstStyle>
          <a:p>
            <a:r>
              <a:rPr lang="en-US" dirty="0" smtClean="0">
                <a:latin typeface="Arial" charset="0"/>
                <a:cs typeface="Arial" charset="0"/>
              </a:rPr>
              <a:t>Thank you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4951" y="4635675"/>
            <a:ext cx="7715189" cy="96949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kumimoji="0" lang="en-GB" sz="2100" b="0" i="0" u="none" strike="noStrike" kern="1200" cap="none" spc="0" normalizeH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Dave Brown (Genomics England): </a:t>
            </a:r>
            <a:r>
              <a:rPr lang="en-GB" sz="2100" dirty="0">
                <a:solidFill>
                  <a:schemeClr val="bg2"/>
                </a:solidFill>
                <a:latin typeface="Arial"/>
              </a:rPr>
              <a:t>Text </a:t>
            </a:r>
            <a:r>
              <a:rPr lang="en-GB" sz="2100" dirty="0" smtClean="0">
                <a:solidFill>
                  <a:schemeClr val="bg2"/>
                </a:solidFill>
                <a:latin typeface="Arial"/>
              </a:rPr>
              <a:t>processing</a:t>
            </a:r>
            <a:endParaRPr kumimoji="0" lang="en-GB" sz="2100" b="0" i="0" u="none" strike="noStrike" kern="1200" cap="none" spc="0" normalizeH="0" noProof="0" dirty="0" smtClean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2100" dirty="0" smtClean="0">
                <a:solidFill>
                  <a:schemeClr val="bg2"/>
                </a:solidFill>
                <a:latin typeface="Arial"/>
                <a:ea typeface="+mn-ea"/>
              </a:rPr>
              <a:t>Kai </a:t>
            </a:r>
            <a:r>
              <a:rPr lang="en-GB" sz="2100" dirty="0">
                <a:solidFill>
                  <a:schemeClr val="bg2"/>
                </a:solidFill>
                <a:latin typeface="Arial"/>
                <a:ea typeface="+mn-ea"/>
              </a:rPr>
              <a:t>Kewley (SNOMED </a:t>
            </a:r>
            <a:r>
              <a:rPr lang="en-GB" sz="2100" dirty="0" err="1">
                <a:solidFill>
                  <a:schemeClr val="bg2"/>
                </a:solidFill>
                <a:latin typeface="Arial"/>
                <a:ea typeface="+mn-ea"/>
              </a:rPr>
              <a:t>Int</a:t>
            </a:r>
            <a:r>
              <a:rPr lang="en-GB" sz="2100" dirty="0" smtClean="0">
                <a:solidFill>
                  <a:schemeClr val="bg2"/>
                </a:solidFill>
                <a:latin typeface="Arial"/>
                <a:ea typeface="+mn-ea"/>
              </a:rPr>
              <a:t>):</a:t>
            </a:r>
            <a:r>
              <a:rPr lang="en-GB" sz="2100" dirty="0">
                <a:solidFill>
                  <a:schemeClr val="bg2"/>
                </a:solidFill>
                <a:latin typeface="Arial"/>
              </a:rPr>
              <a:t> Health Data Analytics </a:t>
            </a:r>
            <a:r>
              <a:rPr lang="en-GB" sz="2100" dirty="0" smtClean="0">
                <a:solidFill>
                  <a:schemeClr val="bg2"/>
                </a:solidFill>
                <a:latin typeface="Arial"/>
              </a:rPr>
              <a:t>tool</a:t>
            </a:r>
            <a:endParaRPr lang="en-GB" sz="2100" dirty="0">
              <a:solidFill>
                <a:schemeClr val="bg2"/>
              </a:solidFill>
              <a:latin typeface="Arial"/>
              <a:ea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100" dirty="0" smtClean="0">
                <a:solidFill>
                  <a:schemeClr val="bg2"/>
                </a:solidFill>
                <a:latin typeface="Arial"/>
                <a:ea typeface="+mn-ea"/>
              </a:rPr>
              <a:t>Elisa </a:t>
            </a:r>
            <a:r>
              <a:rPr lang="en-US" sz="2100" dirty="0" err="1">
                <a:solidFill>
                  <a:schemeClr val="bg2"/>
                </a:solidFill>
                <a:latin typeface="Arial"/>
                <a:ea typeface="+mn-ea"/>
              </a:rPr>
              <a:t>Rauseo</a:t>
            </a:r>
            <a:r>
              <a:rPr lang="en-US" sz="2100" dirty="0">
                <a:solidFill>
                  <a:schemeClr val="bg2"/>
                </a:solidFill>
                <a:latin typeface="Arial"/>
                <a:ea typeface="+mn-ea"/>
              </a:rPr>
              <a:t> (</a:t>
            </a:r>
            <a:r>
              <a:rPr lang="en-US" sz="2100" dirty="0" smtClean="0">
                <a:solidFill>
                  <a:schemeClr val="bg2"/>
                </a:solidFill>
                <a:latin typeface="Arial"/>
                <a:ea typeface="+mn-ea"/>
              </a:rPr>
              <a:t>Barts Health): </a:t>
            </a:r>
            <a:r>
              <a:rPr lang="en-US" sz="2100" dirty="0">
                <a:solidFill>
                  <a:schemeClr val="bg2"/>
                </a:solidFill>
                <a:latin typeface="Arial"/>
              </a:rPr>
              <a:t>SNOMED CT + ICD10 </a:t>
            </a:r>
            <a:r>
              <a:rPr lang="en-US" sz="2100" dirty="0" smtClean="0">
                <a:solidFill>
                  <a:schemeClr val="bg2"/>
                </a:solidFill>
                <a:latin typeface="Arial"/>
              </a:rPr>
              <a:t>phenotyping</a:t>
            </a:r>
            <a:endParaRPr lang="en-GB" sz="2100" dirty="0">
              <a:solidFill>
                <a:schemeClr val="bg2"/>
              </a:solidFill>
              <a:latin typeface="Arial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613778" y="1329476"/>
            <a:ext cx="7880511" cy="461665"/>
          </a:xfrm>
        </p:spPr>
        <p:txBody>
          <a:bodyPr/>
          <a:lstStyle/>
          <a:p>
            <a:r>
              <a:rPr lang="en-GB" dirty="0" smtClean="0"/>
              <a:t>Presentation outline: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91774" y="1910281"/>
            <a:ext cx="7881250" cy="360098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GB" dirty="0" smtClean="0"/>
              <a:t>COVID-19 </a:t>
            </a:r>
          </a:p>
          <a:p>
            <a:pPr marL="1200150" lvl="1" indent="-457200"/>
            <a:r>
              <a:rPr lang="en-GB" sz="2100" dirty="0" smtClean="0"/>
              <a:t>Research at Barts Health</a:t>
            </a:r>
            <a:endParaRPr lang="en-GB" sz="2100" dirty="0"/>
          </a:p>
          <a:p>
            <a:pPr marL="1200150" lvl="1" indent="-457200"/>
            <a:r>
              <a:rPr lang="en-GB" sz="2100" dirty="0"/>
              <a:t>M</a:t>
            </a:r>
            <a:r>
              <a:rPr lang="en-GB" sz="2100" dirty="0" smtClean="0"/>
              <a:t>aster dataset</a:t>
            </a:r>
          </a:p>
          <a:p>
            <a:pPr marL="1200150" lvl="1" indent="-457200">
              <a:buFont typeface="+mj-lt"/>
              <a:buAutoNum type="arabicPeriod"/>
            </a:pPr>
            <a:endParaRPr lang="en-GB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GB" dirty="0" smtClean="0"/>
              <a:t>Use of SNOMED expression constraint </a:t>
            </a:r>
            <a:r>
              <a:rPr lang="en-GB" dirty="0" smtClean="0"/>
              <a:t>language (</a:t>
            </a:r>
            <a:r>
              <a:rPr lang="en-GB" dirty="0" smtClean="0"/>
              <a:t>ECL) for clinical analytics</a:t>
            </a:r>
          </a:p>
          <a:p>
            <a:pPr marL="1200150" lvl="1" indent="-457200"/>
            <a:r>
              <a:rPr lang="en-GB" sz="2100" dirty="0">
                <a:latin typeface="Arial"/>
              </a:rPr>
              <a:t>Defining and categorising</a:t>
            </a:r>
          </a:p>
          <a:p>
            <a:pPr marL="1200150" lvl="1" indent="-457200"/>
            <a:r>
              <a:rPr lang="en-GB" sz="2100" dirty="0" smtClean="0">
                <a:latin typeface="Arial"/>
              </a:rPr>
              <a:t>Statistics</a:t>
            </a:r>
          </a:p>
          <a:p>
            <a:pPr marL="1200150" lvl="1" indent="-457200">
              <a:buFont typeface="+mj-lt"/>
              <a:buAutoNum type="arabicPeriod"/>
            </a:pPr>
            <a:endParaRPr lang="en-GB" sz="2100" dirty="0">
              <a:latin typeface="Arial"/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Text analytics</a:t>
            </a:r>
          </a:p>
        </p:txBody>
      </p:sp>
    </p:spTree>
    <p:extLst>
      <p:ext uri="{BB962C8B-B14F-4D97-AF65-F5344CB8AC3E}">
        <p14:creationId xmlns:p14="http://schemas.microsoft.com/office/powerpoint/2010/main" val="3455290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785" y="814812"/>
            <a:ext cx="7869363" cy="461665"/>
          </a:xfrm>
        </p:spPr>
        <p:txBody>
          <a:bodyPr/>
          <a:lstStyle/>
          <a:p>
            <a:r>
              <a:rPr lang="en-GB" dirty="0" smtClean="0"/>
              <a:t>Data requests at Barts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46034" y="1569101"/>
            <a:ext cx="8001269" cy="4603824"/>
          </a:xfrm>
        </p:spPr>
        <p:txBody>
          <a:bodyPr/>
          <a:lstStyle/>
          <a:p>
            <a:pPr marL="285750" indent="-285750">
              <a:lnSpc>
                <a:spcPts val="23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1800" dirty="0" smtClean="0"/>
              <a:t>There are many </a:t>
            </a:r>
            <a:r>
              <a:rPr lang="en-GB" sz="1800" dirty="0"/>
              <a:t>requests for </a:t>
            </a:r>
            <a:r>
              <a:rPr lang="en-GB" sz="1800" dirty="0" smtClean="0"/>
              <a:t>our COVID-19 patient data</a:t>
            </a:r>
            <a:r>
              <a:rPr lang="en-GB" sz="1800" dirty="0"/>
              <a:t>, </a:t>
            </a:r>
            <a:r>
              <a:rPr lang="en-GB" sz="1800" dirty="0" smtClean="0"/>
              <a:t>but it is not feasible to allow broad access </a:t>
            </a:r>
            <a:r>
              <a:rPr lang="en-GB" sz="1800" dirty="0"/>
              <a:t>to the entire Data </a:t>
            </a:r>
            <a:r>
              <a:rPr lang="en-GB" sz="1800" dirty="0" smtClean="0"/>
              <a:t>Warehouse</a:t>
            </a:r>
          </a:p>
          <a:p>
            <a:pPr marL="285750" indent="-285750">
              <a:lnSpc>
                <a:spcPts val="23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GB" sz="1800" dirty="0" smtClean="0"/>
              <a:t>We prepared </a:t>
            </a:r>
            <a:r>
              <a:rPr lang="en-GB" sz="1800" dirty="0"/>
              <a:t>a </a:t>
            </a:r>
            <a:r>
              <a:rPr lang="en-GB" sz="1800" dirty="0" smtClean="0"/>
              <a:t>standard </a:t>
            </a:r>
            <a:r>
              <a:rPr lang="en-GB" sz="1800" dirty="0"/>
              <a:t>dataset for </a:t>
            </a:r>
            <a:r>
              <a:rPr lang="en-GB" sz="1800" dirty="0" smtClean="0"/>
              <a:t>all uses, including:</a:t>
            </a:r>
          </a:p>
          <a:p>
            <a:pPr>
              <a:lnSpc>
                <a:spcPts val="23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 smtClean="0"/>
              <a:t>Clinical trials</a:t>
            </a:r>
            <a:r>
              <a:rPr lang="en-GB" sz="1800" dirty="0" smtClean="0"/>
              <a:t>: To enrol (and co-enrol) </a:t>
            </a:r>
            <a:r>
              <a:rPr lang="en-GB" sz="1800" dirty="0"/>
              <a:t>patients and reduce manual data entry </a:t>
            </a:r>
            <a:r>
              <a:rPr lang="en-GB" sz="1800" dirty="0" smtClean="0"/>
              <a:t>for 6 NIHR-prioritised clinical trials:  </a:t>
            </a:r>
          </a:p>
          <a:p>
            <a:pPr>
              <a:lnSpc>
                <a:spcPts val="23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dirty="0" smtClean="0"/>
              <a:t>	</a:t>
            </a:r>
            <a:r>
              <a:rPr lang="en-GB" sz="1800" dirty="0" err="1" smtClean="0"/>
              <a:t>ReCOVery</a:t>
            </a:r>
            <a:r>
              <a:rPr lang="en-GB" sz="1800" dirty="0"/>
              <a:t>, </a:t>
            </a:r>
            <a:r>
              <a:rPr lang="en-GB" sz="1800" dirty="0" err="1"/>
              <a:t>ReMAP</a:t>
            </a:r>
            <a:r>
              <a:rPr lang="en-GB" sz="1800" dirty="0"/>
              <a:t>-CAP, ISARIC, </a:t>
            </a:r>
            <a:r>
              <a:rPr lang="en-GB" sz="1800" dirty="0" err="1" smtClean="0"/>
              <a:t>GenomiCC</a:t>
            </a:r>
            <a:r>
              <a:rPr lang="en-GB" sz="1800" dirty="0" smtClean="0"/>
              <a:t>, Accord2 </a:t>
            </a:r>
            <a:r>
              <a:rPr lang="en-GB" sz="1800" dirty="0"/>
              <a:t>and </a:t>
            </a:r>
            <a:r>
              <a:rPr lang="en-GB" sz="1800" dirty="0" smtClean="0"/>
              <a:t>PRIEST</a:t>
            </a:r>
          </a:p>
          <a:p>
            <a:pPr>
              <a:lnSpc>
                <a:spcPts val="23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 smtClean="0"/>
              <a:t>Internal audit</a:t>
            </a:r>
            <a:r>
              <a:rPr lang="en-GB" sz="1800" dirty="0" smtClean="0"/>
              <a:t>: To understand the population of COVID-19 patients at Barts, and how outcomes are related to demographics, comorbidities, virus symptoms and treatments.</a:t>
            </a:r>
          </a:p>
          <a:p>
            <a:pPr>
              <a:lnSpc>
                <a:spcPts val="23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1800" b="1" dirty="0" smtClean="0"/>
              <a:t>Research</a:t>
            </a:r>
            <a:r>
              <a:rPr lang="en-GB" sz="1800" dirty="0" smtClean="0"/>
              <a:t>: Finally, there is a need to produce this dataset to share with external researchers and for contributing to large data collection studies. There is lots of interest in data on </a:t>
            </a:r>
            <a:r>
              <a:rPr lang="en-GB" sz="1800" dirty="0"/>
              <a:t>COVID- </a:t>
            </a:r>
            <a:r>
              <a:rPr lang="en-GB" sz="1800" dirty="0" smtClean="0"/>
              <a:t>patients, with increased attention from NHS Nightingale London.</a:t>
            </a:r>
          </a:p>
        </p:txBody>
      </p:sp>
      <p:pic>
        <p:nvPicPr>
          <p:cNvPr id="1026" name="Picture 2" descr="National Institute for Health Research | NIH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118" y="3027053"/>
            <a:ext cx="1165585" cy="421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321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 bwMode="auto">
          <a:xfrm>
            <a:off x="646763" y="825065"/>
            <a:ext cx="6885005" cy="92333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latin typeface="Arial" charset="0"/>
                <a:cs typeface="Arial" charset="0"/>
              </a:rPr>
              <a:t>Use of SNOMED within Barts Health hospitals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54457" y="4348746"/>
            <a:ext cx="8142976" cy="22541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GB" sz="1800" dirty="0" smtClean="0"/>
              <a:t>The DWH contains both </a:t>
            </a:r>
            <a:r>
              <a:rPr lang="en-GB" sz="1800" b="1" dirty="0" smtClean="0"/>
              <a:t>administrative</a:t>
            </a:r>
            <a:r>
              <a:rPr lang="en-GB" sz="1800" dirty="0" smtClean="0"/>
              <a:t> CDS (</a:t>
            </a:r>
            <a:r>
              <a:rPr lang="en-GB" sz="1800" dirty="0"/>
              <a:t>Commissioning Data Sets</a:t>
            </a:r>
            <a:r>
              <a:rPr lang="en-GB" sz="1800" dirty="0" smtClean="0"/>
              <a:t>) and </a:t>
            </a:r>
            <a:r>
              <a:rPr lang="en-GB" sz="1800" b="1" dirty="0" smtClean="0"/>
              <a:t>clinician-completed </a:t>
            </a:r>
            <a:r>
              <a:rPr lang="en-GB" sz="1800" dirty="0" smtClean="0"/>
              <a:t>data from Cerner Millennium.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 smtClean="0"/>
              <a:t>Data quality varies between patients and across departments. There are different uses of SNOMED and also use of ICD-10 coding: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GB" sz="1800" dirty="0" smtClean="0"/>
              <a:t>- ECDS (Emergency Care Data Sets) subset of </a:t>
            </a:r>
            <a:r>
              <a:rPr lang="en-GB" sz="1800" dirty="0" smtClean="0"/>
              <a:t>SNOMED </a:t>
            </a:r>
            <a:r>
              <a:rPr lang="en-GB" sz="1800" dirty="0" err="1" smtClean="0"/>
              <a:t>conceptIDs</a:t>
            </a:r>
            <a:endParaRPr lang="en-GB" sz="1800" dirty="0" smtClean="0"/>
          </a:p>
          <a:p>
            <a:pPr marL="400050" lvl="1" indent="0">
              <a:spcBef>
                <a:spcPts val="0"/>
              </a:spcBef>
              <a:buNone/>
            </a:pPr>
            <a:r>
              <a:rPr lang="en-GB" sz="1800" dirty="0" smtClean="0"/>
              <a:t>- SNOMED </a:t>
            </a:r>
            <a:r>
              <a:rPr lang="en-GB" sz="1800" dirty="0" err="1" smtClean="0"/>
              <a:t>descriptionIDs</a:t>
            </a:r>
            <a:r>
              <a:rPr lang="en-GB" sz="1800" dirty="0" smtClean="0"/>
              <a:t> are stored in the DWH, whereas </a:t>
            </a:r>
            <a:r>
              <a:rPr lang="en-GB" sz="1800" dirty="0" err="1" smtClean="0"/>
              <a:t>conceptID</a:t>
            </a:r>
            <a:r>
              <a:rPr lang="en-GB" sz="1800" dirty="0" smtClean="0"/>
              <a:t> used in analysis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GB" sz="1800" dirty="0" smtClean="0"/>
              <a:t>- Historical entries contain codes now deprecated and not supported for analysis</a:t>
            </a:r>
            <a:endParaRPr lang="en-GB" sz="1800" dirty="0"/>
          </a:p>
        </p:txBody>
      </p:sp>
      <p:grpSp>
        <p:nvGrpSpPr>
          <p:cNvPr id="5" name="Group 4"/>
          <p:cNvGrpSpPr/>
          <p:nvPr/>
        </p:nvGrpSpPr>
        <p:grpSpPr>
          <a:xfrm>
            <a:off x="2009575" y="1779159"/>
            <a:ext cx="5890436" cy="2441750"/>
            <a:chOff x="3000007" y="1983987"/>
            <a:chExt cx="6897924" cy="2704678"/>
          </a:xfrm>
        </p:grpSpPr>
        <p:cxnSp>
          <p:nvCxnSpPr>
            <p:cNvPr id="6" name="Straight Connector 5"/>
            <p:cNvCxnSpPr/>
            <p:nvPr/>
          </p:nvCxnSpPr>
          <p:spPr>
            <a:xfrm flipH="1">
              <a:off x="4445382" y="2739379"/>
              <a:ext cx="1" cy="278723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Flowchart: Process 6"/>
            <p:cNvSpPr/>
            <p:nvPr/>
          </p:nvSpPr>
          <p:spPr>
            <a:xfrm>
              <a:off x="3000007" y="2007543"/>
              <a:ext cx="2801407" cy="732670"/>
            </a:xfrm>
            <a:prstGeom prst="flowChartProcess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Bart's Health NHS Trust</a:t>
              </a:r>
            </a:p>
            <a:p>
              <a:pPr algn="r"/>
              <a:r>
                <a:rPr lang="en-GB" sz="1400" dirty="0" smtClean="0">
                  <a:solidFill>
                    <a:schemeClr val="bg2"/>
                  </a:solidFill>
                </a:rPr>
                <a:t>2.5 million patients/ year</a:t>
              </a:r>
              <a:endParaRPr lang="en-GB" sz="1400" dirty="0">
                <a:solidFill>
                  <a:schemeClr val="bg2"/>
                </a:solidFill>
              </a:endParaRPr>
            </a:p>
          </p:txBody>
        </p:sp>
        <p:sp>
          <p:nvSpPr>
            <p:cNvPr id="8" name="Flowchart: Magnetic Disk 7"/>
            <p:cNvSpPr/>
            <p:nvPr/>
          </p:nvSpPr>
          <p:spPr>
            <a:xfrm>
              <a:off x="3000007" y="2961443"/>
              <a:ext cx="2602288" cy="1727222"/>
            </a:xfrm>
            <a:prstGeom prst="flowChartMagneticDisk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lIns="180000" tIns="10800" rIns="180000" bIns="10800" rtlCol="0" anchor="b"/>
            <a:lstStyle/>
            <a:p>
              <a:pPr algn="ctr"/>
              <a:r>
                <a:rPr lang="en-GB" dirty="0" smtClean="0"/>
                <a:t>Bart's DWH</a:t>
              </a:r>
            </a:p>
            <a:p>
              <a:endParaRPr lang="en-GB" sz="1100" dirty="0" smtClean="0"/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Patient ID: 2.2 million</a:t>
              </a:r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Encounters: 21 million</a:t>
              </a:r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Clinical events: 705 million</a:t>
              </a:r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Procedures: 8.1 million</a:t>
              </a:r>
              <a:endParaRPr lang="en-GB" sz="1200" dirty="0">
                <a:solidFill>
                  <a:schemeClr val="bg2"/>
                </a:solidFill>
              </a:endParaRPr>
            </a:p>
          </p:txBody>
        </p:sp>
        <p:sp>
          <p:nvSpPr>
            <p:cNvPr id="9" name="Flowchart: Process 8"/>
            <p:cNvSpPr/>
            <p:nvPr/>
          </p:nvSpPr>
          <p:spPr>
            <a:xfrm>
              <a:off x="5178946" y="3346347"/>
              <a:ext cx="1329264" cy="1012559"/>
            </a:xfrm>
            <a:prstGeom prst="flowChartProcess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GB" sz="1600" dirty="0"/>
                <a:t>Last year</a:t>
              </a:r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1.1 million</a:t>
              </a:r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8.1 million</a:t>
              </a:r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158 million</a:t>
              </a:r>
            </a:p>
            <a:p>
              <a:r>
                <a:rPr lang="en-GB" sz="1200" dirty="0" smtClean="0">
                  <a:solidFill>
                    <a:schemeClr val="bg2"/>
                  </a:solidFill>
                </a:rPr>
                <a:t>868,684</a:t>
              </a:r>
              <a:endParaRPr lang="en-GB" sz="1200" dirty="0">
                <a:solidFill>
                  <a:schemeClr val="bg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04334" y="1983987"/>
              <a:ext cx="3693597" cy="796460"/>
            </a:xfrm>
            <a:prstGeom prst="rect">
              <a:avLst/>
            </a:prstGeom>
            <a:ln w="12700">
              <a:noFill/>
            </a:ln>
          </p:spPr>
          <p:txBody>
            <a:bodyPr vert="horz" wrap="square" lIns="72000" tIns="36000" rIns="0" bIns="36000" rtlCol="0">
              <a:spAutoFit/>
            </a:bodyPr>
            <a:lstStyle/>
            <a:p>
              <a:pPr marL="285750" marR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One of the largest</a:t>
              </a:r>
              <a:r>
                <a:rPr kumimoji="0" lang="en-GB" sz="1400" b="0" i="0" u="none" strike="noStrike" kern="1200" cap="none" spc="0" normalizeH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 NHS Trusts</a:t>
              </a:r>
            </a:p>
            <a:p>
              <a:pPr marL="285750" marR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GB" sz="1400" baseline="0" dirty="0" smtClean="0">
                  <a:solidFill>
                    <a:srgbClr val="000000"/>
                  </a:solidFill>
                  <a:latin typeface="Arial"/>
                  <a:ea typeface="+mn-ea"/>
                </a:rPr>
                <a:t>5</a:t>
              </a:r>
              <a:r>
                <a:rPr lang="en-GB" sz="1400" dirty="0" smtClean="0">
                  <a:solidFill>
                    <a:srgbClr val="000000"/>
                  </a:solidFill>
                  <a:latin typeface="Arial"/>
                  <a:ea typeface="+mn-ea"/>
                </a:rPr>
                <a:t> Hospitals (+ 1 field hospital)</a:t>
              </a:r>
            </a:p>
            <a:p>
              <a:pPr marL="285750" marR="0" indent="-28575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</a:pPr>
              <a:r>
                <a:rPr lang="en-GB" sz="1400" noProof="0" dirty="0">
                  <a:solidFill>
                    <a:srgbClr val="000000"/>
                  </a:solidFill>
                  <a:latin typeface="Arial"/>
                  <a:ea typeface="+mn-ea"/>
                </a:rPr>
                <a:t>D</a:t>
              </a:r>
              <a:r>
                <a:rPr kumimoji="0" lang="en-GB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</a:rPr>
                <a:t>iverse east London population</a:t>
              </a:r>
            </a:p>
          </p:txBody>
        </p:sp>
        <p:cxnSp>
          <p:nvCxnSpPr>
            <p:cNvPr id="17" name="Straight Connector 16"/>
            <p:cNvCxnSpPr>
              <a:stCxn id="7" idx="3"/>
              <a:endCxn id="16" idx="1"/>
            </p:cNvCxnSpPr>
            <p:nvPr/>
          </p:nvCxnSpPr>
          <p:spPr>
            <a:xfrm>
              <a:off x="5801414" y="2373878"/>
              <a:ext cx="402920" cy="8339"/>
            </a:xfrm>
            <a:prstGeom prst="line">
              <a:avLst/>
            </a:prstGeom>
            <a:ln>
              <a:prstDash val="sys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790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050" y="1032615"/>
            <a:ext cx="7869363" cy="461665"/>
          </a:xfrm>
        </p:spPr>
        <p:txBody>
          <a:bodyPr/>
          <a:lstStyle/>
          <a:p>
            <a:r>
              <a:rPr lang="en-GB" dirty="0" smtClean="0"/>
              <a:t>COVID-19 Master datasets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89299" y="1627841"/>
            <a:ext cx="8292973" cy="4893647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GB" sz="1600" dirty="0" smtClean="0"/>
              <a:t>Full dataset for internal analytics, with subsets sent to clinical trials. A deidentified version for </a:t>
            </a:r>
            <a:r>
              <a:rPr lang="en-GB" sz="1600" dirty="0"/>
              <a:t>researchers and external requests. This covers:</a:t>
            </a:r>
          </a:p>
          <a:p>
            <a:pPr>
              <a:spcBef>
                <a:spcPts val="1200"/>
              </a:spcBef>
            </a:pPr>
            <a:r>
              <a:rPr lang="en-GB" sz="1600" b="1" dirty="0" smtClean="0"/>
              <a:t>7500</a:t>
            </a:r>
            <a:r>
              <a:rPr lang="en-GB" sz="1600" dirty="0" smtClean="0"/>
              <a:t> </a:t>
            </a:r>
            <a:r>
              <a:rPr lang="en-GB" sz="1600" dirty="0"/>
              <a:t>suspected-COVID patients, with </a:t>
            </a:r>
            <a:r>
              <a:rPr lang="en-GB" sz="1600" b="1" dirty="0" smtClean="0"/>
              <a:t>2800</a:t>
            </a:r>
            <a:r>
              <a:rPr lang="en-GB" sz="1600" dirty="0" smtClean="0"/>
              <a:t> </a:t>
            </a:r>
            <a:r>
              <a:rPr lang="en-GB" sz="1600" dirty="0"/>
              <a:t>COVID-positive patients. </a:t>
            </a:r>
            <a:r>
              <a:rPr lang="en-GB" sz="1600" b="1" dirty="0" smtClean="0"/>
              <a:t>225</a:t>
            </a:r>
            <a:r>
              <a:rPr lang="en-GB" sz="1600" dirty="0" smtClean="0"/>
              <a:t> </a:t>
            </a:r>
            <a:r>
              <a:rPr lang="en-GB" sz="1600" dirty="0"/>
              <a:t>enrolled into interventional clinical trials </a:t>
            </a:r>
            <a:r>
              <a:rPr lang="en-GB" sz="1600" dirty="0" smtClean="0"/>
              <a:t>+ many </a:t>
            </a:r>
            <a:r>
              <a:rPr lang="en-GB" sz="1600" dirty="0"/>
              <a:t>more in observational trials.</a:t>
            </a:r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Both raw and processed data (e.g. categoried) for trials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 smtClean="0"/>
              <a:t>Linked with open </a:t>
            </a:r>
            <a:r>
              <a:rPr lang="en-GB" sz="1600" dirty="0"/>
              <a:t>datasets </a:t>
            </a:r>
            <a:r>
              <a:rPr lang="en-GB" sz="1600" dirty="0" smtClean="0"/>
              <a:t>(including. deprivation</a:t>
            </a:r>
            <a:r>
              <a:rPr lang="en-GB" sz="1600" dirty="0"/>
              <a:t>), and </a:t>
            </a:r>
            <a:r>
              <a:rPr lang="en-GB" sz="1600" dirty="0" smtClean="0"/>
              <a:t>primary </a:t>
            </a:r>
            <a:r>
              <a:rPr lang="en-GB" sz="1600" dirty="0"/>
              <a:t>care data (via Discovery</a:t>
            </a:r>
            <a:r>
              <a:rPr lang="en-GB" sz="1600" dirty="0" smtClean="0"/>
              <a:t>)</a:t>
            </a:r>
            <a:endParaRPr lang="en-GB" sz="1600" dirty="0"/>
          </a:p>
        </p:txBody>
      </p:sp>
      <p:sp>
        <p:nvSpPr>
          <p:cNvPr id="4" name="AutoShape 2" descr="Demographics of a population free ic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Demographics of a population free ico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emographics of a population free ico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9" descr="Demographics of a population free icon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4" name="Picture 12" descr="Demographics of a population - Free people icon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72" r="16106"/>
          <a:stretch/>
        </p:blipFill>
        <p:spPr bwMode="auto">
          <a:xfrm>
            <a:off x="1642035" y="2927345"/>
            <a:ext cx="142194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418" y="2826986"/>
            <a:ext cx="1080000" cy="1080000"/>
          </a:xfrm>
          <a:prstGeom prst="rect">
            <a:avLst/>
          </a:prstGeom>
        </p:spPr>
      </p:pic>
      <p:pic>
        <p:nvPicPr>
          <p:cNvPr id="3086" name="Picture 14" descr="\\RL1VMHOM09\Home$\WilliamsSoph\Downloads\ventilatio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037" y="4285983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16" descr="https://image.flaticon.com/icons/svg/2760/2760491.sv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92" name="Picture 20" descr="\\RL1VMHOM09\Home$\WilliamsSoph\Downloads\edit-tools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3475" y="4285983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3" name="Picture 21" descr="\\RL1VMHOM09\Home$\WilliamsSoph\Downloads\high-temperatures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794" y="4285983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\\RL1VMHOM09\Home$\WilliamsSoph\Downloads\education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799" y="4285983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5" name="Picture 23" descr="\\RL1VMHOM09\Home$\WilliamsSoph\Downloads\healthcare-and-medical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656" y="2826986"/>
            <a:ext cx="108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1642035" y="3885274"/>
            <a:ext cx="15055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Demographics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676334" y="3897019"/>
            <a:ext cx="199605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Hospital encounters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147140" y="3869885"/>
            <a:ext cx="15632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Co-morbidities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2107" y="5344258"/>
            <a:ext cx="263084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Symptoms </a:t>
            </a:r>
            <a:r>
              <a:rPr lang="en-GB" sz="1600" dirty="0" smtClean="0"/>
              <a:t>+ complications</a:t>
            </a:r>
            <a:endParaRPr lang="en-GB" sz="1600" dirty="0"/>
          </a:p>
        </p:txBody>
      </p:sp>
      <p:sp>
        <p:nvSpPr>
          <p:cNvPr id="16" name="Rectangle 15"/>
          <p:cNvSpPr/>
          <p:nvPr/>
        </p:nvSpPr>
        <p:spPr>
          <a:xfrm>
            <a:off x="2870209" y="5344258"/>
            <a:ext cx="118814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Lab results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340038" y="5344258"/>
            <a:ext cx="11138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Vital signs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233475" y="5344258"/>
            <a:ext cx="9957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Free text</a:t>
            </a:r>
          </a:p>
        </p:txBody>
      </p:sp>
    </p:spTree>
    <p:extLst>
      <p:ext uri="{BB962C8B-B14F-4D97-AF65-F5344CB8AC3E}">
        <p14:creationId xmlns:p14="http://schemas.microsoft.com/office/powerpoint/2010/main" val="275981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COVID dataset: Example extracts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35000" y="1973563"/>
            <a:ext cx="7872413" cy="307777"/>
          </a:xfrm>
        </p:spPr>
        <p:txBody>
          <a:bodyPr/>
          <a:lstStyle/>
          <a:p>
            <a:r>
              <a:rPr lang="en-GB" dirty="0" smtClean="0"/>
              <a:t>Raw data: problems list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5944582"/>
              </p:ext>
            </p:extLst>
          </p:nvPr>
        </p:nvGraphicFramePr>
        <p:xfrm>
          <a:off x="568384" y="2344847"/>
          <a:ext cx="7920880" cy="845463"/>
        </p:xfrm>
        <a:graphic>
          <a:graphicData uri="http://schemas.openxmlformats.org/drawingml/2006/table">
            <a:tbl>
              <a:tblPr firstRow="1" bandRow="1">
                <a:tableStyleId>{5A111915-BE36-4E01-A7E5-04B1672EAD32}</a:tableStyleId>
              </a:tblPr>
              <a:tblGrid>
                <a:gridCol w="601214"/>
                <a:gridCol w="631497"/>
                <a:gridCol w="1006476"/>
                <a:gridCol w="1388581"/>
                <a:gridCol w="1389472"/>
                <a:gridCol w="1640646"/>
                <a:gridCol w="1262994"/>
              </a:tblGrid>
              <a:tr h="3134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nhsn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MRN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Encntr_id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Problem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Problem_code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Onset_date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confirmation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Chronic ulcer of lower leg                                                                                                                                                                             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3043676017          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2018-12-26 00:00:00.000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Confirmed          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BMI 30+ - obesity                                                                                                                                                                                       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2164216018          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2900-01-01 00:00:00.000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Confirmed          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3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xxxx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 err="1">
                          <a:effectLst/>
                        </a:rPr>
                        <a:t>xxxx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SARS-</a:t>
                      </a:r>
                      <a:r>
                        <a:rPr lang="en-GB" sz="900" dirty="0" err="1">
                          <a:effectLst/>
                        </a:rPr>
                        <a:t>CoV</a:t>
                      </a:r>
                      <a:r>
                        <a:rPr lang="en-GB" sz="900" dirty="0">
                          <a:effectLst/>
                        </a:rPr>
                        <a:t>                                                                                                                                                                                               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2537007017          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effectLst/>
                        </a:rPr>
                        <a:t>2020-04-13 00:00:00.000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effectLst/>
                        </a:rPr>
                        <a:t>Confirmed           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635000" y="3411489"/>
            <a:ext cx="7872413" cy="30777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l" defTabSz="457200" rtl="0" eaLnBrk="1" fontAlgn="base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2000" kern="1200" baseline="0">
                <a:solidFill>
                  <a:schemeClr val="tx1"/>
                </a:solidFill>
                <a:latin typeface="Arial"/>
                <a:ea typeface="ＭＳ Ｐゴシック" pitchFamily="-65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Processed data: Previous medical history</a:t>
            </a:r>
            <a:endParaRPr lang="en-GB" dirty="0"/>
          </a:p>
        </p:txBody>
      </p:sp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63873"/>
              </p:ext>
            </p:extLst>
          </p:nvPr>
        </p:nvGraphicFramePr>
        <p:xfrm>
          <a:off x="568384" y="3770230"/>
          <a:ext cx="6591650" cy="934212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24882"/>
                <a:gridCol w="819195"/>
                <a:gridCol w="860902"/>
                <a:gridCol w="785356"/>
                <a:gridCol w="775913"/>
                <a:gridCol w="795586"/>
                <a:gridCol w="805816"/>
                <a:gridCol w="1224000"/>
              </a:tblGrid>
              <a:tr h="233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nhsn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pmh_cvd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pmh_htn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pmh_ast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pmh_rd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pmh_srd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pmh_dm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pmh</a:t>
                      </a:r>
                      <a:r>
                        <a:rPr lang="en-GB" sz="1200" dirty="0">
                          <a:effectLst/>
                        </a:rPr>
                        <a:t>_...x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..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xxxx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..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xxxx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..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0549467"/>
              </p:ext>
            </p:extLst>
          </p:nvPr>
        </p:nvGraphicFramePr>
        <p:xfrm>
          <a:off x="568384" y="5284361"/>
          <a:ext cx="7914710" cy="105306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525208"/>
                <a:gridCol w="919736"/>
                <a:gridCol w="919736"/>
                <a:gridCol w="919736"/>
                <a:gridCol w="919736"/>
                <a:gridCol w="919736"/>
                <a:gridCol w="919736"/>
                <a:gridCol w="919736"/>
                <a:gridCol w="951350"/>
              </a:tblGrid>
              <a:tr h="267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nhsn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COMP_vpn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COMP_bpn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COMP_ards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COMP_pnt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COMP_plef</a:t>
                      </a:r>
                      <a:endParaRPr lang="en-GB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COMP_bron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effectLst/>
                        </a:rPr>
                        <a:t>COMP_me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COMP_...x</a:t>
                      </a:r>
                      <a:endParaRPr lang="en-GB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xxxx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2020-03-30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2020-03-24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….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77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xxxx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NULL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2020-03-31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….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9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xxxx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2020-04-18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2020-04-22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NULL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NULL</a:t>
                      </a:r>
                      <a:endParaRPr lang="en-GB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….</a:t>
                      </a:r>
                      <a:endParaRPr lang="en-GB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Text Placeholder 2"/>
          <p:cNvSpPr txBox="1">
            <a:spLocks/>
          </p:cNvSpPr>
          <p:nvPr/>
        </p:nvSpPr>
        <p:spPr>
          <a:xfrm>
            <a:off x="635000" y="4921839"/>
            <a:ext cx="7872413" cy="307777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l" defTabSz="457200" rtl="0" eaLnBrk="1" fontAlgn="base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 sz="2000" kern="1200" baseline="0">
                <a:solidFill>
                  <a:schemeClr val="tx1"/>
                </a:solidFill>
                <a:latin typeface="Arial"/>
                <a:ea typeface="ＭＳ Ｐゴシック" pitchFamily="-65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Processed data: presenting illness and complications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17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9315" y="1261379"/>
            <a:ext cx="7869363" cy="461665"/>
          </a:xfrm>
        </p:spPr>
        <p:txBody>
          <a:bodyPr/>
          <a:lstStyle/>
          <a:p>
            <a:r>
              <a:rPr lang="en-GB" dirty="0" smtClean="0"/>
              <a:t>Text analytics to enhance clinical content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9087" y="1837853"/>
            <a:ext cx="8434572" cy="4801314"/>
          </a:xfrm>
        </p:spPr>
        <p:txBody>
          <a:bodyPr/>
          <a:lstStyle/>
          <a:p>
            <a:r>
              <a:rPr lang="en-GB" sz="1600" dirty="0" smtClean="0"/>
              <a:t>There is lots of clinical information in free text documents which is otherwise inaccessible:</a:t>
            </a:r>
          </a:p>
          <a:p>
            <a:pPr>
              <a:lnSpc>
                <a:spcPct val="150000"/>
              </a:lnSpc>
            </a:pPr>
            <a:r>
              <a:rPr lang="en-GB" sz="1600" b="1" dirty="0"/>
              <a:t>Bag of Words </a:t>
            </a:r>
            <a:r>
              <a:rPr lang="en-GB" sz="1600" dirty="0"/>
              <a:t>used to identify relevant </a:t>
            </a:r>
            <a:r>
              <a:rPr lang="en-GB" sz="1600" dirty="0" smtClean="0"/>
              <a:t>clinical </a:t>
            </a:r>
            <a:r>
              <a:rPr lang="en-GB" sz="1600" dirty="0"/>
              <a:t>information from dictionary's: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medication names from BNF (British National Formulary)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doses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medical terms from WHO list (trimmed down) / SNOMED TRUD files</a:t>
            </a:r>
            <a:endParaRPr lang="en-GB" sz="1600" dirty="0" smtClean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/>
          </a:p>
          <a:p>
            <a:endParaRPr lang="en-GB" sz="1600" dirty="0" smtClean="0"/>
          </a:p>
          <a:p>
            <a:endParaRPr lang="en-GB" sz="1600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013841"/>
              </p:ext>
            </p:extLst>
          </p:nvPr>
        </p:nvGraphicFramePr>
        <p:xfrm>
          <a:off x="514574" y="5601379"/>
          <a:ext cx="3812983" cy="805750"/>
        </p:xfrm>
        <a:graphic>
          <a:graphicData uri="http://schemas.openxmlformats.org/drawingml/2006/table">
            <a:tbl>
              <a:tblPr/>
              <a:tblGrid>
                <a:gridCol w="3812983"/>
              </a:tblGrid>
              <a:tr h="805750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Medication</a:t>
                      </a:r>
                      <a:r>
                        <a:rPr lang="en-GB" sz="1400" b="1" baseline="0" dirty="0" smtClean="0"/>
                        <a:t> Names: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 Atorvastatin, 20mg, tetanus, furosemide, swabs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1453784"/>
              </p:ext>
            </p:extLst>
          </p:nvPr>
        </p:nvGraphicFramePr>
        <p:xfrm>
          <a:off x="528971" y="3421470"/>
          <a:ext cx="3834801" cy="2301240"/>
        </p:xfrm>
        <a:graphic>
          <a:graphicData uri="http://schemas.openxmlformats.org/drawingml/2006/table">
            <a:tbl>
              <a:tblPr>
                <a:tableStyleId>{5A111915-BE36-4E01-A7E5-04B1672EAD32}</a:tableStyleId>
              </a:tblPr>
              <a:tblGrid>
                <a:gridCol w="3834801"/>
              </a:tblGrid>
              <a:tr h="1838528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Free text:</a:t>
                      </a:r>
                    </a:p>
                    <a:p>
                      <a:pPr fontAlgn="t"/>
                      <a:r>
                        <a:rPr lang="en-GB" sz="900" b="1" u="sng" dirty="0" smtClean="0">
                          <a:effectLst/>
                        </a:rPr>
                        <a:t>Drug History</a:t>
                      </a:r>
                      <a:r>
                        <a:rPr lang="en-GB" sz="900" dirty="0" smtClean="0">
                          <a:effectLst/>
                        </a:rPr>
                        <a:t> Furosemide 40mg BD</a:t>
                      </a:r>
                      <a:br>
                        <a:rPr lang="en-GB" sz="900" dirty="0" smtClean="0">
                          <a:effectLst/>
                        </a:rPr>
                      </a:br>
                      <a:r>
                        <a:rPr lang="en-GB" sz="900" dirty="0" smtClean="0">
                          <a:effectLst/>
                        </a:rPr>
                        <a:t>Atorvastatin 20mg ON</a:t>
                      </a:r>
                      <a:br>
                        <a:rPr lang="en-GB" sz="900" dirty="0" smtClean="0">
                          <a:effectLst/>
                        </a:rPr>
                      </a:br>
                      <a:r>
                        <a:rPr lang="en-GB" sz="900" dirty="0" smtClean="0">
                          <a:effectLst/>
                        </a:rPr>
                        <a:t>Warfarin 1,3,5mg as per INR</a:t>
                      </a:r>
                      <a:br>
                        <a:rPr lang="en-GB" sz="900" dirty="0" smtClean="0">
                          <a:effectLst/>
                        </a:rPr>
                      </a:br>
                      <a:r>
                        <a:rPr lang="en-GB" sz="900" dirty="0" smtClean="0">
                          <a:effectLst/>
                        </a:rPr>
                        <a:t>Amiodarone 200mg OD</a:t>
                      </a:r>
                    </a:p>
                    <a:p>
                      <a:pPr fontAlgn="t"/>
                      <a:r>
                        <a:rPr lang="en-GB" sz="900" b="1" u="sng" dirty="0" smtClean="0">
                          <a:effectLst/>
                        </a:rPr>
                        <a:t>Dependent Habits</a:t>
                      </a:r>
                      <a:r>
                        <a:rPr lang="en-GB" sz="900" dirty="0" smtClean="0">
                          <a:effectLst/>
                        </a:rPr>
                        <a:t> </a:t>
                      </a:r>
                      <a:r>
                        <a:rPr lang="en-GB" sz="900" b="0" i="0" u="none" strike="noStrike" dirty="0" smtClean="0">
                          <a:solidFill>
                            <a:srgbClr val="000000"/>
                          </a:solidFill>
                          <a:effectLst/>
                        </a:rPr>
                        <a:t>No Results Found</a:t>
                      </a:r>
                      <a:endParaRPr lang="en-GB" sz="900" dirty="0" smtClean="0">
                        <a:effectLst/>
                      </a:endParaRPr>
                    </a:p>
                    <a:p>
                      <a:pPr fontAlgn="t"/>
                      <a:r>
                        <a:rPr lang="en-GB" sz="900" b="1" u="sng" dirty="0" smtClean="0">
                          <a:effectLst/>
                        </a:rPr>
                        <a:t>Allergies</a:t>
                      </a:r>
                      <a:r>
                        <a:rPr lang="en-GB" sz="900" dirty="0" smtClean="0">
                          <a:effectLst/>
                        </a:rPr>
                        <a:t> Penicillin -class of antibiotic-</a:t>
                      </a:r>
                    </a:p>
                    <a:p>
                      <a:pPr fontAlgn="t"/>
                      <a:r>
                        <a:rPr lang="en-GB" sz="900" dirty="0" err="1" smtClean="0">
                          <a:effectLst/>
                        </a:rPr>
                        <a:t>penicillins</a:t>
                      </a:r>
                      <a:endParaRPr lang="en-GB" sz="900" dirty="0" smtClean="0">
                        <a:effectLst/>
                      </a:endParaRPr>
                    </a:p>
                    <a:p>
                      <a:pPr fontAlgn="t"/>
                      <a:r>
                        <a:rPr lang="en-GB" sz="900" b="1" u="sng" dirty="0" smtClean="0">
                          <a:effectLst/>
                        </a:rPr>
                        <a:t>Lab Results</a:t>
                      </a:r>
                      <a:r>
                        <a:rPr lang="en-GB" sz="900" dirty="0" smtClean="0">
                          <a:effectLst/>
                        </a:rPr>
                        <a:t> </a:t>
                      </a:r>
                    </a:p>
                    <a:p>
                      <a:pPr fontAlgn="t"/>
                      <a:r>
                        <a:rPr lang="en-GB" sz="900" b="1" u="sng" dirty="0" smtClean="0">
                          <a:effectLst/>
                        </a:rPr>
                        <a:t>Diagnostic Results</a:t>
                      </a:r>
                      <a:r>
                        <a:rPr lang="en-GB" sz="900" dirty="0" smtClean="0">
                          <a:effectLst/>
                        </a:rPr>
                        <a:t> </a:t>
                      </a:r>
                    </a:p>
                    <a:p>
                      <a:pPr fontAlgn="t"/>
                      <a:r>
                        <a:rPr lang="en-GB" sz="900" u="sng" dirty="0" smtClean="0">
                          <a:effectLst/>
                        </a:rPr>
                        <a:t>Diagnostic Interpretation</a:t>
                      </a:r>
                      <a:r>
                        <a:rPr lang="en-GB" sz="900" dirty="0" smtClean="0">
                          <a:effectLst/>
                        </a:rPr>
                        <a:t> VBG: pH 7.409, pCO2 6.62, </a:t>
                      </a:r>
                      <a:r>
                        <a:rPr lang="en-GB" sz="900" dirty="0" err="1" smtClean="0">
                          <a:effectLst/>
                        </a:rPr>
                        <a:t>Hb</a:t>
                      </a:r>
                      <a:r>
                        <a:rPr lang="en-GB" sz="900" dirty="0" smtClean="0">
                          <a:effectLst/>
                        </a:rPr>
                        <a:t> 121, Na 142, K 2.9, </a:t>
                      </a:r>
                      <a:r>
                        <a:rPr lang="en-GB" sz="900" dirty="0" err="1" smtClean="0">
                          <a:effectLst/>
                        </a:rPr>
                        <a:t>Glu</a:t>
                      </a:r>
                      <a:r>
                        <a:rPr lang="en-GB" sz="900" dirty="0" smtClean="0">
                          <a:effectLst/>
                        </a:rPr>
                        <a:t> 6.6, Lac 3.0, Cr 67, HCO3 30.8</a:t>
                      </a:r>
                      <a:br>
                        <a:rPr lang="en-GB" sz="900" dirty="0" smtClean="0">
                          <a:effectLst/>
                        </a:rPr>
                      </a:br>
                      <a:r>
                        <a:rPr lang="en-GB" sz="900" dirty="0" smtClean="0">
                          <a:effectLst/>
                        </a:rPr>
                        <a:t>ECG: sinus rhythm, prolonged QT</a:t>
                      </a:r>
                      <a:br>
                        <a:rPr lang="en-GB" sz="900" dirty="0" smtClean="0">
                          <a:effectLst/>
                        </a:rPr>
                      </a:br>
                      <a:r>
                        <a:rPr lang="en-GB" sz="900" dirty="0" smtClean="0">
                          <a:effectLst/>
                        </a:rPr>
                        <a:t>CXR: normal</a:t>
                      </a:r>
                    </a:p>
                    <a:p>
                      <a:endParaRPr lang="en-GB" sz="1400" b="1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751739"/>
              </p:ext>
            </p:extLst>
          </p:nvPr>
        </p:nvGraphicFramePr>
        <p:xfrm>
          <a:off x="4511887" y="5296217"/>
          <a:ext cx="4025531" cy="1306392"/>
        </p:xfrm>
        <a:graphic>
          <a:graphicData uri="http://schemas.openxmlformats.org/drawingml/2006/table">
            <a:tbl>
              <a:tblPr/>
              <a:tblGrid>
                <a:gridCol w="4025531"/>
              </a:tblGrid>
              <a:tr h="1306392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Medical Terms (WHO):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 with, chest, projection, intercostal, drain, small, right, apical, pneumothorax, associated, extensive, subcutaneous, emphysema, </a:t>
                      </a:r>
                      <a:r>
                        <a:rPr lang="en-GB" sz="1400" dirty="0" err="1" smtClean="0"/>
                        <a:t>hemithorax</a:t>
                      </a:r>
                      <a:r>
                        <a:rPr lang="en-GB" sz="1400" dirty="0" smtClean="0"/>
                        <a:t>, left, lung, clear, changes, Dean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4535786" y="5648133"/>
            <a:ext cx="1575303" cy="838920"/>
            <a:chOff x="4870764" y="4136298"/>
            <a:chExt cx="1575303" cy="838920"/>
          </a:xfrm>
        </p:grpSpPr>
        <p:sp>
          <p:nvSpPr>
            <p:cNvPr id="12" name="Oval 11"/>
            <p:cNvSpPr/>
            <p:nvPr/>
          </p:nvSpPr>
          <p:spPr>
            <a:xfrm>
              <a:off x="4870764" y="4136298"/>
              <a:ext cx="479833" cy="223284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/>
            <p:cNvSpPr/>
            <p:nvPr/>
          </p:nvSpPr>
          <p:spPr>
            <a:xfrm>
              <a:off x="5980796" y="4751934"/>
              <a:ext cx="465271" cy="223284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871305"/>
              </p:ext>
            </p:extLst>
          </p:nvPr>
        </p:nvGraphicFramePr>
        <p:xfrm>
          <a:off x="4567473" y="3426736"/>
          <a:ext cx="4295870" cy="1851369"/>
        </p:xfrm>
        <a:graphic>
          <a:graphicData uri="http://schemas.openxmlformats.org/drawingml/2006/table">
            <a:tbl>
              <a:tblPr/>
              <a:tblGrid>
                <a:gridCol w="4295870"/>
              </a:tblGrid>
              <a:tr h="1851369">
                <a:tc>
                  <a:txBody>
                    <a:bodyPr/>
                    <a:lstStyle/>
                    <a:p>
                      <a:r>
                        <a:rPr lang="en-GB" sz="1400" b="1" dirty="0" smtClean="0"/>
                        <a:t>Free text:</a:t>
                      </a:r>
                    </a:p>
                    <a:p>
                      <a:r>
                        <a:rPr lang="en-GB" sz="1400" dirty="0" smtClean="0"/>
                        <a:t>XR Chest Comparison with previous chest x-ray 08/04/2020. Rotated projection. Right intercostal drain again noted. There remains a small right apical pneumothorax with associated extensive subcutaneous emphysema throughout the right </a:t>
                      </a:r>
                      <a:r>
                        <a:rPr lang="en-GB" sz="1400" dirty="0" err="1" smtClean="0"/>
                        <a:t>hemithorax</a:t>
                      </a:r>
                      <a:r>
                        <a:rPr lang="en-GB" sz="1400" dirty="0" smtClean="0"/>
                        <a:t>. The left lung remains clear. No new changes. Reporting Radiographer HCPC No. </a:t>
                      </a:r>
                      <a:endParaRPr lang="en-GB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264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276539" y="3679457"/>
            <a:ext cx="2154724" cy="78510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42752001 | </a:t>
            </a:r>
            <a:r>
              <a:rPr lang="en-GB" sz="1600" dirty="0" smtClean="0"/>
              <a:t>Clinical course </a:t>
            </a:r>
            <a:r>
              <a:rPr lang="en-GB" sz="1600" dirty="0"/>
              <a:t>(attribute) |</a:t>
            </a:r>
          </a:p>
        </p:txBody>
      </p:sp>
      <p:sp>
        <p:nvSpPr>
          <p:cNvPr id="5" name="Rectangle 4"/>
          <p:cNvSpPr/>
          <p:nvPr/>
        </p:nvSpPr>
        <p:spPr>
          <a:xfrm>
            <a:off x="977774" y="4643248"/>
            <a:ext cx="2825709" cy="72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/>
              <a:t>424124008|Sudden onset AND/OR short duration|</a:t>
            </a:r>
          </a:p>
        </p:txBody>
      </p:sp>
      <p:sp>
        <p:nvSpPr>
          <p:cNvPr id="7" name="Rectangle 6"/>
          <p:cNvSpPr/>
          <p:nvPr/>
        </p:nvSpPr>
        <p:spPr>
          <a:xfrm>
            <a:off x="2506066" y="2635464"/>
            <a:ext cx="3502804" cy="72601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64572001 | Disease (disorder) </a:t>
            </a:r>
            <a:r>
              <a:rPr lang="en-GB" sz="1600" dirty="0" smtClean="0"/>
              <a:t>|</a:t>
            </a:r>
            <a:endParaRPr lang="en-GB" sz="1600" dirty="0"/>
          </a:p>
        </p:txBody>
      </p:sp>
      <p:sp>
        <p:nvSpPr>
          <p:cNvPr id="8" name="Rounded Rectangle 7"/>
          <p:cNvSpPr/>
          <p:nvPr/>
        </p:nvSpPr>
        <p:spPr>
          <a:xfrm>
            <a:off x="4965403" y="3690708"/>
            <a:ext cx="2243470" cy="785105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600" dirty="0"/>
              <a:t>363698007 | </a:t>
            </a:r>
          </a:p>
          <a:p>
            <a:r>
              <a:rPr lang="en-GB" sz="1600" dirty="0" smtClean="0"/>
              <a:t>Finding </a:t>
            </a:r>
            <a:r>
              <a:rPr lang="en-GB" sz="1600" dirty="0"/>
              <a:t>site (attribute) </a:t>
            </a:r>
            <a:r>
              <a:rPr lang="en-GB" sz="1600" dirty="0" smtClean="0"/>
              <a:t>|</a:t>
            </a:r>
            <a:endParaRPr lang="en-GB" sz="1600" dirty="0"/>
          </a:p>
        </p:txBody>
      </p:sp>
      <p:sp>
        <p:nvSpPr>
          <p:cNvPr id="9" name="Rectangle 8"/>
          <p:cNvSpPr/>
          <p:nvPr/>
        </p:nvSpPr>
        <p:spPr>
          <a:xfrm>
            <a:off x="4572000" y="4643248"/>
            <a:ext cx="3072809" cy="75836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/>
              <a:t>113254000 | Structure of interstitial tissue of lung (body structure) </a:t>
            </a:r>
            <a:r>
              <a:rPr lang="en-GB" sz="1600" dirty="0" smtClean="0"/>
              <a:t>|</a:t>
            </a:r>
            <a:endParaRPr lang="en-GB" sz="1600" dirty="0"/>
          </a:p>
        </p:txBody>
      </p:sp>
      <p:sp>
        <p:nvSpPr>
          <p:cNvPr id="6" name="Oval 5"/>
          <p:cNvSpPr/>
          <p:nvPr/>
        </p:nvSpPr>
        <p:spPr>
          <a:xfrm>
            <a:off x="5344224" y="2387832"/>
            <a:ext cx="1173534" cy="49807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/>
              <a:t>76746 </a:t>
            </a:r>
          </a:p>
        </p:txBody>
      </p:sp>
      <p:sp>
        <p:nvSpPr>
          <p:cNvPr id="23" name="Oval 22"/>
          <p:cNvSpPr/>
          <p:nvPr/>
        </p:nvSpPr>
        <p:spPr>
          <a:xfrm>
            <a:off x="7131483" y="5021992"/>
            <a:ext cx="1026651" cy="49807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59</a:t>
            </a:r>
            <a:endParaRPr lang="en-GB" dirty="0"/>
          </a:p>
        </p:txBody>
      </p:sp>
      <p:cxnSp>
        <p:nvCxnSpPr>
          <p:cNvPr id="11" name="Elbow Connector 10"/>
          <p:cNvCxnSpPr>
            <a:stCxn id="7" idx="2"/>
            <a:endCxn id="4" idx="0"/>
          </p:cNvCxnSpPr>
          <p:nvPr/>
        </p:nvCxnSpPr>
        <p:spPr>
          <a:xfrm rot="5400000">
            <a:off x="3146694" y="2568683"/>
            <a:ext cx="317982" cy="1903567"/>
          </a:xfrm>
          <a:prstGeom prst="bentConnector3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Elbow Connector 12"/>
          <p:cNvCxnSpPr>
            <a:stCxn id="7" idx="2"/>
            <a:endCxn id="8" idx="0"/>
          </p:cNvCxnSpPr>
          <p:nvPr/>
        </p:nvCxnSpPr>
        <p:spPr>
          <a:xfrm rot="16200000" flipH="1">
            <a:off x="5007687" y="2611256"/>
            <a:ext cx="329233" cy="1829670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4" idx="2"/>
          </p:cNvCxnSpPr>
          <p:nvPr/>
        </p:nvCxnSpPr>
        <p:spPr>
          <a:xfrm>
            <a:off x="2353901" y="4464562"/>
            <a:ext cx="839" cy="2026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8" idx="2"/>
            <a:endCxn id="9" idx="0"/>
          </p:cNvCxnSpPr>
          <p:nvPr/>
        </p:nvCxnSpPr>
        <p:spPr>
          <a:xfrm>
            <a:off x="6087138" y="4475813"/>
            <a:ext cx="21267" cy="16743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660903" y="5152578"/>
            <a:ext cx="973295" cy="49807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1530</a:t>
            </a:r>
            <a:endParaRPr lang="en-GB" dirty="0"/>
          </a:p>
        </p:txBody>
      </p:sp>
      <p:sp>
        <p:nvSpPr>
          <p:cNvPr id="26" name="Oval 25"/>
          <p:cNvSpPr/>
          <p:nvPr/>
        </p:nvSpPr>
        <p:spPr>
          <a:xfrm>
            <a:off x="3803483" y="5650656"/>
            <a:ext cx="907970" cy="498078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GB" dirty="0" smtClean="0"/>
              <a:t>9</a:t>
            </a:r>
            <a:endParaRPr lang="en-GB" dirty="0"/>
          </a:p>
        </p:txBody>
      </p:sp>
      <p:cxnSp>
        <p:nvCxnSpPr>
          <p:cNvPr id="25" name="Elbow Connector 24"/>
          <p:cNvCxnSpPr>
            <a:stCxn id="9" idx="2"/>
            <a:endCxn id="26" idx="0"/>
          </p:cNvCxnSpPr>
          <p:nvPr/>
        </p:nvCxnSpPr>
        <p:spPr>
          <a:xfrm rot="5400000">
            <a:off x="5058418" y="4600668"/>
            <a:ext cx="249039" cy="1850937"/>
          </a:xfrm>
          <a:prstGeom prst="bentConnector3">
            <a:avLst>
              <a:gd name="adj1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5" idx="2"/>
            <a:endCxn id="26" idx="0"/>
          </p:cNvCxnSpPr>
          <p:nvPr/>
        </p:nvCxnSpPr>
        <p:spPr>
          <a:xfrm rot="16200000" flipH="1">
            <a:off x="3183350" y="4576537"/>
            <a:ext cx="281397" cy="1866839"/>
          </a:xfrm>
          <a:prstGeom prst="bentConnector3">
            <a:avLst>
              <a:gd name="adj1" fmla="val 5965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16785" y="931770"/>
            <a:ext cx="7869363" cy="923330"/>
          </a:xfrm>
        </p:spPr>
        <p:txBody>
          <a:bodyPr/>
          <a:lstStyle/>
          <a:p>
            <a:r>
              <a:rPr lang="en-GB" dirty="0" smtClean="0"/>
              <a:t>Processing SNOMED CT data with Expression Constraint Language</a:t>
            </a:r>
            <a:endParaRPr lang="en-GB" dirty="0"/>
          </a:p>
        </p:txBody>
      </p:sp>
      <p:sp>
        <p:nvSpPr>
          <p:cNvPr id="39" name="Rectangle 38"/>
          <p:cNvSpPr/>
          <p:nvPr/>
        </p:nvSpPr>
        <p:spPr>
          <a:xfrm>
            <a:off x="2286000" y="29673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40" name="Rectangle 39"/>
          <p:cNvSpPr/>
          <p:nvPr/>
        </p:nvSpPr>
        <p:spPr>
          <a:xfrm>
            <a:off x="2286000" y="282883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98" t="26798" r="14208" b="17604"/>
          <a:stretch/>
        </p:blipFill>
        <p:spPr bwMode="auto">
          <a:xfrm>
            <a:off x="660903" y="2335931"/>
            <a:ext cx="8302027" cy="381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562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  <p:bldP spid="23" grpId="0" animBg="1"/>
      <p:bldP spid="22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785" y="931770"/>
            <a:ext cx="7869363" cy="461665"/>
          </a:xfrm>
        </p:spPr>
        <p:txBody>
          <a:bodyPr/>
          <a:lstStyle/>
          <a:p>
            <a:r>
              <a:rPr lang="en-GB" dirty="0" smtClean="0"/>
              <a:t>Clinical analytics </a:t>
            </a:r>
            <a:r>
              <a:rPr lang="en-GB" dirty="0"/>
              <a:t>with SNOMED </a:t>
            </a:r>
            <a:r>
              <a:rPr lang="en-GB" dirty="0" smtClean="0"/>
              <a:t>CT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 bwMode="auto">
          <a:xfrm>
            <a:off x="545217" y="1633822"/>
            <a:ext cx="7839878" cy="184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pitchFamily="-65" charset="-128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buNone/>
            </a:pPr>
            <a:r>
              <a:rPr lang="en-GB" sz="2000" dirty="0"/>
              <a:t>Expression constraint language (ECL) is used to query SNOMED coded data</a:t>
            </a:r>
            <a:r>
              <a:rPr lang="en-GB" sz="2000" dirty="0" smtClean="0"/>
              <a:t>:</a:t>
            </a:r>
            <a:endParaRPr lang="en-US" sz="2000" dirty="0" smtClean="0">
              <a:latin typeface="Arial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charset="0"/>
              </a:rPr>
              <a:t>Structured, </a:t>
            </a:r>
            <a:r>
              <a:rPr lang="en-US" sz="1600" dirty="0" err="1" smtClean="0">
                <a:latin typeface="Arial" charset="0"/>
              </a:rPr>
              <a:t>polyhierarchical</a:t>
            </a:r>
            <a:r>
              <a:rPr lang="en-US" sz="1600" dirty="0" smtClean="0">
                <a:latin typeface="Arial" charset="0"/>
              </a:rPr>
              <a:t> form is great for answering analytical questions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charset="0"/>
              </a:rPr>
              <a:t>Query SNOMED using ECL via a terminology server </a:t>
            </a:r>
            <a:r>
              <a:rPr lang="en-GB" sz="1600" dirty="0" smtClean="0"/>
              <a:t>API</a:t>
            </a:r>
            <a:endParaRPr lang="en-US" sz="1600" dirty="0" smtClean="0">
              <a:latin typeface="Arial" charset="0"/>
            </a:endParaRP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charset="0"/>
              </a:rPr>
              <a:t>Python </a:t>
            </a:r>
            <a:r>
              <a:rPr lang="en-US" sz="1600" dirty="0" smtClean="0">
                <a:latin typeface="Arial" charset="0"/>
              </a:rPr>
              <a:t>scripts to make table (</a:t>
            </a:r>
            <a:r>
              <a:rPr lang="en-US" sz="1600" dirty="0" err="1" smtClean="0">
                <a:latin typeface="Arial" charset="0"/>
              </a:rPr>
              <a:t>dataframe</a:t>
            </a:r>
            <a:r>
              <a:rPr lang="en-US" sz="1600" dirty="0" smtClean="0">
                <a:latin typeface="Arial" charset="0"/>
              </a:rPr>
              <a:t>) including SNOMED </a:t>
            </a:r>
            <a:r>
              <a:rPr lang="en-US" sz="1600" dirty="0" smtClean="0">
                <a:latin typeface="Arial" charset="0"/>
              </a:rPr>
              <a:t>codes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charset="0"/>
              </a:rPr>
              <a:t>F</a:t>
            </a:r>
            <a:r>
              <a:rPr lang="en-US" sz="1600" dirty="0" smtClean="0">
                <a:latin typeface="Arial" charset="0"/>
              </a:rPr>
              <a:t>ind </a:t>
            </a:r>
            <a:r>
              <a:rPr lang="en-US" sz="1600" dirty="0" smtClean="0">
                <a:latin typeface="Arial" charset="0"/>
              </a:rPr>
              <a:t>matches in our data, to add label for analytics or feature modelling</a:t>
            </a:r>
          </a:p>
          <a:p>
            <a:pPr lvl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charset="0"/>
              </a:rPr>
              <a:t>e.g. find codes of diseases with a sudden onset and of short duration, affecting the interstitial tissue of lung:</a:t>
            </a:r>
          </a:p>
        </p:txBody>
      </p:sp>
      <p:sp>
        <p:nvSpPr>
          <p:cNvPr id="5" name="Rectangle 4"/>
          <p:cNvSpPr/>
          <p:nvPr/>
        </p:nvSpPr>
        <p:spPr>
          <a:xfrm>
            <a:off x="213286" y="4126487"/>
            <a:ext cx="8803966" cy="1287532"/>
          </a:xfrm>
          <a:prstGeom prst="rect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dirty="0"/>
              <a:t>&lt; 64572001|Disease</a:t>
            </a:r>
            <a:r>
              <a:rPr lang="en-GB" dirty="0" smtClean="0"/>
              <a:t>|:</a:t>
            </a:r>
          </a:p>
          <a:p>
            <a:pPr>
              <a:lnSpc>
                <a:spcPct val="150000"/>
              </a:lnSpc>
            </a:pPr>
            <a:r>
              <a:rPr lang="en-GB" dirty="0" smtClean="0"/>
              <a:t>	263502005|Clinical </a:t>
            </a:r>
            <a:r>
              <a:rPr lang="en-GB" dirty="0"/>
              <a:t>course| = 424124008|Sudden onset AND/OR short duration|, 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	363698007|Finding </a:t>
            </a:r>
            <a:r>
              <a:rPr lang="en-GB" dirty="0"/>
              <a:t>site| = 113254000|Structure of interstitial tissue of lung</a:t>
            </a:r>
            <a:r>
              <a:rPr lang="en-GB" dirty="0" smtClean="0"/>
              <a:t>|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50408" y="5561944"/>
            <a:ext cx="8029495" cy="101566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</a:rPr>
              <a:t>How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/>
                <a:ea typeface="+mn-ea"/>
              </a:rPr>
              <a:t> should clinical data be categorise</a:t>
            </a:r>
            <a:r>
              <a:rPr lang="en-GB" sz="1600" dirty="0" smtClean="0">
                <a:solidFill>
                  <a:schemeClr val="tx2"/>
                </a:solidFill>
                <a:latin typeface="Arial"/>
                <a:ea typeface="+mn-ea"/>
              </a:rPr>
              <a:t>d?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 </a:t>
            </a:r>
            <a:r>
              <a:rPr lang="en-GB" sz="1600" dirty="0" smtClean="0">
                <a:solidFill>
                  <a:srgbClr val="000000"/>
                </a:solidFill>
                <a:latin typeface="Arial"/>
                <a:ea typeface="+mn-ea"/>
              </a:rPr>
              <a:t>A</a:t>
            </a:r>
            <a:r>
              <a:rPr kumimoji="0" lang="en-GB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rt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</a:rPr>
              <a:t>/ trial-and-error of writing ECL queries to </a:t>
            </a:r>
            <a:r>
              <a:rPr lang="en-GB" sz="1600" dirty="0">
                <a:solidFill>
                  <a:srgbClr val="000000"/>
                </a:solidFill>
                <a:latin typeface="Arial"/>
                <a:ea typeface="+mn-ea"/>
              </a:rPr>
              <a:t>contain all possible ways of describing </a:t>
            </a:r>
            <a:r>
              <a:rPr lang="en-GB" sz="1600" dirty="0"/>
              <a:t>condition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600" dirty="0"/>
              <a:t>ECL query builder: </a:t>
            </a:r>
            <a:r>
              <a:rPr lang="en-GB" sz="1600" dirty="0">
                <a:solidFill>
                  <a:srgbClr val="000000"/>
                </a:solidFill>
                <a:latin typeface="Arial"/>
                <a:ea typeface="+mn-ea"/>
                <a:hlinkClick r:id="rId2"/>
              </a:rPr>
              <a:t>https://ontoserver.csiro.au/shrimp/ecl/</a:t>
            </a:r>
            <a:endParaRPr lang="en-GB" sz="1600" dirty="0">
              <a:solidFill>
                <a:srgbClr val="000000"/>
              </a:solidFill>
              <a:latin typeface="Arial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202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H-powerpoint-template_Royal-London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9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10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1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2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3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4_BH_PowerPoint_Template_97_2003 v2">
  <a:themeElements>
    <a:clrScheme name="Custom 1">
      <a:dk1>
        <a:srgbClr val="000000"/>
      </a:dk1>
      <a:lt1>
        <a:srgbClr val="FFFFFF"/>
      </a:lt1>
      <a:dk2>
        <a:srgbClr val="001B76"/>
      </a:dk2>
      <a:lt2>
        <a:srgbClr val="005EB8"/>
      </a:lt2>
      <a:accent1>
        <a:srgbClr val="1398C5"/>
      </a:accent1>
      <a:accent2>
        <a:srgbClr val="64B704"/>
      </a:accent2>
      <a:accent3>
        <a:srgbClr val="139687"/>
      </a:accent3>
      <a:accent4>
        <a:srgbClr val="627380"/>
      </a:accent4>
      <a:accent5>
        <a:srgbClr val="250160"/>
      </a:accent5>
      <a:accent6>
        <a:srgbClr val="770129"/>
      </a:accent6>
      <a:hlink>
        <a:srgbClr val="E97807"/>
      </a:hlink>
      <a:folHlink>
        <a:srgbClr val="FAE0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0" tIns="0" rIns="0" bIns="0"/>
      <a:lstStyle>
        <a:defPPr marL="0" marR="0" indent="0" algn="l" defTabSz="4572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 typeface="Arial"/>
          <a:buNone/>
          <a:tabLst/>
          <a:defRPr kumimoji="0" sz="2100" b="0" i="0" u="none" strike="noStrike" kern="1200" cap="none" spc="0" normalizeH="0" baseline="0" noProof="0" dirty="0" smtClean="0">
            <a:ln>
              <a:noFill/>
            </a:ln>
            <a:solidFill>
              <a:srgbClr val="000000"/>
            </a:solidFill>
            <a:effectLst/>
            <a:uLnTx/>
            <a:uFillTx/>
            <a:latin typeface="Arial"/>
            <a:ea typeface="+mn-ea"/>
            <a:cs typeface="+mn-cs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BH-powerpoint-template_Royal-London</Template>
  <TotalTime>1554</TotalTime>
  <Words>1054</Words>
  <Application>Microsoft Office PowerPoint</Application>
  <PresentationFormat>On-screen Show (4:3)</PresentationFormat>
  <Paragraphs>274</Paragraphs>
  <Slides>12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BH-powerpoint-template_Royal-London</vt:lpstr>
      <vt:lpstr>5_BH_PowerPoint_Template_97_2003 v2</vt:lpstr>
      <vt:lpstr>9_BH_PowerPoint_Template_97_2003 v2</vt:lpstr>
      <vt:lpstr>10_BH_PowerPoint_Template_97_2003 v2</vt:lpstr>
      <vt:lpstr>1_BH_PowerPoint_Template_97_2003 v2</vt:lpstr>
      <vt:lpstr>2_BH_PowerPoint_Template_97_2003 v2</vt:lpstr>
      <vt:lpstr>3_BH_PowerPoint_Template_97_2003 v2</vt:lpstr>
      <vt:lpstr>4_BH_PowerPoint_Template_97_2003 v2</vt:lpstr>
      <vt:lpstr>A COVID-19 clinical trial and research database derived from electronic patient records</vt:lpstr>
      <vt:lpstr>PowerPoint Presentation</vt:lpstr>
      <vt:lpstr>Data requests at Barts</vt:lpstr>
      <vt:lpstr>Use of SNOMED within Barts Health hospitals</vt:lpstr>
      <vt:lpstr>COVID-19 Master datasets</vt:lpstr>
      <vt:lpstr>COVID dataset: Example extracts</vt:lpstr>
      <vt:lpstr>Text analytics to enhance clinical content</vt:lpstr>
      <vt:lpstr>Processing SNOMED CT data with Expression Constraint Language</vt:lpstr>
      <vt:lpstr>Clinical analytics with SNOMED CT</vt:lpstr>
      <vt:lpstr>Clinical analytics with SNOMED CT</vt:lpstr>
      <vt:lpstr>Analytics with SNOMED International’s Health Data Analytics tool</vt:lpstr>
      <vt:lpstr>Conclusion</vt:lpstr>
    </vt:vector>
  </TitlesOfParts>
  <Company>Barts Health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Building a COVID research database from electronic patient records</dc:title>
  <dc:creator>Williams, Sophie</dc:creator>
  <cp:lastModifiedBy>Williams, Sophie</cp:lastModifiedBy>
  <cp:revision>60</cp:revision>
  <dcterms:created xsi:type="dcterms:W3CDTF">2020-05-02T09:24:37Z</dcterms:created>
  <dcterms:modified xsi:type="dcterms:W3CDTF">2020-05-06T17:24:04Z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WinDIP File ID">
    <vt:lpwstr>1e1cf0a5-30be-4857-bd51-7c2c6844faf9</vt:lpwstr>
  </property>
</Properties>
</file>