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427" r:id="rId3"/>
    <p:sldId id="420" r:id="rId4"/>
    <p:sldId id="423" r:id="rId5"/>
    <p:sldId id="425" r:id="rId6"/>
    <p:sldId id="428" r:id="rId7"/>
  </p:sldIdLst>
  <p:sldSz cx="12192000" cy="6858000"/>
  <p:notesSz cx="6807200" cy="99393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662"/>
    <a:srgbClr val="004C37"/>
    <a:srgbClr val="009E9A"/>
    <a:srgbClr val="00FFFF"/>
    <a:srgbClr val="007562"/>
    <a:srgbClr val="015F3B"/>
    <a:srgbClr val="3C5F3B"/>
    <a:srgbClr val="0000FF"/>
    <a:srgbClr val="000000"/>
    <a:srgbClr val="A4FE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17" autoAdjust="0"/>
    <p:restoredTop sz="93969" autoAdjust="0"/>
  </p:normalViewPr>
  <p:slideViewPr>
    <p:cSldViewPr>
      <p:cViewPr varScale="1">
        <p:scale>
          <a:sx n="83" d="100"/>
          <a:sy n="83" d="100"/>
        </p:scale>
        <p:origin x="590" y="48"/>
      </p:cViewPr>
      <p:guideLst>
        <p:guide orient="horz" pos="2160"/>
        <p:guide pos="3840"/>
      </p:guideLst>
    </p:cSldViewPr>
  </p:slideViewPr>
  <p:notesTextViewPr>
    <p:cViewPr>
      <p:scale>
        <a:sx n="3" d="2"/>
        <a:sy n="3" d="2"/>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8B39D7BD-1606-4F08-B008-965CD7326806}" type="datetimeFigureOut">
              <a:rPr lang="fr-FR" smtClean="0"/>
              <a:t>29/09/2018</a:t>
            </a:fld>
            <a:endParaRPr lang="fr-FR"/>
          </a:p>
        </p:txBody>
      </p:sp>
      <p:sp>
        <p:nvSpPr>
          <p:cNvPr id="4" name="Espace réservé de l'image des diapositives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EF70CB05-656A-4F6B-97C3-3F45476D295A}" type="slidenum">
              <a:rPr lang="fr-FR" smtClean="0"/>
              <a:t>‹N°›</a:t>
            </a:fld>
            <a:endParaRPr lang="fr-FR"/>
          </a:p>
        </p:txBody>
      </p:sp>
    </p:spTree>
    <p:extLst>
      <p:ext uri="{BB962C8B-B14F-4D97-AF65-F5344CB8AC3E}">
        <p14:creationId xmlns:p14="http://schemas.microsoft.com/office/powerpoint/2010/main" val="1316113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7" name="Rectangle 6"/>
          <p:cNvSpPr/>
          <p:nvPr userDrawn="1"/>
        </p:nvSpPr>
        <p:spPr>
          <a:xfrm>
            <a:off x="10495429" y="6176963"/>
            <a:ext cx="1781736" cy="768443"/>
          </a:xfrm>
          <a:prstGeom prst="rect">
            <a:avLst/>
          </a:prstGeom>
          <a:solidFill>
            <a:srgbClr val="0075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Espace réservé du titre 8"/>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9" name="Espace réservé du texte 9"/>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cxnSp>
        <p:nvCxnSpPr>
          <p:cNvPr id="10" name="Connecteur droit 9"/>
          <p:cNvCxnSpPr/>
          <p:nvPr userDrawn="1"/>
        </p:nvCxnSpPr>
        <p:spPr>
          <a:xfrm flipV="1">
            <a:off x="-114304" y="6621725"/>
            <a:ext cx="3605649" cy="19062"/>
          </a:xfrm>
          <a:prstGeom prst="line">
            <a:avLst/>
          </a:prstGeom>
          <a:ln w="22225">
            <a:solidFill>
              <a:srgbClr val="007562">
                <a:alpha val="50000"/>
              </a:srgbClr>
            </a:solidFill>
          </a:ln>
        </p:spPr>
        <p:style>
          <a:lnRef idx="1">
            <a:schemeClr val="accent1"/>
          </a:lnRef>
          <a:fillRef idx="0">
            <a:schemeClr val="accent1"/>
          </a:fillRef>
          <a:effectRef idx="0">
            <a:schemeClr val="accent1"/>
          </a:effectRef>
          <a:fontRef idx="minor">
            <a:schemeClr val="tx1"/>
          </a:fontRef>
        </p:style>
      </p:cxnSp>
      <p:sp>
        <p:nvSpPr>
          <p:cNvPr id="12" name="Espace réservé du numéro de diapositive 4"/>
          <p:cNvSpPr>
            <a:spLocks noGrp="1"/>
          </p:cNvSpPr>
          <p:nvPr>
            <p:ph type="sldNum" sz="quarter" idx="12"/>
          </p:nvPr>
        </p:nvSpPr>
        <p:spPr>
          <a:xfrm>
            <a:off x="10495428" y="6256600"/>
            <a:ext cx="858371" cy="365125"/>
          </a:xfrm>
          <a:prstGeom prst="rect">
            <a:avLst/>
          </a:prstGeom>
        </p:spPr>
        <p:txBody>
          <a:bodyPr/>
          <a:lstStyle>
            <a:lvl1pPr>
              <a:defRPr>
                <a:solidFill>
                  <a:schemeClr val="bg1"/>
                </a:solidFill>
              </a:defRPr>
            </a:lvl1pPr>
          </a:lstStyle>
          <a:p>
            <a:fld id="{A5E9A1D3-120E-42F1-A00A-A8BB2228AECB}" type="slidenum">
              <a:rPr lang="fr-FR" smtClean="0"/>
              <a:pPr/>
              <a:t>‹N°›</a:t>
            </a:fld>
            <a:endParaRPr lang="fr-FR"/>
          </a:p>
        </p:txBody>
      </p:sp>
      <p:sp>
        <p:nvSpPr>
          <p:cNvPr id="14" name="Espace réservé de la date 2"/>
          <p:cNvSpPr>
            <a:spLocks noGrp="1"/>
          </p:cNvSpPr>
          <p:nvPr>
            <p:ph type="dt" sz="half" idx="10"/>
          </p:nvPr>
        </p:nvSpPr>
        <p:spPr>
          <a:xfrm>
            <a:off x="2411838" y="6256600"/>
            <a:ext cx="1286494" cy="365125"/>
          </a:xfrm>
          <a:prstGeom prst="rect">
            <a:avLst/>
          </a:prstGeom>
        </p:spPr>
        <p:txBody>
          <a:bodyPr/>
          <a:lstStyle>
            <a:lvl1pPr>
              <a:defRPr>
                <a:solidFill>
                  <a:srgbClr val="007562"/>
                </a:solidFill>
                <a:latin typeface="Corbel" panose="020B0503020204020204" pitchFamily="34" charset="0"/>
              </a:defRPr>
            </a:lvl1pPr>
          </a:lstStyle>
          <a:p>
            <a:r>
              <a:rPr lang="fr-FR" dirty="0"/>
              <a:t>10/03/2016</a:t>
            </a:r>
          </a:p>
        </p:txBody>
      </p:sp>
      <p:sp>
        <p:nvSpPr>
          <p:cNvPr id="15" name="Espace réservé du pied de page 3"/>
          <p:cNvSpPr>
            <a:spLocks noGrp="1"/>
          </p:cNvSpPr>
          <p:nvPr>
            <p:ph type="ftr" sz="quarter" idx="11"/>
          </p:nvPr>
        </p:nvSpPr>
        <p:spPr>
          <a:xfrm>
            <a:off x="4038600" y="6256600"/>
            <a:ext cx="4114800" cy="365125"/>
          </a:xfrm>
          <a:prstGeom prst="rect">
            <a:avLst/>
          </a:prstGeom>
        </p:spPr>
        <p:txBody>
          <a:bodyPr/>
          <a:lstStyle>
            <a:lvl1pPr>
              <a:defRPr>
                <a:solidFill>
                  <a:srgbClr val="007562"/>
                </a:solidFill>
                <a:latin typeface="Corbel" panose="020B0503020204020204" pitchFamily="34" charset="0"/>
              </a:defRPr>
            </a:lvl1pPr>
          </a:lstStyle>
          <a:p>
            <a:r>
              <a:rPr lang="fr-FR" dirty="0"/>
              <a:t>Formation SNOMED CT</a:t>
            </a:r>
          </a:p>
        </p:txBody>
      </p:sp>
    </p:spTree>
    <p:extLst>
      <p:ext uri="{BB962C8B-B14F-4D97-AF65-F5344CB8AC3E}">
        <p14:creationId xmlns:p14="http://schemas.microsoft.com/office/powerpoint/2010/main" val="3762815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8" name="Rectangle 7"/>
          <p:cNvSpPr/>
          <p:nvPr userDrawn="1"/>
        </p:nvSpPr>
        <p:spPr>
          <a:xfrm>
            <a:off x="10495429" y="6176963"/>
            <a:ext cx="1781736" cy="768443"/>
          </a:xfrm>
          <a:prstGeom prst="rect">
            <a:avLst/>
          </a:prstGeom>
          <a:solidFill>
            <a:srgbClr val="0075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9" name="Connecteur droit 8"/>
          <p:cNvCxnSpPr/>
          <p:nvPr userDrawn="1"/>
        </p:nvCxnSpPr>
        <p:spPr>
          <a:xfrm>
            <a:off x="-114304" y="6640787"/>
            <a:ext cx="3605649" cy="0"/>
          </a:xfrm>
          <a:prstGeom prst="line">
            <a:avLst/>
          </a:prstGeom>
          <a:ln w="22225">
            <a:solidFill>
              <a:srgbClr val="007562">
                <a:alpha val="50000"/>
              </a:srgbClr>
            </a:solidFill>
          </a:ln>
        </p:spPr>
        <p:style>
          <a:lnRef idx="1">
            <a:schemeClr val="accent1"/>
          </a:lnRef>
          <a:fillRef idx="0">
            <a:schemeClr val="accent1"/>
          </a:fillRef>
          <a:effectRef idx="0">
            <a:schemeClr val="accent1"/>
          </a:effectRef>
          <a:fontRef idx="minor">
            <a:schemeClr val="tx1"/>
          </a:fontRef>
        </p:style>
      </p:cxnSp>
      <p:sp>
        <p:nvSpPr>
          <p:cNvPr id="10" name="Espace réservé de la date 2"/>
          <p:cNvSpPr>
            <a:spLocks noGrp="1"/>
          </p:cNvSpPr>
          <p:nvPr>
            <p:ph type="dt" sz="half" idx="10"/>
          </p:nvPr>
        </p:nvSpPr>
        <p:spPr>
          <a:xfrm>
            <a:off x="2411838" y="6256600"/>
            <a:ext cx="1286494" cy="365125"/>
          </a:xfrm>
          <a:prstGeom prst="rect">
            <a:avLst/>
          </a:prstGeom>
        </p:spPr>
        <p:txBody>
          <a:bodyPr/>
          <a:lstStyle>
            <a:lvl1pPr>
              <a:defRPr>
                <a:solidFill>
                  <a:srgbClr val="007562"/>
                </a:solidFill>
                <a:latin typeface="Corbel" panose="020B0503020204020204" pitchFamily="34" charset="0"/>
              </a:defRPr>
            </a:lvl1pPr>
          </a:lstStyle>
          <a:p>
            <a:r>
              <a:rPr lang="fr-FR" dirty="0"/>
              <a:t>10/03/2016</a:t>
            </a:r>
          </a:p>
        </p:txBody>
      </p:sp>
      <p:sp>
        <p:nvSpPr>
          <p:cNvPr id="11" name="Espace réservé du pied de page 3"/>
          <p:cNvSpPr>
            <a:spLocks noGrp="1"/>
          </p:cNvSpPr>
          <p:nvPr>
            <p:ph type="ftr" sz="quarter" idx="11"/>
          </p:nvPr>
        </p:nvSpPr>
        <p:spPr>
          <a:xfrm>
            <a:off x="4038600" y="6256600"/>
            <a:ext cx="4114800" cy="365125"/>
          </a:xfrm>
          <a:prstGeom prst="rect">
            <a:avLst/>
          </a:prstGeom>
        </p:spPr>
        <p:txBody>
          <a:bodyPr/>
          <a:lstStyle>
            <a:lvl1pPr>
              <a:defRPr>
                <a:solidFill>
                  <a:srgbClr val="007562"/>
                </a:solidFill>
                <a:latin typeface="Corbel" panose="020B0503020204020204" pitchFamily="34" charset="0"/>
              </a:defRPr>
            </a:lvl1pPr>
          </a:lstStyle>
          <a:p>
            <a:r>
              <a:rPr lang="fr-FR" dirty="0"/>
              <a:t>Formation SNOMED CT</a:t>
            </a:r>
          </a:p>
        </p:txBody>
      </p:sp>
      <p:sp>
        <p:nvSpPr>
          <p:cNvPr id="12" name="Espace réservé du numéro de diapositive 4"/>
          <p:cNvSpPr>
            <a:spLocks noGrp="1"/>
          </p:cNvSpPr>
          <p:nvPr>
            <p:ph type="sldNum" sz="quarter" idx="12"/>
          </p:nvPr>
        </p:nvSpPr>
        <p:spPr>
          <a:xfrm>
            <a:off x="10495428" y="6256600"/>
            <a:ext cx="858371" cy="365125"/>
          </a:xfrm>
          <a:prstGeom prst="rect">
            <a:avLst/>
          </a:prstGeom>
        </p:spPr>
        <p:txBody>
          <a:bodyPr/>
          <a:lstStyle>
            <a:lvl1pPr>
              <a:defRPr>
                <a:solidFill>
                  <a:schemeClr val="bg1"/>
                </a:solidFill>
              </a:defRPr>
            </a:lvl1pPr>
          </a:lstStyle>
          <a:p>
            <a:fld id="{A5E9A1D3-120E-42F1-A00A-A8BB2228AECB}" type="slidenum">
              <a:rPr lang="fr-FR" smtClean="0"/>
              <a:pPr/>
              <a:t>‹N°›</a:t>
            </a:fld>
            <a:endParaRPr lang="fr-FR"/>
          </a:p>
        </p:txBody>
      </p:sp>
      <p:pic>
        <p:nvPicPr>
          <p:cNvPr id="14" name="Image 13"/>
          <p:cNvPicPr>
            <a:picLocks noChangeAspect="1"/>
          </p:cNvPicPr>
          <p:nvPr userDrawn="1"/>
        </p:nvPicPr>
        <p:blipFill>
          <a:blip r:embed="rId2"/>
          <a:stretch>
            <a:fillRect/>
          </a:stretch>
        </p:blipFill>
        <p:spPr>
          <a:xfrm>
            <a:off x="11208568" y="266264"/>
            <a:ext cx="701460" cy="632608"/>
          </a:xfrm>
          <a:prstGeom prst="rect">
            <a:avLst/>
          </a:prstGeom>
        </p:spPr>
      </p:pic>
    </p:spTree>
    <p:extLst>
      <p:ext uri="{BB962C8B-B14F-4D97-AF65-F5344CB8AC3E}">
        <p14:creationId xmlns:p14="http://schemas.microsoft.com/office/powerpoint/2010/main" val="974339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16" name="Titre 1"/>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17" name="Espace réservé pour une image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18" name="Espace réservé du texte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19" name="Rectangle 18"/>
          <p:cNvSpPr/>
          <p:nvPr userDrawn="1"/>
        </p:nvSpPr>
        <p:spPr>
          <a:xfrm>
            <a:off x="10495429" y="6176963"/>
            <a:ext cx="1781736" cy="768443"/>
          </a:xfrm>
          <a:prstGeom prst="rect">
            <a:avLst/>
          </a:prstGeom>
          <a:solidFill>
            <a:srgbClr val="0075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20" name="Connecteur droit 19"/>
          <p:cNvCxnSpPr/>
          <p:nvPr userDrawn="1"/>
        </p:nvCxnSpPr>
        <p:spPr>
          <a:xfrm>
            <a:off x="-114304" y="6640787"/>
            <a:ext cx="3605649" cy="0"/>
          </a:xfrm>
          <a:prstGeom prst="line">
            <a:avLst/>
          </a:prstGeom>
          <a:ln w="22225">
            <a:solidFill>
              <a:srgbClr val="007562">
                <a:alpha val="50000"/>
              </a:srgbClr>
            </a:solidFill>
          </a:ln>
        </p:spPr>
        <p:style>
          <a:lnRef idx="1">
            <a:schemeClr val="accent1"/>
          </a:lnRef>
          <a:fillRef idx="0">
            <a:schemeClr val="accent1"/>
          </a:fillRef>
          <a:effectRef idx="0">
            <a:schemeClr val="accent1"/>
          </a:effectRef>
          <a:fontRef idx="minor">
            <a:schemeClr val="tx1"/>
          </a:fontRef>
        </p:style>
      </p:cxnSp>
      <p:sp>
        <p:nvSpPr>
          <p:cNvPr id="23" name="Espace réservé du numéro de diapositive 4"/>
          <p:cNvSpPr>
            <a:spLocks noGrp="1"/>
          </p:cNvSpPr>
          <p:nvPr>
            <p:ph type="sldNum" sz="quarter" idx="12"/>
          </p:nvPr>
        </p:nvSpPr>
        <p:spPr>
          <a:xfrm>
            <a:off x="10495428" y="6256600"/>
            <a:ext cx="858371" cy="365125"/>
          </a:xfrm>
          <a:prstGeom prst="rect">
            <a:avLst/>
          </a:prstGeom>
        </p:spPr>
        <p:txBody>
          <a:bodyPr/>
          <a:lstStyle>
            <a:lvl1pPr>
              <a:defRPr>
                <a:solidFill>
                  <a:schemeClr val="bg1"/>
                </a:solidFill>
              </a:defRPr>
            </a:lvl1pPr>
          </a:lstStyle>
          <a:p>
            <a:fld id="{A5E9A1D3-120E-42F1-A00A-A8BB2228AECB}" type="slidenum">
              <a:rPr lang="fr-FR" smtClean="0"/>
              <a:pPr/>
              <a:t>‹N°›</a:t>
            </a:fld>
            <a:endParaRPr lang="fr-FR"/>
          </a:p>
        </p:txBody>
      </p:sp>
      <p:sp>
        <p:nvSpPr>
          <p:cNvPr id="11" name="Espace réservé de la date 2"/>
          <p:cNvSpPr>
            <a:spLocks noGrp="1"/>
          </p:cNvSpPr>
          <p:nvPr>
            <p:ph type="dt" sz="half" idx="10"/>
          </p:nvPr>
        </p:nvSpPr>
        <p:spPr>
          <a:xfrm>
            <a:off x="2411838" y="6256600"/>
            <a:ext cx="1286494" cy="365125"/>
          </a:xfrm>
          <a:prstGeom prst="rect">
            <a:avLst/>
          </a:prstGeom>
        </p:spPr>
        <p:txBody>
          <a:bodyPr/>
          <a:lstStyle>
            <a:lvl1pPr>
              <a:defRPr>
                <a:solidFill>
                  <a:srgbClr val="007562"/>
                </a:solidFill>
                <a:latin typeface="Corbel" panose="020B0503020204020204" pitchFamily="34" charset="0"/>
              </a:defRPr>
            </a:lvl1pPr>
          </a:lstStyle>
          <a:p>
            <a:r>
              <a:rPr lang="fr-FR" dirty="0"/>
              <a:t>10/03/2016</a:t>
            </a:r>
          </a:p>
        </p:txBody>
      </p:sp>
      <p:sp>
        <p:nvSpPr>
          <p:cNvPr id="12" name="Espace réservé du pied de page 3"/>
          <p:cNvSpPr>
            <a:spLocks noGrp="1"/>
          </p:cNvSpPr>
          <p:nvPr>
            <p:ph type="ftr" sz="quarter" idx="11"/>
          </p:nvPr>
        </p:nvSpPr>
        <p:spPr>
          <a:xfrm>
            <a:off x="4038600" y="6256600"/>
            <a:ext cx="4114800" cy="365125"/>
          </a:xfrm>
          <a:prstGeom prst="rect">
            <a:avLst/>
          </a:prstGeom>
        </p:spPr>
        <p:txBody>
          <a:bodyPr/>
          <a:lstStyle>
            <a:lvl1pPr>
              <a:defRPr>
                <a:solidFill>
                  <a:srgbClr val="007562"/>
                </a:solidFill>
                <a:latin typeface="Corbel" panose="020B0503020204020204" pitchFamily="34" charset="0"/>
              </a:defRPr>
            </a:lvl1pPr>
          </a:lstStyle>
          <a:p>
            <a:r>
              <a:rPr lang="fr-FR" dirty="0"/>
              <a:t>Formation SNOMED CT</a:t>
            </a:r>
          </a:p>
        </p:txBody>
      </p:sp>
      <p:pic>
        <p:nvPicPr>
          <p:cNvPr id="13" name="Image 12"/>
          <p:cNvPicPr>
            <a:picLocks noChangeAspect="1"/>
          </p:cNvPicPr>
          <p:nvPr userDrawn="1"/>
        </p:nvPicPr>
        <p:blipFill>
          <a:blip r:embed="rId2"/>
          <a:stretch>
            <a:fillRect/>
          </a:stretch>
        </p:blipFill>
        <p:spPr>
          <a:xfrm>
            <a:off x="11208568" y="266264"/>
            <a:ext cx="701460" cy="632608"/>
          </a:xfrm>
          <a:prstGeom prst="rect">
            <a:avLst/>
          </a:prstGeom>
        </p:spPr>
      </p:pic>
    </p:spTree>
    <p:extLst>
      <p:ext uri="{BB962C8B-B14F-4D97-AF65-F5344CB8AC3E}">
        <p14:creationId xmlns:p14="http://schemas.microsoft.com/office/powerpoint/2010/main" val="37631435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838200" y="365125"/>
            <a:ext cx="10515600" cy="1325563"/>
          </a:xfrm>
          <a:prstGeom prst="rect">
            <a:avLst/>
          </a:prstGeom>
        </p:spPr>
        <p:txBody>
          <a:bodyPr/>
          <a:lstStyle>
            <a:lvl1pPr>
              <a:defRPr/>
            </a:lvl1pPr>
          </a:lstStyle>
          <a:p>
            <a:r>
              <a:rPr lang="fr-FR"/>
              <a:t>Titre de la slide</a:t>
            </a:r>
          </a:p>
        </p:txBody>
      </p:sp>
      <p:sp>
        <p:nvSpPr>
          <p:cNvPr id="5" name="Espace réservé du pied de page 4"/>
          <p:cNvSpPr>
            <a:spLocks noGrp="1"/>
          </p:cNvSpPr>
          <p:nvPr>
            <p:ph type="ftr" sz="quarter" idx="11"/>
          </p:nvPr>
        </p:nvSpPr>
        <p:spPr>
          <a:xfrm>
            <a:off x="4038600" y="6356350"/>
            <a:ext cx="4114800" cy="365125"/>
          </a:xfrm>
          <a:prstGeom prst="rect">
            <a:avLst/>
          </a:prstGeom>
        </p:spPr>
        <p:txBody>
          <a:bodyPr/>
          <a:lstStyle/>
          <a:p>
            <a:r>
              <a:rPr lang="fr-FR"/>
              <a:t>Titre de la présentation (Insertion &gt; En-tête et pied de page) - Date</a:t>
            </a:r>
          </a:p>
        </p:txBody>
      </p:sp>
      <p:sp>
        <p:nvSpPr>
          <p:cNvPr id="6" name="Espace réservé du numéro de diapositive 5"/>
          <p:cNvSpPr>
            <a:spLocks noGrp="1"/>
          </p:cNvSpPr>
          <p:nvPr>
            <p:ph type="sldNum" sz="quarter" idx="12"/>
          </p:nvPr>
        </p:nvSpPr>
        <p:spPr>
          <a:xfrm>
            <a:off x="8610600" y="6356350"/>
            <a:ext cx="2743200" cy="365125"/>
          </a:xfrm>
          <a:prstGeom prst="rect">
            <a:avLst/>
          </a:prstGeom>
        </p:spPr>
        <p:txBody>
          <a:bodyPr/>
          <a:lstStyle/>
          <a:p>
            <a:fld id="{646E7B68-C406-4B5C-B79D-A1CDE10CB85D}" type="slidenum">
              <a:rPr lang="fr-FR" smtClean="0"/>
              <a:pPr/>
              <a:t>‹N°›</a:t>
            </a:fld>
            <a:endParaRPr lang="fr-FR"/>
          </a:p>
        </p:txBody>
      </p:sp>
      <p:sp>
        <p:nvSpPr>
          <p:cNvPr id="9" name="Espace réservé du contenu 8"/>
          <p:cNvSpPr>
            <a:spLocks noGrp="1"/>
          </p:cNvSpPr>
          <p:nvPr>
            <p:ph sz="quarter" idx="16"/>
          </p:nvPr>
        </p:nvSpPr>
        <p:spPr>
          <a:xfrm>
            <a:off x="838200" y="1825625"/>
            <a:ext cx="10515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8" name="Espace réservé du texte 7"/>
          <p:cNvSpPr>
            <a:spLocks noGrp="1"/>
          </p:cNvSpPr>
          <p:nvPr>
            <p:ph type="body" sz="quarter" idx="17" hasCustomPrompt="1"/>
          </p:nvPr>
        </p:nvSpPr>
        <p:spPr>
          <a:xfrm>
            <a:off x="622299" y="21103"/>
            <a:ext cx="7200000" cy="188913"/>
          </a:xfrm>
          <a:prstGeom prst="rect">
            <a:avLst/>
          </a:prstGeom>
        </p:spPr>
        <p:txBody>
          <a:bodyPr anchor="b" anchorCtr="0">
            <a:noAutofit/>
          </a:bodyPr>
          <a:lstStyle>
            <a:lvl1pPr>
              <a:spcBef>
                <a:spcPts val="0"/>
              </a:spcBef>
              <a:defRPr lang="fr-FR" sz="900" b="1" kern="1200" cap="all" baseline="0" smtClean="0">
                <a:solidFill>
                  <a:schemeClr val="bg1"/>
                </a:solidFill>
                <a:latin typeface="+mj-lt"/>
                <a:ea typeface="+mj-ea"/>
                <a:cs typeface="+mj-cs"/>
              </a:defRPr>
            </a:lvl1pPr>
          </a:lstStyle>
          <a:p>
            <a:pPr lvl="0"/>
            <a:r>
              <a:rPr lang="fr-FR" dirty="0" err="1"/>
              <a:t>NumÉro</a:t>
            </a:r>
            <a:r>
              <a:rPr lang="fr-FR" dirty="0"/>
              <a:t> et titre du chapitre</a:t>
            </a:r>
          </a:p>
        </p:txBody>
      </p:sp>
    </p:spTree>
    <p:extLst>
      <p:ext uri="{BB962C8B-B14F-4D97-AF65-F5344CB8AC3E}">
        <p14:creationId xmlns:p14="http://schemas.microsoft.com/office/powerpoint/2010/main" val="363052997"/>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cSld name="1_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8"/>
          </a:xfrm>
          <a:prstGeom prst="rect">
            <a:avLst/>
          </a:prstGeo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a:xfrm>
            <a:off x="838200" y="6356350"/>
            <a:ext cx="2743200" cy="365125"/>
          </a:xfrm>
          <a:prstGeom prst="rect">
            <a:avLst/>
          </a:prstGeom>
        </p:spPr>
        <p:txBody>
          <a:bodyPr/>
          <a:lstStyle/>
          <a:p>
            <a:r>
              <a:rPr lang="fr-FR"/>
              <a:t>23/02/2016</a:t>
            </a:r>
            <a:endParaRPr lang="fr-FR" dirty="0"/>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fr-FR"/>
              <a:t>Formats de fichiers de SNOMED CT</a:t>
            </a:r>
            <a:endParaRPr lang="fr-FR" dirty="0"/>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18C3364B-D21F-4A2B-B9F5-C99846AE04A8}" type="slidenum">
              <a:rPr lang="fr-FR" smtClean="0"/>
              <a:pPr/>
              <a:t>‹N°›</a:t>
            </a:fld>
            <a:endParaRPr lang="fr-FR" dirty="0"/>
          </a:p>
        </p:txBody>
      </p:sp>
    </p:spTree>
    <p:extLst>
      <p:ext uri="{BB962C8B-B14F-4D97-AF65-F5344CB8AC3E}">
        <p14:creationId xmlns:p14="http://schemas.microsoft.com/office/powerpoint/2010/main" val="1418141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pic>
        <p:nvPicPr>
          <p:cNvPr id="3" name="Imag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effectLst/>
        </p:spPr>
      </p:pic>
      <p:pic>
        <p:nvPicPr>
          <p:cNvPr id="5" name="Image 4"/>
          <p:cNvPicPr>
            <a:picLocks noChangeAspect="1"/>
          </p:cNvPicPr>
          <p:nvPr userDrawn="1"/>
        </p:nvPicPr>
        <p:blipFill>
          <a:blip r:embed="rId3"/>
          <a:stretch>
            <a:fillRect/>
          </a:stretch>
        </p:blipFill>
        <p:spPr>
          <a:xfrm>
            <a:off x="11208568" y="266265"/>
            <a:ext cx="701460" cy="632608"/>
          </a:xfrm>
          <a:prstGeom prst="rect">
            <a:avLst/>
          </a:prstGeom>
        </p:spPr>
      </p:pic>
    </p:spTree>
    <p:extLst>
      <p:ext uri="{BB962C8B-B14F-4D97-AF65-F5344CB8AC3E}">
        <p14:creationId xmlns:p14="http://schemas.microsoft.com/office/powerpoint/2010/main" val="2541996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13000" cy="6858000"/>
          </a:xfrm>
          <a:prstGeom prst="rect">
            <a:avLst/>
          </a:prstGeom>
        </p:spPr>
      </p:pic>
      <p:sp>
        <p:nvSpPr>
          <p:cNvPr id="8" name="Espace réservé du contenu 2"/>
          <p:cNvSpPr>
            <a:spLocks noGrp="1"/>
          </p:cNvSpPr>
          <p:nvPr>
            <p:ph idx="1"/>
          </p:nvPr>
        </p:nvSpPr>
        <p:spPr>
          <a:xfrm>
            <a:off x="2527304" y="1320800"/>
            <a:ext cx="8826496" cy="4856163"/>
          </a:xfrm>
          <a:prstGeom prst="rect">
            <a:avLst/>
          </a:prstGeom>
        </p:spPr>
        <p:txBody>
          <a:bodyPr/>
          <a:lstStyle>
            <a:lvl1pPr>
              <a:defRPr>
                <a:latin typeface="Corbel" panose="020B0503020204020204" pitchFamily="34" charset="0"/>
              </a:defRPr>
            </a:lvl1pPr>
            <a:lvl2pPr>
              <a:defRPr>
                <a:latin typeface="Corbel" panose="020B0503020204020204" pitchFamily="34" charset="0"/>
              </a:defRPr>
            </a:lvl2pPr>
            <a:lvl3pPr>
              <a:defRPr>
                <a:latin typeface="Corbel" panose="020B0503020204020204" pitchFamily="34" charset="0"/>
              </a:defRPr>
            </a:lvl3pPr>
            <a:lvl4pPr>
              <a:defRPr>
                <a:latin typeface="Corbel" panose="020B0503020204020204" pitchFamily="34" charset="0"/>
              </a:defRPr>
            </a:lvl4pPr>
            <a:lvl5pPr>
              <a:defRPr>
                <a:latin typeface="Corbel" panose="020B0503020204020204" pitchFamily="34"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cxnSp>
        <p:nvCxnSpPr>
          <p:cNvPr id="9" name="Connecteur droit 8"/>
          <p:cNvCxnSpPr/>
          <p:nvPr userDrawn="1"/>
        </p:nvCxnSpPr>
        <p:spPr>
          <a:xfrm>
            <a:off x="-114304" y="6640787"/>
            <a:ext cx="2541498" cy="0"/>
          </a:xfrm>
          <a:prstGeom prst="line">
            <a:avLst/>
          </a:prstGeom>
          <a:ln w="22225">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10" name="Titre 12"/>
          <p:cNvSpPr>
            <a:spLocks noGrp="1"/>
          </p:cNvSpPr>
          <p:nvPr>
            <p:ph type="title"/>
          </p:nvPr>
        </p:nvSpPr>
        <p:spPr>
          <a:xfrm>
            <a:off x="2411838" y="365125"/>
            <a:ext cx="8941962" cy="1325563"/>
          </a:xfrm>
          <a:prstGeom prst="rect">
            <a:avLst/>
          </a:prstGeom>
        </p:spPr>
        <p:txBody>
          <a:bodyPr/>
          <a:lstStyle/>
          <a:p>
            <a:r>
              <a:rPr lang="fr-FR"/>
              <a:t>Modifiez le style du titre</a:t>
            </a:r>
          </a:p>
        </p:txBody>
      </p:sp>
      <p:sp>
        <p:nvSpPr>
          <p:cNvPr id="11" name="Rectangle 10"/>
          <p:cNvSpPr/>
          <p:nvPr userDrawn="1"/>
        </p:nvSpPr>
        <p:spPr>
          <a:xfrm>
            <a:off x="10495429" y="6176963"/>
            <a:ext cx="1781736" cy="768443"/>
          </a:xfrm>
          <a:prstGeom prst="rect">
            <a:avLst/>
          </a:prstGeom>
          <a:solidFill>
            <a:srgbClr val="0075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12" name="Connecteur droit 11"/>
          <p:cNvCxnSpPr/>
          <p:nvPr userDrawn="1"/>
        </p:nvCxnSpPr>
        <p:spPr>
          <a:xfrm>
            <a:off x="-114304" y="6640787"/>
            <a:ext cx="3605649" cy="0"/>
          </a:xfrm>
          <a:prstGeom prst="line">
            <a:avLst/>
          </a:prstGeom>
          <a:ln w="22225">
            <a:solidFill>
              <a:srgbClr val="007562">
                <a:alpha val="50000"/>
              </a:srgbClr>
            </a:solidFill>
          </a:ln>
        </p:spPr>
        <p:style>
          <a:lnRef idx="1">
            <a:schemeClr val="accent1"/>
          </a:lnRef>
          <a:fillRef idx="0">
            <a:schemeClr val="accent1"/>
          </a:fillRef>
          <a:effectRef idx="0">
            <a:schemeClr val="accent1"/>
          </a:effectRef>
          <a:fontRef idx="minor">
            <a:schemeClr val="tx1"/>
          </a:fontRef>
        </p:style>
      </p:cxnSp>
      <p:sp>
        <p:nvSpPr>
          <p:cNvPr id="13" name="Espace réservé de la date 2"/>
          <p:cNvSpPr>
            <a:spLocks noGrp="1"/>
          </p:cNvSpPr>
          <p:nvPr>
            <p:ph type="dt" sz="half" idx="10"/>
          </p:nvPr>
        </p:nvSpPr>
        <p:spPr>
          <a:xfrm>
            <a:off x="2411838" y="6256600"/>
            <a:ext cx="1286494" cy="365125"/>
          </a:xfrm>
          <a:prstGeom prst="rect">
            <a:avLst/>
          </a:prstGeom>
        </p:spPr>
        <p:txBody>
          <a:bodyPr/>
          <a:lstStyle>
            <a:lvl1pPr>
              <a:defRPr>
                <a:solidFill>
                  <a:srgbClr val="007562"/>
                </a:solidFill>
                <a:latin typeface="Corbel" panose="020B0503020204020204" pitchFamily="34" charset="0"/>
              </a:defRPr>
            </a:lvl1pPr>
          </a:lstStyle>
          <a:p>
            <a:r>
              <a:rPr lang="fr-FR" dirty="0"/>
              <a:t>10/03/2016</a:t>
            </a:r>
          </a:p>
        </p:txBody>
      </p:sp>
      <p:sp>
        <p:nvSpPr>
          <p:cNvPr id="14" name="Espace réservé du pied de page 3"/>
          <p:cNvSpPr>
            <a:spLocks noGrp="1"/>
          </p:cNvSpPr>
          <p:nvPr>
            <p:ph type="ftr" sz="quarter" idx="11"/>
          </p:nvPr>
        </p:nvSpPr>
        <p:spPr>
          <a:xfrm>
            <a:off x="4038600" y="6256600"/>
            <a:ext cx="4114800" cy="365125"/>
          </a:xfrm>
          <a:prstGeom prst="rect">
            <a:avLst/>
          </a:prstGeom>
        </p:spPr>
        <p:txBody>
          <a:bodyPr/>
          <a:lstStyle>
            <a:lvl1pPr>
              <a:defRPr>
                <a:solidFill>
                  <a:srgbClr val="007562"/>
                </a:solidFill>
                <a:latin typeface="Corbel" panose="020B0503020204020204" pitchFamily="34" charset="0"/>
              </a:defRPr>
            </a:lvl1pPr>
          </a:lstStyle>
          <a:p>
            <a:r>
              <a:rPr lang="fr-FR"/>
              <a:t>Formation Snomed CT</a:t>
            </a:r>
            <a:endParaRPr lang="fr-FR" dirty="0"/>
          </a:p>
        </p:txBody>
      </p:sp>
      <p:sp>
        <p:nvSpPr>
          <p:cNvPr id="15" name="Espace réservé du numéro de diapositive 4"/>
          <p:cNvSpPr>
            <a:spLocks noGrp="1"/>
          </p:cNvSpPr>
          <p:nvPr>
            <p:ph type="sldNum" sz="quarter" idx="12"/>
          </p:nvPr>
        </p:nvSpPr>
        <p:spPr>
          <a:xfrm>
            <a:off x="10495428" y="6256600"/>
            <a:ext cx="858371" cy="365125"/>
          </a:xfrm>
          <a:prstGeom prst="rect">
            <a:avLst/>
          </a:prstGeom>
        </p:spPr>
        <p:txBody>
          <a:bodyPr/>
          <a:lstStyle>
            <a:lvl1pPr>
              <a:defRPr>
                <a:solidFill>
                  <a:schemeClr val="bg1"/>
                </a:solidFill>
              </a:defRPr>
            </a:lvl1pPr>
          </a:lstStyle>
          <a:p>
            <a:fld id="{A5E9A1D3-120E-42F1-A00A-A8BB2228AECB}" type="slidenum">
              <a:rPr lang="fr-FR" smtClean="0"/>
              <a:pPr/>
              <a:t>‹N°›</a:t>
            </a:fld>
            <a:endParaRPr lang="fr-FR"/>
          </a:p>
        </p:txBody>
      </p:sp>
      <p:pic>
        <p:nvPicPr>
          <p:cNvPr id="17" name="Image 16"/>
          <p:cNvPicPr>
            <a:picLocks noChangeAspect="1"/>
          </p:cNvPicPr>
          <p:nvPr userDrawn="1"/>
        </p:nvPicPr>
        <p:blipFill>
          <a:blip r:embed="rId3"/>
          <a:stretch>
            <a:fillRect/>
          </a:stretch>
        </p:blipFill>
        <p:spPr>
          <a:xfrm>
            <a:off x="11208568" y="266264"/>
            <a:ext cx="701460" cy="632608"/>
          </a:xfrm>
          <a:prstGeom prst="rect">
            <a:avLst/>
          </a:prstGeom>
        </p:spPr>
      </p:pic>
    </p:spTree>
    <p:extLst>
      <p:ext uri="{BB962C8B-B14F-4D97-AF65-F5344CB8AC3E}">
        <p14:creationId xmlns:p14="http://schemas.microsoft.com/office/powerpoint/2010/main" val="2849060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13000" cy="6858000"/>
          </a:xfrm>
          <a:prstGeom prst="rect">
            <a:avLst/>
          </a:prstGeom>
        </p:spPr>
      </p:pic>
      <p:sp>
        <p:nvSpPr>
          <p:cNvPr id="8" name="Espace réservé du contenu 2"/>
          <p:cNvSpPr>
            <a:spLocks noGrp="1"/>
          </p:cNvSpPr>
          <p:nvPr>
            <p:ph idx="1"/>
          </p:nvPr>
        </p:nvSpPr>
        <p:spPr>
          <a:xfrm>
            <a:off x="2527304" y="1320800"/>
            <a:ext cx="8826496" cy="4856163"/>
          </a:xfrm>
          <a:prstGeom prst="rect">
            <a:avLst/>
          </a:prstGeom>
        </p:spPr>
        <p:txBody>
          <a:bodyPr/>
          <a:lstStyle>
            <a:lvl1pPr>
              <a:defRPr>
                <a:latin typeface="Corbel" panose="020B0503020204020204" pitchFamily="34" charset="0"/>
              </a:defRPr>
            </a:lvl1pPr>
            <a:lvl2pPr>
              <a:defRPr>
                <a:latin typeface="Corbel" panose="020B0503020204020204" pitchFamily="34" charset="0"/>
              </a:defRPr>
            </a:lvl2pPr>
            <a:lvl3pPr>
              <a:defRPr>
                <a:latin typeface="Corbel" panose="020B0503020204020204" pitchFamily="34" charset="0"/>
              </a:defRPr>
            </a:lvl3pPr>
            <a:lvl4pPr>
              <a:defRPr>
                <a:latin typeface="Corbel" panose="020B0503020204020204" pitchFamily="34" charset="0"/>
              </a:defRPr>
            </a:lvl4pPr>
            <a:lvl5pPr>
              <a:defRPr>
                <a:latin typeface="Corbel" panose="020B0503020204020204" pitchFamily="34"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cxnSp>
        <p:nvCxnSpPr>
          <p:cNvPr id="9" name="Connecteur droit 8"/>
          <p:cNvCxnSpPr/>
          <p:nvPr userDrawn="1"/>
        </p:nvCxnSpPr>
        <p:spPr>
          <a:xfrm>
            <a:off x="-114304" y="6640787"/>
            <a:ext cx="2541498" cy="0"/>
          </a:xfrm>
          <a:prstGeom prst="line">
            <a:avLst/>
          </a:prstGeom>
          <a:ln w="22225">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10" name="Titre 12"/>
          <p:cNvSpPr>
            <a:spLocks noGrp="1"/>
          </p:cNvSpPr>
          <p:nvPr>
            <p:ph type="title"/>
          </p:nvPr>
        </p:nvSpPr>
        <p:spPr>
          <a:xfrm>
            <a:off x="2411838" y="365125"/>
            <a:ext cx="8941962" cy="1325563"/>
          </a:xfrm>
          <a:prstGeom prst="rect">
            <a:avLst/>
          </a:prstGeom>
        </p:spPr>
        <p:txBody>
          <a:bodyPr/>
          <a:lstStyle/>
          <a:p>
            <a:r>
              <a:rPr lang="fr-FR"/>
              <a:t>Modifiez le style du titre</a:t>
            </a:r>
          </a:p>
        </p:txBody>
      </p:sp>
      <p:sp>
        <p:nvSpPr>
          <p:cNvPr id="11" name="Rectangle 10"/>
          <p:cNvSpPr/>
          <p:nvPr userDrawn="1"/>
        </p:nvSpPr>
        <p:spPr>
          <a:xfrm>
            <a:off x="10495429" y="6176963"/>
            <a:ext cx="1781736" cy="768443"/>
          </a:xfrm>
          <a:prstGeom prst="rect">
            <a:avLst/>
          </a:prstGeom>
          <a:solidFill>
            <a:srgbClr val="0075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12" name="Connecteur droit 11"/>
          <p:cNvCxnSpPr/>
          <p:nvPr userDrawn="1"/>
        </p:nvCxnSpPr>
        <p:spPr>
          <a:xfrm>
            <a:off x="-114304" y="6640787"/>
            <a:ext cx="3605649" cy="0"/>
          </a:xfrm>
          <a:prstGeom prst="line">
            <a:avLst/>
          </a:prstGeom>
          <a:ln w="22225">
            <a:solidFill>
              <a:srgbClr val="007562">
                <a:alpha val="50000"/>
              </a:srgbClr>
            </a:solidFill>
          </a:ln>
        </p:spPr>
        <p:style>
          <a:lnRef idx="1">
            <a:schemeClr val="accent1"/>
          </a:lnRef>
          <a:fillRef idx="0">
            <a:schemeClr val="accent1"/>
          </a:fillRef>
          <a:effectRef idx="0">
            <a:schemeClr val="accent1"/>
          </a:effectRef>
          <a:fontRef idx="minor">
            <a:schemeClr val="tx1"/>
          </a:fontRef>
        </p:style>
      </p:cxnSp>
      <p:sp>
        <p:nvSpPr>
          <p:cNvPr id="15" name="Espace réservé du numéro de diapositive 4"/>
          <p:cNvSpPr>
            <a:spLocks noGrp="1"/>
          </p:cNvSpPr>
          <p:nvPr>
            <p:ph type="sldNum" sz="quarter" idx="12"/>
          </p:nvPr>
        </p:nvSpPr>
        <p:spPr>
          <a:xfrm>
            <a:off x="10495428" y="6256600"/>
            <a:ext cx="858371" cy="365125"/>
          </a:xfrm>
          <a:prstGeom prst="rect">
            <a:avLst/>
          </a:prstGeom>
        </p:spPr>
        <p:txBody>
          <a:bodyPr/>
          <a:lstStyle>
            <a:lvl1pPr>
              <a:defRPr>
                <a:solidFill>
                  <a:schemeClr val="bg1"/>
                </a:solidFill>
              </a:defRPr>
            </a:lvl1pPr>
          </a:lstStyle>
          <a:p>
            <a:fld id="{A5E9A1D3-120E-42F1-A00A-A8BB2228AECB}" type="slidenum">
              <a:rPr lang="fr-FR" smtClean="0"/>
              <a:pPr/>
              <a:t>‹N°›</a:t>
            </a:fld>
            <a:endParaRPr lang="fr-FR"/>
          </a:p>
        </p:txBody>
      </p:sp>
      <p:sp>
        <p:nvSpPr>
          <p:cNvPr id="17" name="Espace réservé de la date 2"/>
          <p:cNvSpPr>
            <a:spLocks noGrp="1"/>
          </p:cNvSpPr>
          <p:nvPr>
            <p:ph type="dt" sz="half" idx="10"/>
          </p:nvPr>
        </p:nvSpPr>
        <p:spPr>
          <a:xfrm>
            <a:off x="2411838" y="6256600"/>
            <a:ext cx="1286494" cy="365125"/>
          </a:xfrm>
          <a:prstGeom prst="rect">
            <a:avLst/>
          </a:prstGeom>
        </p:spPr>
        <p:txBody>
          <a:bodyPr/>
          <a:lstStyle>
            <a:lvl1pPr>
              <a:defRPr>
                <a:solidFill>
                  <a:srgbClr val="007562"/>
                </a:solidFill>
                <a:latin typeface="Corbel" panose="020B0503020204020204" pitchFamily="34" charset="0"/>
              </a:defRPr>
            </a:lvl1pPr>
          </a:lstStyle>
          <a:p>
            <a:r>
              <a:rPr lang="fr-FR" dirty="0"/>
              <a:t>10/03/2016</a:t>
            </a:r>
          </a:p>
        </p:txBody>
      </p:sp>
      <p:sp>
        <p:nvSpPr>
          <p:cNvPr id="18" name="Espace réservé du pied de page 3"/>
          <p:cNvSpPr>
            <a:spLocks noGrp="1"/>
          </p:cNvSpPr>
          <p:nvPr>
            <p:ph type="ftr" sz="quarter" idx="11"/>
          </p:nvPr>
        </p:nvSpPr>
        <p:spPr>
          <a:xfrm>
            <a:off x="4038600" y="6256600"/>
            <a:ext cx="4114800" cy="365125"/>
          </a:xfrm>
          <a:prstGeom prst="rect">
            <a:avLst/>
          </a:prstGeom>
        </p:spPr>
        <p:txBody>
          <a:bodyPr/>
          <a:lstStyle>
            <a:lvl1pPr>
              <a:defRPr>
                <a:solidFill>
                  <a:srgbClr val="007562"/>
                </a:solidFill>
                <a:latin typeface="Corbel" panose="020B0503020204020204" pitchFamily="34" charset="0"/>
              </a:defRPr>
            </a:lvl1pPr>
          </a:lstStyle>
          <a:p>
            <a:r>
              <a:rPr lang="fr-FR" dirty="0"/>
              <a:t>Formation SNOMED CT</a:t>
            </a:r>
          </a:p>
        </p:txBody>
      </p:sp>
      <p:pic>
        <p:nvPicPr>
          <p:cNvPr id="13" name="Image 12"/>
          <p:cNvPicPr>
            <a:picLocks noChangeAspect="1"/>
          </p:cNvPicPr>
          <p:nvPr userDrawn="1"/>
        </p:nvPicPr>
        <p:blipFill>
          <a:blip r:embed="rId3"/>
          <a:stretch>
            <a:fillRect/>
          </a:stretch>
        </p:blipFill>
        <p:spPr>
          <a:xfrm>
            <a:off x="11208568" y="266264"/>
            <a:ext cx="701460" cy="632608"/>
          </a:xfrm>
          <a:prstGeom prst="rect">
            <a:avLst/>
          </a:prstGeom>
        </p:spPr>
      </p:pic>
    </p:spTree>
    <p:extLst>
      <p:ext uri="{BB962C8B-B14F-4D97-AF65-F5344CB8AC3E}">
        <p14:creationId xmlns:p14="http://schemas.microsoft.com/office/powerpoint/2010/main" val="3719330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Rectangle 8"/>
          <p:cNvSpPr/>
          <p:nvPr userDrawn="1"/>
        </p:nvSpPr>
        <p:spPr>
          <a:xfrm>
            <a:off x="-107580" y="2017059"/>
            <a:ext cx="12465427" cy="27835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Titre 1"/>
          <p:cNvSpPr>
            <a:spLocks noGrp="1"/>
          </p:cNvSpPr>
          <p:nvPr>
            <p:ph type="title"/>
          </p:nvPr>
        </p:nvSpPr>
        <p:spPr>
          <a:xfrm>
            <a:off x="831850" y="1709738"/>
            <a:ext cx="10515600" cy="2111375"/>
          </a:xfrm>
          <a:prstGeom prst="rect">
            <a:avLst/>
          </a:prstGeom>
        </p:spPr>
        <p:txBody>
          <a:bodyPr anchor="b"/>
          <a:lstStyle>
            <a:lvl1pPr>
              <a:defRPr sz="6000">
                <a:solidFill>
                  <a:srgbClr val="007562"/>
                </a:solidFill>
              </a:defRPr>
            </a:lvl1pPr>
          </a:lstStyle>
          <a:p>
            <a:r>
              <a:rPr lang="fr-FR" dirty="0"/>
              <a:t>Modifiez le style du titre</a:t>
            </a:r>
          </a:p>
        </p:txBody>
      </p:sp>
      <p:sp>
        <p:nvSpPr>
          <p:cNvPr id="11" name="Espace réservé du texte 2"/>
          <p:cNvSpPr>
            <a:spLocks noGrp="1"/>
          </p:cNvSpPr>
          <p:nvPr>
            <p:ph type="body" idx="1"/>
          </p:nvPr>
        </p:nvSpPr>
        <p:spPr>
          <a:xfrm>
            <a:off x="831850" y="3821113"/>
            <a:ext cx="10515600" cy="226853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Modifier les styles du texte du masque</a:t>
            </a:r>
          </a:p>
        </p:txBody>
      </p:sp>
      <p:cxnSp>
        <p:nvCxnSpPr>
          <p:cNvPr id="12" name="Connecteur droit 11"/>
          <p:cNvCxnSpPr/>
          <p:nvPr userDrawn="1"/>
        </p:nvCxnSpPr>
        <p:spPr>
          <a:xfrm>
            <a:off x="-114304" y="6640787"/>
            <a:ext cx="3605649" cy="0"/>
          </a:xfrm>
          <a:prstGeom prst="line">
            <a:avLst/>
          </a:prstGeom>
          <a:ln w="22225">
            <a:solidFill>
              <a:srgbClr val="007562">
                <a:alpha val="50000"/>
              </a:srgbClr>
            </a:solidFill>
          </a:ln>
        </p:spPr>
        <p:style>
          <a:lnRef idx="1">
            <a:schemeClr val="accent1"/>
          </a:lnRef>
          <a:fillRef idx="0">
            <a:schemeClr val="accent1"/>
          </a:fillRef>
          <a:effectRef idx="0">
            <a:schemeClr val="accent1"/>
          </a:effectRef>
          <a:fontRef idx="minor">
            <a:schemeClr val="tx1"/>
          </a:fontRef>
        </p:style>
      </p:cxnSp>
      <p:sp>
        <p:nvSpPr>
          <p:cNvPr id="13" name="Espace réservé du pied de page 3"/>
          <p:cNvSpPr>
            <a:spLocks noGrp="1"/>
          </p:cNvSpPr>
          <p:nvPr>
            <p:ph type="ftr" sz="quarter" idx="11"/>
          </p:nvPr>
        </p:nvSpPr>
        <p:spPr>
          <a:xfrm>
            <a:off x="4038600" y="6256600"/>
            <a:ext cx="4114800" cy="365125"/>
          </a:xfrm>
          <a:prstGeom prst="rect">
            <a:avLst/>
          </a:prstGeom>
        </p:spPr>
        <p:txBody>
          <a:bodyPr/>
          <a:lstStyle>
            <a:lvl1pPr>
              <a:defRPr>
                <a:solidFill>
                  <a:schemeClr val="bg1"/>
                </a:solidFill>
                <a:latin typeface="Corbel" panose="020B0503020204020204" pitchFamily="34" charset="0"/>
              </a:defRPr>
            </a:lvl1pPr>
          </a:lstStyle>
          <a:p>
            <a:r>
              <a:rPr lang="fr-FR" dirty="0"/>
              <a:t>Formation SNOMED CT</a:t>
            </a:r>
          </a:p>
        </p:txBody>
      </p:sp>
      <p:sp>
        <p:nvSpPr>
          <p:cNvPr id="14" name="Espace réservé du numéro de diapositive 4"/>
          <p:cNvSpPr>
            <a:spLocks noGrp="1"/>
          </p:cNvSpPr>
          <p:nvPr>
            <p:ph type="sldNum" sz="quarter" idx="12"/>
          </p:nvPr>
        </p:nvSpPr>
        <p:spPr>
          <a:xfrm>
            <a:off x="10495428" y="6256600"/>
            <a:ext cx="858371" cy="365125"/>
          </a:xfrm>
          <a:prstGeom prst="rect">
            <a:avLst/>
          </a:prstGeom>
        </p:spPr>
        <p:txBody>
          <a:bodyPr/>
          <a:lstStyle>
            <a:lvl1pPr>
              <a:defRPr>
                <a:solidFill>
                  <a:schemeClr val="bg1"/>
                </a:solidFill>
              </a:defRPr>
            </a:lvl1pPr>
          </a:lstStyle>
          <a:p>
            <a:fld id="{A5E9A1D3-120E-42F1-A00A-A8BB2228AECB}" type="slidenum">
              <a:rPr lang="fr-FR" smtClean="0"/>
              <a:pPr/>
              <a:t>‹N°›</a:t>
            </a:fld>
            <a:endParaRPr lang="fr-FR"/>
          </a:p>
        </p:txBody>
      </p:sp>
      <p:sp>
        <p:nvSpPr>
          <p:cNvPr id="15" name="Espace réservé de la date 2"/>
          <p:cNvSpPr txBox="1">
            <a:spLocks/>
          </p:cNvSpPr>
          <p:nvPr userDrawn="1"/>
        </p:nvSpPr>
        <p:spPr>
          <a:xfrm>
            <a:off x="2411838" y="6256600"/>
            <a:ext cx="1286494" cy="365125"/>
          </a:xfrm>
          <a:prstGeom prst="rect">
            <a:avLst/>
          </a:prstGeom>
        </p:spPr>
        <p:txBody>
          <a:bodyPr/>
          <a:lstStyle>
            <a:defPPr>
              <a:defRPr lang="fr-FR"/>
            </a:defPPr>
            <a:lvl1pPr marL="0" algn="l" defTabSz="914400" rtl="0" eaLnBrk="1" latinLnBrk="0" hangingPunct="1">
              <a:defRPr sz="1800" kern="1200">
                <a:solidFill>
                  <a:srgbClr val="007562"/>
                </a:solidFill>
                <a:latin typeface="Corbel" panose="020B0503020204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dirty="0">
                <a:solidFill>
                  <a:schemeClr val="bg1"/>
                </a:solidFill>
              </a:rPr>
              <a:t>10/03/2016</a:t>
            </a:r>
          </a:p>
        </p:txBody>
      </p:sp>
      <p:pic>
        <p:nvPicPr>
          <p:cNvPr id="17" name="Image 16"/>
          <p:cNvPicPr>
            <a:picLocks noChangeAspect="1"/>
          </p:cNvPicPr>
          <p:nvPr userDrawn="1"/>
        </p:nvPicPr>
        <p:blipFill>
          <a:blip r:embed="rId3"/>
          <a:stretch>
            <a:fillRect/>
          </a:stretch>
        </p:blipFill>
        <p:spPr>
          <a:xfrm>
            <a:off x="11208568" y="266265"/>
            <a:ext cx="701460" cy="632608"/>
          </a:xfrm>
          <a:prstGeom prst="rect">
            <a:avLst/>
          </a:prstGeom>
        </p:spPr>
      </p:pic>
    </p:spTree>
    <p:extLst>
      <p:ext uri="{BB962C8B-B14F-4D97-AF65-F5344CB8AC3E}">
        <p14:creationId xmlns:p14="http://schemas.microsoft.com/office/powerpoint/2010/main" val="39024378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10" name="Espace réservé du contenu 2"/>
          <p:cNvSpPr>
            <a:spLocks noGrp="1"/>
          </p:cNvSpPr>
          <p:nvPr>
            <p:ph sz="half" idx="1"/>
          </p:nvPr>
        </p:nvSpPr>
        <p:spPr>
          <a:xfrm>
            <a:off x="838200" y="1825625"/>
            <a:ext cx="5181600" cy="4351338"/>
          </a:xfrm>
          <a:prstGeom prst="rect">
            <a:avLst/>
          </a:prstGeom>
        </p:spPr>
        <p:txBody>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1" name="Espace réservé du contenu 3"/>
          <p:cNvSpPr>
            <a:spLocks noGrp="1"/>
          </p:cNvSpPr>
          <p:nvPr>
            <p:ph sz="half" idx="2"/>
          </p:nvPr>
        </p:nvSpPr>
        <p:spPr>
          <a:xfrm>
            <a:off x="6172200" y="1825625"/>
            <a:ext cx="5181600" cy="4351338"/>
          </a:xfrm>
          <a:prstGeom prst="rect">
            <a:avLst/>
          </a:prstGeo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2" name="Titre 7"/>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13" name="Rectangle 12"/>
          <p:cNvSpPr/>
          <p:nvPr userDrawn="1"/>
        </p:nvSpPr>
        <p:spPr>
          <a:xfrm>
            <a:off x="10495429" y="6176963"/>
            <a:ext cx="1781736" cy="768443"/>
          </a:xfrm>
          <a:prstGeom prst="rect">
            <a:avLst/>
          </a:prstGeom>
          <a:solidFill>
            <a:srgbClr val="0075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14" name="Connecteur droit 13"/>
          <p:cNvCxnSpPr/>
          <p:nvPr userDrawn="1"/>
        </p:nvCxnSpPr>
        <p:spPr>
          <a:xfrm>
            <a:off x="-114304" y="6640787"/>
            <a:ext cx="3605649" cy="0"/>
          </a:xfrm>
          <a:prstGeom prst="line">
            <a:avLst/>
          </a:prstGeom>
          <a:ln w="22225">
            <a:solidFill>
              <a:srgbClr val="007562">
                <a:alpha val="50000"/>
              </a:srgbClr>
            </a:solidFill>
          </a:ln>
        </p:spPr>
        <p:style>
          <a:lnRef idx="1">
            <a:schemeClr val="accent1"/>
          </a:lnRef>
          <a:fillRef idx="0">
            <a:schemeClr val="accent1"/>
          </a:fillRef>
          <a:effectRef idx="0">
            <a:schemeClr val="accent1"/>
          </a:effectRef>
          <a:fontRef idx="minor">
            <a:schemeClr val="tx1"/>
          </a:fontRef>
        </p:style>
      </p:cxnSp>
      <p:sp>
        <p:nvSpPr>
          <p:cNvPr id="15" name="Espace réservé de la date 2"/>
          <p:cNvSpPr>
            <a:spLocks noGrp="1"/>
          </p:cNvSpPr>
          <p:nvPr>
            <p:ph type="dt" sz="half" idx="10"/>
          </p:nvPr>
        </p:nvSpPr>
        <p:spPr>
          <a:xfrm>
            <a:off x="2411838" y="6256600"/>
            <a:ext cx="1286494" cy="365125"/>
          </a:xfrm>
          <a:prstGeom prst="rect">
            <a:avLst/>
          </a:prstGeom>
        </p:spPr>
        <p:txBody>
          <a:bodyPr/>
          <a:lstStyle>
            <a:lvl1pPr>
              <a:defRPr>
                <a:solidFill>
                  <a:srgbClr val="007562"/>
                </a:solidFill>
                <a:latin typeface="Corbel" panose="020B0503020204020204" pitchFamily="34" charset="0"/>
              </a:defRPr>
            </a:lvl1pPr>
          </a:lstStyle>
          <a:p>
            <a:r>
              <a:rPr lang="fr-FR" dirty="0"/>
              <a:t>10/03/2016</a:t>
            </a:r>
          </a:p>
        </p:txBody>
      </p:sp>
      <p:sp>
        <p:nvSpPr>
          <p:cNvPr id="16" name="Espace réservé du pied de page 3"/>
          <p:cNvSpPr>
            <a:spLocks noGrp="1"/>
          </p:cNvSpPr>
          <p:nvPr>
            <p:ph type="ftr" sz="quarter" idx="11"/>
          </p:nvPr>
        </p:nvSpPr>
        <p:spPr>
          <a:xfrm>
            <a:off x="4038600" y="6256600"/>
            <a:ext cx="4114800" cy="365125"/>
          </a:xfrm>
          <a:prstGeom prst="rect">
            <a:avLst/>
          </a:prstGeom>
        </p:spPr>
        <p:txBody>
          <a:bodyPr/>
          <a:lstStyle>
            <a:lvl1pPr>
              <a:defRPr>
                <a:solidFill>
                  <a:srgbClr val="007562"/>
                </a:solidFill>
                <a:latin typeface="Corbel" panose="020B0503020204020204" pitchFamily="34" charset="0"/>
              </a:defRPr>
            </a:lvl1pPr>
          </a:lstStyle>
          <a:p>
            <a:r>
              <a:rPr lang="fr-FR"/>
              <a:t>Formation CIOdm</a:t>
            </a:r>
            <a:endParaRPr lang="fr-FR" dirty="0"/>
          </a:p>
        </p:txBody>
      </p:sp>
      <p:sp>
        <p:nvSpPr>
          <p:cNvPr id="17" name="Espace réservé du numéro de diapositive 4"/>
          <p:cNvSpPr>
            <a:spLocks noGrp="1"/>
          </p:cNvSpPr>
          <p:nvPr>
            <p:ph type="sldNum" sz="quarter" idx="12"/>
          </p:nvPr>
        </p:nvSpPr>
        <p:spPr>
          <a:xfrm>
            <a:off x="10495428" y="6256600"/>
            <a:ext cx="858371" cy="365125"/>
          </a:xfrm>
          <a:prstGeom prst="rect">
            <a:avLst/>
          </a:prstGeom>
        </p:spPr>
        <p:txBody>
          <a:bodyPr/>
          <a:lstStyle>
            <a:lvl1pPr>
              <a:defRPr>
                <a:solidFill>
                  <a:schemeClr val="bg1"/>
                </a:solidFill>
              </a:defRPr>
            </a:lvl1pPr>
          </a:lstStyle>
          <a:p>
            <a:fld id="{A5E9A1D3-120E-42F1-A00A-A8BB2228AECB}" type="slidenum">
              <a:rPr lang="fr-FR" smtClean="0"/>
              <a:pPr/>
              <a:t>‹N°›</a:t>
            </a:fld>
            <a:endParaRPr lang="fr-FR"/>
          </a:p>
        </p:txBody>
      </p:sp>
      <p:pic>
        <p:nvPicPr>
          <p:cNvPr id="19" name="Image 18"/>
          <p:cNvPicPr>
            <a:picLocks noChangeAspect="1"/>
          </p:cNvPicPr>
          <p:nvPr userDrawn="1"/>
        </p:nvPicPr>
        <p:blipFill>
          <a:blip r:embed="rId2"/>
          <a:stretch>
            <a:fillRect/>
          </a:stretch>
        </p:blipFill>
        <p:spPr>
          <a:xfrm>
            <a:off x="11208568" y="266264"/>
            <a:ext cx="701460" cy="632608"/>
          </a:xfrm>
          <a:prstGeom prst="rect">
            <a:avLst/>
          </a:prstGeom>
        </p:spPr>
      </p:pic>
    </p:spTree>
    <p:extLst>
      <p:ext uri="{BB962C8B-B14F-4D97-AF65-F5344CB8AC3E}">
        <p14:creationId xmlns:p14="http://schemas.microsoft.com/office/powerpoint/2010/main" val="3173969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6" name="Titre 1"/>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7" name="Espace réservé du texte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8" name="Espace réservé du contenu 3"/>
          <p:cNvSpPr>
            <a:spLocks noGrp="1"/>
          </p:cNvSpPr>
          <p:nvPr>
            <p:ph sz="half" idx="2"/>
          </p:nvPr>
        </p:nvSpPr>
        <p:spPr>
          <a:xfrm>
            <a:off x="839788" y="2505075"/>
            <a:ext cx="5157787" cy="3684588"/>
          </a:xfrm>
          <a:prstGeom prst="rect">
            <a:avLst/>
          </a:prstGeo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 name="Espace réservé du texte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10" name="Espace réservé du contenu 5"/>
          <p:cNvSpPr>
            <a:spLocks noGrp="1"/>
          </p:cNvSpPr>
          <p:nvPr>
            <p:ph sz="quarter" idx="4"/>
          </p:nvPr>
        </p:nvSpPr>
        <p:spPr>
          <a:xfrm>
            <a:off x="6172200" y="2505075"/>
            <a:ext cx="5183188" cy="3684588"/>
          </a:xfrm>
          <a:prstGeom prst="rect">
            <a:avLst/>
          </a:prstGeo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1" name="Rectangle 10"/>
          <p:cNvSpPr/>
          <p:nvPr userDrawn="1"/>
        </p:nvSpPr>
        <p:spPr>
          <a:xfrm>
            <a:off x="10495429" y="6176963"/>
            <a:ext cx="1781736" cy="768443"/>
          </a:xfrm>
          <a:prstGeom prst="rect">
            <a:avLst/>
          </a:prstGeom>
          <a:solidFill>
            <a:srgbClr val="0075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12" name="Connecteur droit 11"/>
          <p:cNvCxnSpPr/>
          <p:nvPr userDrawn="1"/>
        </p:nvCxnSpPr>
        <p:spPr>
          <a:xfrm>
            <a:off x="-114304" y="6640787"/>
            <a:ext cx="3605649" cy="0"/>
          </a:xfrm>
          <a:prstGeom prst="line">
            <a:avLst/>
          </a:prstGeom>
          <a:ln w="22225">
            <a:solidFill>
              <a:srgbClr val="007562">
                <a:alpha val="50000"/>
              </a:srgbClr>
            </a:solidFill>
          </a:ln>
        </p:spPr>
        <p:style>
          <a:lnRef idx="1">
            <a:schemeClr val="accent1"/>
          </a:lnRef>
          <a:fillRef idx="0">
            <a:schemeClr val="accent1"/>
          </a:fillRef>
          <a:effectRef idx="0">
            <a:schemeClr val="accent1"/>
          </a:effectRef>
          <a:fontRef idx="minor">
            <a:schemeClr val="tx1"/>
          </a:fontRef>
        </p:style>
      </p:cxnSp>
      <p:sp>
        <p:nvSpPr>
          <p:cNvPr id="15" name="Espace réservé du numéro de diapositive 4"/>
          <p:cNvSpPr>
            <a:spLocks noGrp="1"/>
          </p:cNvSpPr>
          <p:nvPr>
            <p:ph type="sldNum" sz="quarter" idx="12"/>
          </p:nvPr>
        </p:nvSpPr>
        <p:spPr>
          <a:xfrm>
            <a:off x="10495428" y="6256600"/>
            <a:ext cx="858371" cy="365125"/>
          </a:xfrm>
          <a:prstGeom prst="rect">
            <a:avLst/>
          </a:prstGeom>
        </p:spPr>
        <p:txBody>
          <a:bodyPr/>
          <a:lstStyle>
            <a:lvl1pPr>
              <a:defRPr>
                <a:solidFill>
                  <a:schemeClr val="bg1"/>
                </a:solidFill>
              </a:defRPr>
            </a:lvl1pPr>
          </a:lstStyle>
          <a:p>
            <a:fld id="{A5E9A1D3-120E-42F1-A00A-A8BB2228AECB}" type="slidenum">
              <a:rPr lang="fr-FR" smtClean="0"/>
              <a:pPr/>
              <a:t>‹N°›</a:t>
            </a:fld>
            <a:endParaRPr lang="fr-FR"/>
          </a:p>
        </p:txBody>
      </p:sp>
      <p:sp>
        <p:nvSpPr>
          <p:cNvPr id="17" name="Espace réservé de la date 2"/>
          <p:cNvSpPr>
            <a:spLocks noGrp="1"/>
          </p:cNvSpPr>
          <p:nvPr>
            <p:ph type="dt" sz="half" idx="10"/>
          </p:nvPr>
        </p:nvSpPr>
        <p:spPr>
          <a:xfrm>
            <a:off x="2411838" y="6256600"/>
            <a:ext cx="1286494" cy="365125"/>
          </a:xfrm>
          <a:prstGeom prst="rect">
            <a:avLst/>
          </a:prstGeom>
        </p:spPr>
        <p:txBody>
          <a:bodyPr/>
          <a:lstStyle>
            <a:lvl1pPr>
              <a:defRPr>
                <a:solidFill>
                  <a:srgbClr val="007562"/>
                </a:solidFill>
                <a:latin typeface="Corbel" panose="020B0503020204020204" pitchFamily="34" charset="0"/>
              </a:defRPr>
            </a:lvl1pPr>
          </a:lstStyle>
          <a:p>
            <a:r>
              <a:rPr lang="fr-FR" dirty="0"/>
              <a:t>10/03/2016</a:t>
            </a:r>
          </a:p>
        </p:txBody>
      </p:sp>
      <p:sp>
        <p:nvSpPr>
          <p:cNvPr id="18" name="Espace réservé du pied de page 3"/>
          <p:cNvSpPr>
            <a:spLocks noGrp="1"/>
          </p:cNvSpPr>
          <p:nvPr>
            <p:ph type="ftr" sz="quarter" idx="11"/>
          </p:nvPr>
        </p:nvSpPr>
        <p:spPr>
          <a:xfrm>
            <a:off x="4038600" y="6256600"/>
            <a:ext cx="4114800" cy="365125"/>
          </a:xfrm>
          <a:prstGeom prst="rect">
            <a:avLst/>
          </a:prstGeom>
        </p:spPr>
        <p:txBody>
          <a:bodyPr/>
          <a:lstStyle>
            <a:lvl1pPr>
              <a:defRPr>
                <a:solidFill>
                  <a:srgbClr val="007562"/>
                </a:solidFill>
                <a:latin typeface="Corbel" panose="020B0503020204020204" pitchFamily="34" charset="0"/>
              </a:defRPr>
            </a:lvl1pPr>
          </a:lstStyle>
          <a:p>
            <a:r>
              <a:rPr lang="fr-FR" dirty="0"/>
              <a:t>Formation SNOMED CT</a:t>
            </a:r>
          </a:p>
        </p:txBody>
      </p:sp>
      <p:pic>
        <p:nvPicPr>
          <p:cNvPr id="13" name="Image 12"/>
          <p:cNvPicPr>
            <a:picLocks noChangeAspect="1"/>
          </p:cNvPicPr>
          <p:nvPr userDrawn="1"/>
        </p:nvPicPr>
        <p:blipFill>
          <a:blip r:embed="rId2"/>
          <a:stretch>
            <a:fillRect/>
          </a:stretch>
        </p:blipFill>
        <p:spPr>
          <a:xfrm>
            <a:off x="11208568" y="266264"/>
            <a:ext cx="701460" cy="632608"/>
          </a:xfrm>
          <a:prstGeom prst="rect">
            <a:avLst/>
          </a:prstGeom>
        </p:spPr>
      </p:pic>
    </p:spTree>
    <p:extLst>
      <p:ext uri="{BB962C8B-B14F-4D97-AF65-F5344CB8AC3E}">
        <p14:creationId xmlns:p14="http://schemas.microsoft.com/office/powerpoint/2010/main" val="2076304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pic>
        <p:nvPicPr>
          <p:cNvPr id="5" name="Imag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Rectangle 5"/>
          <p:cNvSpPr/>
          <p:nvPr userDrawn="1"/>
        </p:nvSpPr>
        <p:spPr>
          <a:xfrm>
            <a:off x="-107580" y="-235323"/>
            <a:ext cx="12465427" cy="50359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a:spLocks noGrp="1"/>
          </p:cNvSpPr>
          <p:nvPr>
            <p:ph type="title"/>
          </p:nvPr>
        </p:nvSpPr>
        <p:spPr>
          <a:xfrm>
            <a:off x="838200" y="365126"/>
            <a:ext cx="10515600" cy="791322"/>
          </a:xfrm>
          <a:prstGeom prst="rect">
            <a:avLst/>
          </a:prstGeom>
        </p:spPr>
        <p:txBody>
          <a:bodyPr/>
          <a:lstStyle/>
          <a:p>
            <a:r>
              <a:rPr lang="fr-FR" dirty="0"/>
              <a:t>Modifiez le style du titre</a:t>
            </a:r>
          </a:p>
        </p:txBody>
      </p:sp>
      <p:sp>
        <p:nvSpPr>
          <p:cNvPr id="8" name="Espace réservé du texte 2"/>
          <p:cNvSpPr>
            <a:spLocks noGrp="1"/>
          </p:cNvSpPr>
          <p:nvPr>
            <p:ph type="body" idx="1"/>
          </p:nvPr>
        </p:nvSpPr>
        <p:spPr>
          <a:xfrm>
            <a:off x="838574" y="1176620"/>
            <a:ext cx="10515600" cy="280277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Modifier les styles du texte du masque</a:t>
            </a:r>
          </a:p>
        </p:txBody>
      </p:sp>
      <p:cxnSp>
        <p:nvCxnSpPr>
          <p:cNvPr id="9" name="Connecteur droit 8"/>
          <p:cNvCxnSpPr/>
          <p:nvPr userDrawn="1"/>
        </p:nvCxnSpPr>
        <p:spPr>
          <a:xfrm flipV="1">
            <a:off x="-107580" y="1015253"/>
            <a:ext cx="2057404" cy="2421"/>
          </a:xfrm>
          <a:prstGeom prst="line">
            <a:avLst/>
          </a:prstGeom>
          <a:ln w="34925">
            <a:solidFill>
              <a:srgbClr val="007562"/>
            </a:solidFill>
          </a:ln>
        </p:spPr>
        <p:style>
          <a:lnRef idx="1">
            <a:schemeClr val="accent1"/>
          </a:lnRef>
          <a:fillRef idx="0">
            <a:schemeClr val="accent1"/>
          </a:fillRef>
          <a:effectRef idx="0">
            <a:schemeClr val="accent1"/>
          </a:effectRef>
          <a:fontRef idx="minor">
            <a:schemeClr val="tx1"/>
          </a:fontRef>
        </p:style>
      </p:cxnSp>
      <p:sp>
        <p:nvSpPr>
          <p:cNvPr id="10" name="Espace réservé du pied de page 3"/>
          <p:cNvSpPr>
            <a:spLocks noGrp="1"/>
          </p:cNvSpPr>
          <p:nvPr>
            <p:ph type="ftr" sz="quarter" idx="11"/>
          </p:nvPr>
        </p:nvSpPr>
        <p:spPr>
          <a:xfrm>
            <a:off x="4038600" y="6256600"/>
            <a:ext cx="4114800" cy="365125"/>
          </a:xfrm>
          <a:prstGeom prst="rect">
            <a:avLst/>
          </a:prstGeom>
        </p:spPr>
        <p:txBody>
          <a:bodyPr/>
          <a:lstStyle>
            <a:lvl1pPr>
              <a:defRPr>
                <a:solidFill>
                  <a:schemeClr val="bg1"/>
                </a:solidFill>
                <a:latin typeface="Corbel" panose="020B0503020204020204" pitchFamily="34" charset="0"/>
              </a:defRPr>
            </a:lvl1pPr>
          </a:lstStyle>
          <a:p>
            <a:r>
              <a:rPr lang="fr-FR" dirty="0"/>
              <a:t>Formation SNOMED CT</a:t>
            </a:r>
          </a:p>
        </p:txBody>
      </p:sp>
      <p:sp>
        <p:nvSpPr>
          <p:cNvPr id="11" name="Espace réservé du numéro de diapositive 4"/>
          <p:cNvSpPr>
            <a:spLocks noGrp="1"/>
          </p:cNvSpPr>
          <p:nvPr>
            <p:ph type="sldNum" sz="quarter" idx="12"/>
          </p:nvPr>
        </p:nvSpPr>
        <p:spPr>
          <a:xfrm>
            <a:off x="10495428" y="6256600"/>
            <a:ext cx="858371" cy="365125"/>
          </a:xfrm>
          <a:prstGeom prst="rect">
            <a:avLst/>
          </a:prstGeom>
        </p:spPr>
        <p:txBody>
          <a:bodyPr/>
          <a:lstStyle>
            <a:lvl1pPr>
              <a:defRPr>
                <a:solidFill>
                  <a:schemeClr val="bg1"/>
                </a:solidFill>
              </a:defRPr>
            </a:lvl1pPr>
          </a:lstStyle>
          <a:p>
            <a:fld id="{A5E9A1D3-120E-42F1-A00A-A8BB2228AECB}" type="slidenum">
              <a:rPr lang="fr-FR" smtClean="0"/>
              <a:pPr/>
              <a:t>‹N°›</a:t>
            </a:fld>
            <a:endParaRPr lang="fr-FR"/>
          </a:p>
        </p:txBody>
      </p:sp>
      <p:sp>
        <p:nvSpPr>
          <p:cNvPr id="12" name="Espace réservé de la date 2"/>
          <p:cNvSpPr txBox="1">
            <a:spLocks/>
          </p:cNvSpPr>
          <p:nvPr userDrawn="1"/>
        </p:nvSpPr>
        <p:spPr>
          <a:xfrm>
            <a:off x="2411838" y="6256600"/>
            <a:ext cx="1286494" cy="365125"/>
          </a:xfrm>
          <a:prstGeom prst="rect">
            <a:avLst/>
          </a:prstGeom>
        </p:spPr>
        <p:txBody>
          <a:bodyPr/>
          <a:lstStyle>
            <a:defPPr>
              <a:defRPr lang="fr-FR"/>
            </a:defPPr>
            <a:lvl1pPr marL="0" algn="l" defTabSz="914400" rtl="0" eaLnBrk="1" latinLnBrk="0" hangingPunct="1">
              <a:defRPr sz="1800" kern="1200">
                <a:solidFill>
                  <a:srgbClr val="007562"/>
                </a:solidFill>
                <a:latin typeface="Corbel" panose="020B0503020204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dirty="0">
                <a:solidFill>
                  <a:schemeClr val="bg1"/>
                </a:solidFill>
              </a:rPr>
              <a:t>10/03/2016</a:t>
            </a:r>
          </a:p>
        </p:txBody>
      </p:sp>
      <p:pic>
        <p:nvPicPr>
          <p:cNvPr id="14" name="Image 13"/>
          <p:cNvPicPr>
            <a:picLocks noChangeAspect="1"/>
          </p:cNvPicPr>
          <p:nvPr userDrawn="1"/>
        </p:nvPicPr>
        <p:blipFill>
          <a:blip r:embed="rId3"/>
          <a:stretch>
            <a:fillRect/>
          </a:stretch>
        </p:blipFill>
        <p:spPr>
          <a:xfrm>
            <a:off x="11208568" y="266264"/>
            <a:ext cx="701460" cy="632608"/>
          </a:xfrm>
          <a:prstGeom prst="rect">
            <a:avLst/>
          </a:prstGeom>
        </p:spPr>
      </p:pic>
    </p:spTree>
    <p:extLst>
      <p:ext uri="{BB962C8B-B14F-4D97-AF65-F5344CB8AC3E}">
        <p14:creationId xmlns:p14="http://schemas.microsoft.com/office/powerpoint/2010/main" val="3533666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8" name="Rectangle 7"/>
          <p:cNvSpPr/>
          <p:nvPr userDrawn="1"/>
        </p:nvSpPr>
        <p:spPr>
          <a:xfrm>
            <a:off x="10495429" y="6176963"/>
            <a:ext cx="1781736" cy="768443"/>
          </a:xfrm>
          <a:prstGeom prst="rect">
            <a:avLst/>
          </a:prstGeom>
          <a:solidFill>
            <a:srgbClr val="0075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9" name="Connecteur droit 8"/>
          <p:cNvCxnSpPr/>
          <p:nvPr userDrawn="1"/>
        </p:nvCxnSpPr>
        <p:spPr>
          <a:xfrm>
            <a:off x="-114304" y="6640787"/>
            <a:ext cx="3605649" cy="0"/>
          </a:xfrm>
          <a:prstGeom prst="line">
            <a:avLst/>
          </a:prstGeom>
          <a:ln w="22225">
            <a:solidFill>
              <a:srgbClr val="007562">
                <a:alpha val="50000"/>
              </a:srgbClr>
            </a:solidFill>
          </a:ln>
        </p:spPr>
        <p:style>
          <a:lnRef idx="1">
            <a:schemeClr val="accent1"/>
          </a:lnRef>
          <a:fillRef idx="0">
            <a:schemeClr val="accent1"/>
          </a:fillRef>
          <a:effectRef idx="0">
            <a:schemeClr val="accent1"/>
          </a:effectRef>
          <a:fontRef idx="minor">
            <a:schemeClr val="tx1"/>
          </a:fontRef>
        </p:style>
      </p:cxnSp>
      <p:sp>
        <p:nvSpPr>
          <p:cNvPr id="12" name="Espace réservé du numéro de diapositive 4"/>
          <p:cNvSpPr>
            <a:spLocks noGrp="1"/>
          </p:cNvSpPr>
          <p:nvPr>
            <p:ph type="sldNum" sz="quarter" idx="12"/>
          </p:nvPr>
        </p:nvSpPr>
        <p:spPr>
          <a:xfrm>
            <a:off x="10495428" y="6256600"/>
            <a:ext cx="858371" cy="365125"/>
          </a:xfrm>
          <a:prstGeom prst="rect">
            <a:avLst/>
          </a:prstGeom>
        </p:spPr>
        <p:txBody>
          <a:bodyPr/>
          <a:lstStyle>
            <a:lvl1pPr>
              <a:defRPr>
                <a:solidFill>
                  <a:schemeClr val="bg1"/>
                </a:solidFill>
              </a:defRPr>
            </a:lvl1pPr>
          </a:lstStyle>
          <a:p>
            <a:fld id="{A5E9A1D3-120E-42F1-A00A-A8BB2228AECB}" type="slidenum">
              <a:rPr lang="fr-FR" smtClean="0"/>
              <a:pPr/>
              <a:t>‹N°›</a:t>
            </a:fld>
            <a:endParaRPr lang="fr-FR"/>
          </a:p>
        </p:txBody>
      </p:sp>
      <p:sp>
        <p:nvSpPr>
          <p:cNvPr id="14" name="Espace réservé de la date 2"/>
          <p:cNvSpPr>
            <a:spLocks noGrp="1"/>
          </p:cNvSpPr>
          <p:nvPr>
            <p:ph type="dt" sz="half" idx="10"/>
          </p:nvPr>
        </p:nvSpPr>
        <p:spPr>
          <a:xfrm>
            <a:off x="2411838" y="6256600"/>
            <a:ext cx="1286494" cy="365125"/>
          </a:xfrm>
          <a:prstGeom prst="rect">
            <a:avLst/>
          </a:prstGeom>
        </p:spPr>
        <p:txBody>
          <a:bodyPr/>
          <a:lstStyle>
            <a:lvl1pPr>
              <a:defRPr>
                <a:solidFill>
                  <a:srgbClr val="007562"/>
                </a:solidFill>
                <a:latin typeface="Corbel" panose="020B0503020204020204" pitchFamily="34" charset="0"/>
              </a:defRPr>
            </a:lvl1pPr>
          </a:lstStyle>
          <a:p>
            <a:r>
              <a:rPr lang="fr-FR" dirty="0"/>
              <a:t>10/03/2016</a:t>
            </a:r>
          </a:p>
        </p:txBody>
      </p:sp>
      <p:sp>
        <p:nvSpPr>
          <p:cNvPr id="15" name="Espace réservé du pied de page 3"/>
          <p:cNvSpPr>
            <a:spLocks noGrp="1"/>
          </p:cNvSpPr>
          <p:nvPr>
            <p:ph type="ftr" sz="quarter" idx="11"/>
          </p:nvPr>
        </p:nvSpPr>
        <p:spPr>
          <a:xfrm>
            <a:off x="4038600" y="6256600"/>
            <a:ext cx="4114800" cy="365125"/>
          </a:xfrm>
          <a:prstGeom prst="rect">
            <a:avLst/>
          </a:prstGeom>
        </p:spPr>
        <p:txBody>
          <a:bodyPr/>
          <a:lstStyle>
            <a:lvl1pPr>
              <a:defRPr>
                <a:solidFill>
                  <a:srgbClr val="007562"/>
                </a:solidFill>
                <a:latin typeface="Corbel" panose="020B0503020204020204" pitchFamily="34" charset="0"/>
              </a:defRPr>
            </a:lvl1pPr>
          </a:lstStyle>
          <a:p>
            <a:r>
              <a:rPr lang="fr-FR" dirty="0"/>
              <a:t>Formation SNOMED CT</a:t>
            </a:r>
          </a:p>
        </p:txBody>
      </p:sp>
      <p:pic>
        <p:nvPicPr>
          <p:cNvPr id="11" name="Image 10"/>
          <p:cNvPicPr>
            <a:picLocks noChangeAspect="1"/>
          </p:cNvPicPr>
          <p:nvPr userDrawn="1"/>
        </p:nvPicPr>
        <p:blipFill>
          <a:blip r:embed="rId2"/>
          <a:stretch>
            <a:fillRect/>
          </a:stretch>
        </p:blipFill>
        <p:spPr>
          <a:xfrm>
            <a:off x="11208568" y="266264"/>
            <a:ext cx="701460" cy="632608"/>
          </a:xfrm>
          <a:prstGeom prst="rect">
            <a:avLst/>
          </a:prstGeom>
        </p:spPr>
      </p:pic>
    </p:spTree>
    <p:extLst>
      <p:ext uri="{BB962C8B-B14F-4D97-AF65-F5344CB8AC3E}">
        <p14:creationId xmlns:p14="http://schemas.microsoft.com/office/powerpoint/2010/main" val="570115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66148659"/>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61" r:id="rId12"/>
    <p:sldLayoutId id="2147483662" r:id="rId13"/>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0.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767408" y="2069489"/>
            <a:ext cx="10297144" cy="1699696"/>
          </a:xfrm>
          <a:prstGeom prst="rect">
            <a:avLst/>
          </a:prstGeom>
        </p:spPr>
        <p:txBody>
          <a:bodyPr>
            <a:noAutofit/>
          </a:bodyPr>
          <a:lstStyle/>
          <a:p>
            <a:pPr algn="l">
              <a:lnSpc>
                <a:spcPct val="90000"/>
              </a:lnSpc>
            </a:pPr>
            <a:r>
              <a:rPr lang="en-US" sz="4800" dirty="0">
                <a:solidFill>
                  <a:schemeClr val="bg1"/>
                </a:solidFill>
                <a:latin typeface="Corbel" panose="020B0503020204020204" pitchFamily="34" charset="0"/>
              </a:rPr>
              <a:t>SNOMED CT:</a:t>
            </a:r>
            <a:br>
              <a:rPr lang="en-US" sz="4800" dirty="0">
                <a:solidFill>
                  <a:schemeClr val="bg1"/>
                </a:solidFill>
                <a:latin typeface="Corbel" panose="020B0503020204020204" pitchFamily="34" charset="0"/>
              </a:rPr>
            </a:br>
            <a:r>
              <a:rPr lang="en-US" sz="4800" dirty="0">
                <a:solidFill>
                  <a:schemeClr val="bg1"/>
                </a:solidFill>
                <a:latin typeface="Corbel" panose="020B0503020204020204" pitchFamily="34" charset="0"/>
              </a:rPr>
              <a:t> France current situation</a:t>
            </a:r>
            <a:endParaRPr lang="en-US" sz="4800" b="1" dirty="0">
              <a:solidFill>
                <a:schemeClr val="bg1"/>
              </a:solidFill>
              <a:latin typeface="Corbel" panose="020B0503020204020204" pitchFamily="34" charset="0"/>
            </a:endParaRPr>
          </a:p>
        </p:txBody>
      </p:sp>
      <p:cxnSp>
        <p:nvCxnSpPr>
          <p:cNvPr id="6" name="Connecteur droit 5"/>
          <p:cNvCxnSpPr/>
          <p:nvPr/>
        </p:nvCxnSpPr>
        <p:spPr>
          <a:xfrm>
            <a:off x="-59377" y="3933056"/>
            <a:ext cx="11123929" cy="0"/>
          </a:xfrm>
          <a:prstGeom prst="line">
            <a:avLst/>
          </a:prstGeom>
          <a:ln w="381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4" name="ZoneTexte 3"/>
          <p:cNvSpPr txBox="1"/>
          <p:nvPr/>
        </p:nvSpPr>
        <p:spPr>
          <a:xfrm>
            <a:off x="839415" y="4096928"/>
            <a:ext cx="10729193" cy="1384995"/>
          </a:xfrm>
          <a:prstGeom prst="rect">
            <a:avLst/>
          </a:prstGeom>
          <a:noFill/>
        </p:spPr>
        <p:txBody>
          <a:bodyPr wrap="square" rtlCol="0">
            <a:spAutoFit/>
          </a:bodyPr>
          <a:lstStyle/>
          <a:p>
            <a:r>
              <a:rPr lang="en-US" sz="2800" dirty="0">
                <a:solidFill>
                  <a:schemeClr val="bg1"/>
                </a:solidFill>
                <a:latin typeface="Corbel" pitchFamily="34" charset="0"/>
              </a:rPr>
              <a:t>27/09/2018 Paris meeting hosted by Phast:</a:t>
            </a:r>
          </a:p>
          <a:p>
            <a:r>
              <a:rPr lang="en-US" sz="2800" dirty="0">
                <a:solidFill>
                  <a:schemeClr val="bg1"/>
                </a:solidFill>
                <a:latin typeface="Corbel" pitchFamily="34" charset="0"/>
              </a:rPr>
              <a:t>Belgium, France, Luxembourg, Switzerland, SNOMED International</a:t>
            </a:r>
          </a:p>
          <a:p>
            <a:r>
              <a:rPr lang="en-US" sz="2800" dirty="0">
                <a:solidFill>
                  <a:schemeClr val="bg1"/>
                </a:solidFill>
                <a:latin typeface="Corbel" pitchFamily="34" charset="0"/>
              </a:rPr>
              <a:t>Canada excused.</a:t>
            </a:r>
          </a:p>
        </p:txBody>
      </p:sp>
    </p:spTree>
    <p:extLst>
      <p:ext uri="{BB962C8B-B14F-4D97-AF65-F5344CB8AC3E}">
        <p14:creationId xmlns:p14="http://schemas.microsoft.com/office/powerpoint/2010/main" val="1106997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1199456" y="620688"/>
            <a:ext cx="7824192" cy="1143000"/>
          </a:xfrm>
          <a:prstGeom prst="rect">
            <a:avLst/>
          </a:prstGeom>
        </p:spPr>
        <p:txBody>
          <a:bodyPr>
            <a:noAutofit/>
          </a:bodyPr>
          <a:lstStyle/>
          <a:p>
            <a:pPr algn="l">
              <a:lnSpc>
                <a:spcPct val="90000"/>
              </a:lnSpc>
            </a:pPr>
            <a:r>
              <a:rPr lang="en-US" sz="4800" dirty="0">
                <a:solidFill>
                  <a:schemeClr val="tx1">
                    <a:lumMod val="50000"/>
                    <a:lumOff val="50000"/>
                  </a:schemeClr>
                </a:solidFill>
                <a:latin typeface="Corbel" panose="020B0503020204020204" pitchFamily="34" charset="0"/>
              </a:rPr>
              <a:t>Current situation in France</a:t>
            </a:r>
            <a:endParaRPr lang="en-US" sz="4800" b="1" dirty="0">
              <a:solidFill>
                <a:schemeClr val="tx1">
                  <a:lumMod val="50000"/>
                  <a:lumOff val="50000"/>
                </a:schemeClr>
              </a:solidFill>
              <a:latin typeface="Corbel" panose="020B0503020204020204" pitchFamily="34" charset="0"/>
            </a:endParaRPr>
          </a:p>
        </p:txBody>
      </p:sp>
      <p:cxnSp>
        <p:nvCxnSpPr>
          <p:cNvPr id="6" name="Connecteur droit 5"/>
          <p:cNvCxnSpPr/>
          <p:nvPr/>
        </p:nvCxnSpPr>
        <p:spPr>
          <a:xfrm>
            <a:off x="-59377" y="3933056"/>
            <a:ext cx="11123929" cy="0"/>
          </a:xfrm>
          <a:prstGeom prst="line">
            <a:avLst/>
          </a:prstGeom>
          <a:ln w="381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4" name="ZoneTexte 3"/>
          <p:cNvSpPr txBox="1"/>
          <p:nvPr/>
        </p:nvSpPr>
        <p:spPr>
          <a:xfrm>
            <a:off x="1199456" y="1628800"/>
            <a:ext cx="9361040" cy="4632037"/>
          </a:xfrm>
          <a:prstGeom prst="rect">
            <a:avLst/>
          </a:prstGeom>
          <a:noFill/>
        </p:spPr>
        <p:txBody>
          <a:bodyPr wrap="square" rtlCol="0">
            <a:spAutoFit/>
          </a:bodyPr>
          <a:lstStyle/>
          <a:p>
            <a:pPr>
              <a:spcAft>
                <a:spcPts val="600"/>
              </a:spcAft>
            </a:pPr>
            <a:r>
              <a:rPr lang="en-US" sz="2800" dirty="0">
                <a:solidFill>
                  <a:schemeClr val="tx1">
                    <a:lumMod val="50000"/>
                    <a:lumOff val="50000"/>
                  </a:schemeClr>
                </a:solidFill>
                <a:latin typeface="Corbel" pitchFamily="34" charset="0"/>
              </a:rPr>
              <a:t>End 2015, France was getting close to the decision of adoption of SNOMED CT, and Phast got approval to initiate the French translation in anticipation of future adoption. Adoption was planned for the end of 2016 (before the April 2017 deadline for termination of usage of all old SNOMED releases).</a:t>
            </a:r>
          </a:p>
          <a:p>
            <a:pPr>
              <a:spcAft>
                <a:spcPts val="600"/>
              </a:spcAft>
            </a:pPr>
            <a:r>
              <a:rPr lang="en-US" sz="2800" dirty="0">
                <a:solidFill>
                  <a:schemeClr val="tx1">
                    <a:lumMod val="50000"/>
                    <a:lumOff val="50000"/>
                  </a:schemeClr>
                </a:solidFill>
                <a:latin typeface="Corbel" pitchFamily="34" charset="0"/>
              </a:rPr>
              <a:t>Then for some reason, the Ministry of health lost motivation. </a:t>
            </a:r>
          </a:p>
          <a:p>
            <a:pPr>
              <a:spcAft>
                <a:spcPts val="600"/>
              </a:spcAft>
            </a:pPr>
            <a:r>
              <a:rPr lang="en-US" sz="2800" dirty="0">
                <a:solidFill>
                  <a:schemeClr val="tx1">
                    <a:lumMod val="50000"/>
                    <a:lumOff val="50000"/>
                  </a:schemeClr>
                </a:solidFill>
                <a:latin typeface="Corbel" pitchFamily="34" charset="0"/>
              </a:rPr>
              <a:t>Today, there’s an ongoing reorganization of the public actors for e-health. So the decision might be reactivated, at any time.</a:t>
            </a:r>
          </a:p>
          <a:p>
            <a:pPr>
              <a:spcAft>
                <a:spcPts val="600"/>
              </a:spcAft>
            </a:pPr>
            <a:r>
              <a:rPr lang="en-US" sz="2800" dirty="0">
                <a:solidFill>
                  <a:schemeClr val="tx1">
                    <a:lumMod val="50000"/>
                    <a:lumOff val="50000"/>
                  </a:schemeClr>
                </a:solidFill>
                <a:latin typeface="Corbel" pitchFamily="34" charset="0"/>
              </a:rPr>
              <a:t>Since 2016, Phast has moved forward with translation and distribution of SNOMED CT in France.</a:t>
            </a:r>
          </a:p>
        </p:txBody>
      </p:sp>
    </p:spTree>
    <p:extLst>
      <p:ext uri="{BB962C8B-B14F-4D97-AF65-F5344CB8AC3E}">
        <p14:creationId xmlns:p14="http://schemas.microsoft.com/office/powerpoint/2010/main" val="966529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p:cNvSpPr>
            <a:spLocks noGrp="1"/>
          </p:cNvSpPr>
          <p:nvPr>
            <p:ph type="sldNum" sz="quarter" idx="12"/>
          </p:nvPr>
        </p:nvSpPr>
        <p:spPr/>
        <p:txBody>
          <a:bodyPr/>
          <a:lstStyle/>
          <a:p>
            <a:fld id="{A5E9A1D3-120E-42F1-A00A-A8BB2228AECB}" type="slidenum">
              <a:rPr lang="en-US" smtClean="0">
                <a:latin typeface="Corbel" panose="020B0503020204020204" pitchFamily="34" charset="0"/>
              </a:rPr>
              <a:pPr/>
              <a:t>3</a:t>
            </a:fld>
            <a:endParaRPr lang="en-US" dirty="0">
              <a:latin typeface="Corbel" panose="020B0503020204020204" pitchFamily="34" charset="0"/>
            </a:endParaRPr>
          </a:p>
        </p:txBody>
      </p:sp>
      <p:sp>
        <p:nvSpPr>
          <p:cNvPr id="2" name="Titre 1">
            <a:extLst>
              <a:ext uri="{FF2B5EF4-FFF2-40B4-BE49-F238E27FC236}">
                <a16:creationId xmlns:a16="http://schemas.microsoft.com/office/drawing/2014/main" id="{40EC3881-CE31-465A-A3DF-549FDE266E04}"/>
              </a:ext>
            </a:extLst>
          </p:cNvPr>
          <p:cNvSpPr>
            <a:spLocks noGrp="1"/>
          </p:cNvSpPr>
          <p:nvPr>
            <p:ph type="title" idx="4294967295"/>
          </p:nvPr>
        </p:nvSpPr>
        <p:spPr>
          <a:xfrm>
            <a:off x="0" y="115888"/>
            <a:ext cx="10515600" cy="719137"/>
          </a:xfrm>
          <a:prstGeom prst="rect">
            <a:avLst/>
          </a:prstGeom>
        </p:spPr>
        <p:txBody>
          <a:bodyPr/>
          <a:lstStyle/>
          <a:p>
            <a:r>
              <a:rPr lang="en-US" dirty="0">
                <a:solidFill>
                  <a:schemeClr val="tx1">
                    <a:lumMod val="75000"/>
                    <a:lumOff val="25000"/>
                  </a:schemeClr>
                </a:solidFill>
                <a:latin typeface="Corbel" panose="020B0503020204020204" pitchFamily="34" charset="0"/>
              </a:rPr>
              <a:t>2 tightly bound organizations</a:t>
            </a:r>
          </a:p>
        </p:txBody>
      </p:sp>
      <p:sp>
        <p:nvSpPr>
          <p:cNvPr id="4" name="Espace réservé du contenu 3"/>
          <p:cNvSpPr>
            <a:spLocks noGrp="1"/>
          </p:cNvSpPr>
          <p:nvPr>
            <p:ph sz="half" idx="4294967295"/>
          </p:nvPr>
        </p:nvSpPr>
        <p:spPr>
          <a:xfrm>
            <a:off x="911424" y="3006725"/>
            <a:ext cx="4679950" cy="3179763"/>
          </a:xfrm>
          <a:prstGeom prst="rect">
            <a:avLst/>
          </a:prstGeom>
        </p:spPr>
        <p:txBody>
          <a:bodyPr/>
          <a:lstStyle/>
          <a:p>
            <a:pPr>
              <a:spcBef>
                <a:spcPts val="1800"/>
              </a:spcBef>
            </a:pPr>
            <a:r>
              <a:rPr lang="en-US" sz="2400" dirty="0">
                <a:solidFill>
                  <a:srgbClr val="015F3B"/>
                </a:solidFill>
                <a:latin typeface="Corbel" panose="020B0503020204020204" pitchFamily="34" charset="0"/>
              </a:rPr>
              <a:t>Not-for-profit association</a:t>
            </a:r>
          </a:p>
          <a:p>
            <a:pPr>
              <a:spcBef>
                <a:spcPts val="1800"/>
              </a:spcBef>
            </a:pPr>
            <a:r>
              <a:rPr lang="en-US" sz="2400" dirty="0">
                <a:solidFill>
                  <a:srgbClr val="015F3B"/>
                </a:solidFill>
                <a:latin typeface="Corbel" panose="020B0503020204020204" pitchFamily="34" charset="0"/>
              </a:rPr>
              <a:t>Members: healthcare IT vendors</a:t>
            </a:r>
          </a:p>
          <a:p>
            <a:pPr>
              <a:spcBef>
                <a:spcPts val="1800"/>
              </a:spcBef>
            </a:pPr>
            <a:r>
              <a:rPr lang="en-US" sz="2400" dirty="0">
                <a:solidFill>
                  <a:srgbClr val="015F3B"/>
                </a:solidFill>
                <a:latin typeface="Corbel" panose="020B0503020204020204" pitchFamily="34" charset="0"/>
              </a:rPr>
              <a:t>Contributes to semantic interoperability standards for healthcare (LOINC, HL7 CTS2, HL7 FHIR, SNOMED CT, IHE …)	</a:t>
            </a:r>
          </a:p>
        </p:txBody>
      </p:sp>
      <p:pic>
        <p:nvPicPr>
          <p:cNvPr id="13" name="Espace réservé du contenu 12">
            <a:extLst>
              <a:ext uri="{FF2B5EF4-FFF2-40B4-BE49-F238E27FC236}">
                <a16:creationId xmlns:a16="http://schemas.microsoft.com/office/drawing/2014/main" id="{79A8228A-7A42-4339-9119-E996C485AFAB}"/>
              </a:ext>
            </a:extLst>
          </p:cNvPr>
          <p:cNvPicPr>
            <a:picLocks noGrp="1" noChangeAspect="1"/>
          </p:cNvPicPr>
          <p:nvPr>
            <p:ph sz="half" idx="4294967295"/>
          </p:nvPr>
        </p:nvPicPr>
        <p:blipFill>
          <a:blip r:embed="rId2" cstate="print">
            <a:extLst>
              <a:ext uri="{28A0092B-C50C-407E-A947-70E740481C1C}">
                <a14:useLocalDpi xmlns:a14="http://schemas.microsoft.com/office/drawing/2010/main" val="0"/>
              </a:ext>
            </a:extLst>
          </a:blip>
          <a:stretch>
            <a:fillRect/>
          </a:stretch>
        </p:blipFill>
        <p:spPr>
          <a:xfrm>
            <a:off x="911424" y="1133475"/>
            <a:ext cx="1138238" cy="1335088"/>
          </a:xfrm>
          <a:prstGeom prst="rect">
            <a:avLst/>
          </a:prstGeom>
        </p:spPr>
      </p:pic>
      <p:pic>
        <p:nvPicPr>
          <p:cNvPr id="15" name="Image 14">
            <a:extLst>
              <a:ext uri="{FF2B5EF4-FFF2-40B4-BE49-F238E27FC236}">
                <a16:creationId xmlns:a16="http://schemas.microsoft.com/office/drawing/2014/main" id="{0F1FC45F-029B-4417-92BB-03CDD80B3DC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42522" y="1124744"/>
            <a:ext cx="1181670" cy="1728192"/>
          </a:xfrm>
          <a:prstGeom prst="rect">
            <a:avLst/>
          </a:prstGeom>
        </p:spPr>
      </p:pic>
      <p:sp>
        <p:nvSpPr>
          <p:cNvPr id="19" name="Espace réservé du contenu 3">
            <a:extLst>
              <a:ext uri="{FF2B5EF4-FFF2-40B4-BE49-F238E27FC236}">
                <a16:creationId xmlns:a16="http://schemas.microsoft.com/office/drawing/2014/main" id="{57BBA5EA-061E-4ED5-9E8F-B9AA5E921F63}"/>
              </a:ext>
            </a:extLst>
          </p:cNvPr>
          <p:cNvSpPr txBox="1">
            <a:spLocks/>
          </p:cNvSpPr>
          <p:nvPr/>
        </p:nvSpPr>
        <p:spPr>
          <a:xfrm>
            <a:off x="6600056" y="3006188"/>
            <a:ext cx="4968552" cy="318001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800"/>
              </a:spcBef>
            </a:pPr>
            <a:r>
              <a:rPr lang="en-US" sz="2400" dirty="0">
                <a:solidFill>
                  <a:srgbClr val="3C5F3B"/>
                </a:solidFill>
                <a:latin typeface="Corbel" panose="020B0503020204020204" pitchFamily="34" charset="0"/>
              </a:rPr>
              <a:t>Company: Production &amp; Sales</a:t>
            </a:r>
          </a:p>
          <a:p>
            <a:pPr>
              <a:spcBef>
                <a:spcPts val="1800"/>
              </a:spcBef>
            </a:pPr>
            <a:r>
              <a:rPr lang="en-US" sz="2400" dirty="0">
                <a:solidFill>
                  <a:srgbClr val="3C5F3B"/>
                </a:solidFill>
                <a:latin typeface="Corbel" panose="020B0503020204020204" pitchFamily="34" charset="0"/>
              </a:rPr>
              <a:t>Customers: hospitals &amp; clinics</a:t>
            </a:r>
          </a:p>
          <a:p>
            <a:pPr>
              <a:spcBef>
                <a:spcPts val="1800"/>
              </a:spcBef>
            </a:pPr>
            <a:r>
              <a:rPr lang="en-US" sz="2400" dirty="0">
                <a:solidFill>
                  <a:srgbClr val="3C5F3B"/>
                </a:solidFill>
                <a:latin typeface="Corbel" panose="020B0503020204020204" pitchFamily="34" charset="0"/>
              </a:rPr>
              <a:t>Builds services to deploy the standards in secondary care. </a:t>
            </a:r>
          </a:p>
        </p:txBody>
      </p:sp>
      <p:pic>
        <p:nvPicPr>
          <p:cNvPr id="21" name="Image 20">
            <a:extLst>
              <a:ext uri="{FF2B5EF4-FFF2-40B4-BE49-F238E27FC236}">
                <a16:creationId xmlns:a16="http://schemas.microsoft.com/office/drawing/2014/main" id="{D424473E-7BAB-4808-B19A-5DB42639FB8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63946" y="1187516"/>
            <a:ext cx="1128398" cy="978145"/>
          </a:xfrm>
          <a:prstGeom prst="rect">
            <a:avLst/>
          </a:prstGeom>
        </p:spPr>
      </p:pic>
      <p:pic>
        <p:nvPicPr>
          <p:cNvPr id="22" name="Image 21">
            <a:extLst>
              <a:ext uri="{FF2B5EF4-FFF2-40B4-BE49-F238E27FC236}">
                <a16:creationId xmlns:a16="http://schemas.microsoft.com/office/drawing/2014/main" id="{F2F7F28F-A162-4830-B897-6C1BB7EE0C11}"/>
              </a:ext>
            </a:extLst>
          </p:cNvPr>
          <p:cNvPicPr>
            <a:picLocks noChangeAspect="1"/>
          </p:cNvPicPr>
          <p:nvPr/>
        </p:nvPicPr>
        <p:blipFill>
          <a:blip r:embed="rId5"/>
          <a:stretch>
            <a:fillRect/>
          </a:stretch>
        </p:blipFill>
        <p:spPr>
          <a:xfrm>
            <a:off x="2267411" y="1148627"/>
            <a:ext cx="1020277" cy="1017034"/>
          </a:xfrm>
          <a:prstGeom prst="rect">
            <a:avLst/>
          </a:prstGeom>
        </p:spPr>
      </p:pic>
    </p:spTree>
    <p:extLst>
      <p:ext uri="{BB962C8B-B14F-4D97-AF65-F5344CB8AC3E}">
        <p14:creationId xmlns:p14="http://schemas.microsoft.com/office/powerpoint/2010/main" val="1896530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p:cNvSpPr>
            <a:spLocks noGrp="1"/>
          </p:cNvSpPr>
          <p:nvPr>
            <p:ph type="sldNum" sz="quarter" idx="12"/>
          </p:nvPr>
        </p:nvSpPr>
        <p:spPr/>
        <p:txBody>
          <a:bodyPr/>
          <a:lstStyle/>
          <a:p>
            <a:fld id="{A5E9A1D3-120E-42F1-A00A-A8BB2228AECB}" type="slidenum">
              <a:rPr lang="en-US" smtClean="0">
                <a:latin typeface="Corbel" panose="020B0503020204020204" pitchFamily="34" charset="0"/>
              </a:rPr>
              <a:pPr/>
              <a:t>4</a:t>
            </a:fld>
            <a:endParaRPr lang="en-US">
              <a:latin typeface="Corbel" panose="020B0503020204020204" pitchFamily="34" charset="0"/>
            </a:endParaRPr>
          </a:p>
        </p:txBody>
      </p:sp>
      <p:sp>
        <p:nvSpPr>
          <p:cNvPr id="2" name="Titre 1">
            <a:extLst>
              <a:ext uri="{FF2B5EF4-FFF2-40B4-BE49-F238E27FC236}">
                <a16:creationId xmlns:a16="http://schemas.microsoft.com/office/drawing/2014/main" id="{40EC3881-CE31-465A-A3DF-549FDE266E04}"/>
              </a:ext>
            </a:extLst>
          </p:cNvPr>
          <p:cNvSpPr>
            <a:spLocks noGrp="1"/>
          </p:cNvSpPr>
          <p:nvPr>
            <p:ph type="title" idx="4294967295"/>
          </p:nvPr>
        </p:nvSpPr>
        <p:spPr>
          <a:xfrm>
            <a:off x="0" y="115888"/>
            <a:ext cx="10515600" cy="719137"/>
          </a:xfrm>
          <a:prstGeom prst="rect">
            <a:avLst/>
          </a:prstGeom>
        </p:spPr>
        <p:txBody>
          <a:bodyPr/>
          <a:lstStyle/>
          <a:p>
            <a:r>
              <a:rPr lang="en-US" dirty="0">
                <a:solidFill>
                  <a:schemeClr val="tx1">
                    <a:lumMod val="75000"/>
                    <a:lumOff val="25000"/>
                  </a:schemeClr>
                </a:solidFill>
                <a:latin typeface="Corbel" panose="020B0503020204020204" pitchFamily="34" charset="0"/>
              </a:rPr>
              <a:t>What we do with SOMED CT</a:t>
            </a:r>
          </a:p>
        </p:txBody>
      </p:sp>
      <p:sp>
        <p:nvSpPr>
          <p:cNvPr id="4" name="Espace réservé du contenu 3"/>
          <p:cNvSpPr>
            <a:spLocks noGrp="1"/>
          </p:cNvSpPr>
          <p:nvPr>
            <p:ph sz="half" idx="4294967295"/>
          </p:nvPr>
        </p:nvSpPr>
        <p:spPr>
          <a:xfrm>
            <a:off x="911424" y="2996951"/>
            <a:ext cx="4679950" cy="3108573"/>
          </a:xfrm>
          <a:prstGeom prst="rect">
            <a:avLst/>
          </a:prstGeom>
        </p:spPr>
        <p:txBody>
          <a:bodyPr/>
          <a:lstStyle/>
          <a:p>
            <a:pPr>
              <a:spcBef>
                <a:spcPts val="1800"/>
              </a:spcBef>
            </a:pPr>
            <a:r>
              <a:rPr lang="en-US" sz="2400" dirty="0">
                <a:solidFill>
                  <a:srgbClr val="015F3B"/>
                </a:solidFill>
                <a:latin typeface="Corbel" panose="020B0503020204020204" pitchFamily="34" charset="0"/>
              </a:rPr>
              <a:t>Affiliate license since end-2015</a:t>
            </a:r>
          </a:p>
          <a:p>
            <a:pPr>
              <a:spcBef>
                <a:spcPts val="1800"/>
              </a:spcBef>
            </a:pPr>
            <a:r>
              <a:rPr lang="en-US" sz="2400" dirty="0">
                <a:solidFill>
                  <a:srgbClr val="015F3B"/>
                </a:solidFill>
                <a:latin typeface="Corbel" panose="020B0503020204020204" pitchFamily="34" charset="0"/>
              </a:rPr>
              <a:t>French translation agreement signed with IHTSDO, approved by French Ministry of health since end-2015.</a:t>
            </a:r>
          </a:p>
          <a:p>
            <a:pPr>
              <a:spcBef>
                <a:spcPts val="1800"/>
              </a:spcBef>
            </a:pPr>
            <a:r>
              <a:rPr lang="en-US" sz="2400" b="1" dirty="0">
                <a:solidFill>
                  <a:srgbClr val="015F3B"/>
                </a:solidFill>
                <a:latin typeface="Corbel" panose="020B0503020204020204" pitchFamily="34" charset="0"/>
              </a:rPr>
              <a:t>Translation Project Owner</a:t>
            </a:r>
          </a:p>
        </p:txBody>
      </p:sp>
      <p:pic>
        <p:nvPicPr>
          <p:cNvPr id="13" name="Espace réservé du contenu 12">
            <a:extLst>
              <a:ext uri="{FF2B5EF4-FFF2-40B4-BE49-F238E27FC236}">
                <a16:creationId xmlns:a16="http://schemas.microsoft.com/office/drawing/2014/main" id="{79A8228A-7A42-4339-9119-E996C485AFAB}"/>
              </a:ext>
            </a:extLst>
          </p:cNvPr>
          <p:cNvPicPr>
            <a:picLocks noGrp="1" noChangeAspect="1"/>
          </p:cNvPicPr>
          <p:nvPr>
            <p:ph sz="half" idx="4294967295"/>
          </p:nvPr>
        </p:nvPicPr>
        <p:blipFill>
          <a:blip r:embed="rId2" cstate="print">
            <a:extLst>
              <a:ext uri="{28A0092B-C50C-407E-A947-70E740481C1C}">
                <a14:useLocalDpi xmlns:a14="http://schemas.microsoft.com/office/drawing/2010/main" val="0"/>
              </a:ext>
            </a:extLst>
          </a:blip>
          <a:stretch>
            <a:fillRect/>
          </a:stretch>
        </p:blipFill>
        <p:spPr>
          <a:xfrm>
            <a:off x="911424" y="1133475"/>
            <a:ext cx="1138238" cy="1335088"/>
          </a:xfrm>
          <a:prstGeom prst="rect">
            <a:avLst/>
          </a:prstGeom>
        </p:spPr>
      </p:pic>
      <p:pic>
        <p:nvPicPr>
          <p:cNvPr id="15" name="Image 14">
            <a:extLst>
              <a:ext uri="{FF2B5EF4-FFF2-40B4-BE49-F238E27FC236}">
                <a16:creationId xmlns:a16="http://schemas.microsoft.com/office/drawing/2014/main" id="{0F1FC45F-029B-4417-92BB-03CDD80B3DC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72064" y="1124744"/>
            <a:ext cx="1181670" cy="1728192"/>
          </a:xfrm>
          <a:prstGeom prst="rect">
            <a:avLst/>
          </a:prstGeom>
        </p:spPr>
      </p:pic>
      <p:sp>
        <p:nvSpPr>
          <p:cNvPr id="19" name="Espace réservé du contenu 3">
            <a:extLst>
              <a:ext uri="{FF2B5EF4-FFF2-40B4-BE49-F238E27FC236}">
                <a16:creationId xmlns:a16="http://schemas.microsoft.com/office/drawing/2014/main" id="{57BBA5EA-061E-4ED5-9E8F-B9AA5E921F63}"/>
              </a:ext>
            </a:extLst>
          </p:cNvPr>
          <p:cNvSpPr txBox="1">
            <a:spLocks/>
          </p:cNvSpPr>
          <p:nvPr/>
        </p:nvSpPr>
        <p:spPr>
          <a:xfrm>
            <a:off x="6600056" y="2996952"/>
            <a:ext cx="5591944" cy="3189247"/>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800"/>
              </a:spcBef>
            </a:pPr>
            <a:r>
              <a:rPr lang="en-US" sz="2400" dirty="0">
                <a:solidFill>
                  <a:srgbClr val="3C5F3B"/>
                </a:solidFill>
                <a:latin typeface="Corbel" panose="020B0503020204020204" pitchFamily="34" charset="0"/>
              </a:rPr>
              <a:t>Maintains the infrastructure where semantic resources are managed</a:t>
            </a:r>
          </a:p>
          <a:p>
            <a:pPr>
              <a:spcBef>
                <a:spcPts val="1800"/>
              </a:spcBef>
            </a:pPr>
            <a:r>
              <a:rPr lang="en-US" sz="2400" dirty="0">
                <a:solidFill>
                  <a:srgbClr val="3C5F3B"/>
                </a:solidFill>
                <a:latin typeface="Corbel" panose="020B0503020204020204" pitchFamily="34" charset="0"/>
              </a:rPr>
              <a:t>Builds metathesauri and CTS2/FHIR terminology services, using reference terminologies such as SNOMED CT</a:t>
            </a:r>
          </a:p>
          <a:p>
            <a:pPr>
              <a:spcBef>
                <a:spcPts val="1800"/>
              </a:spcBef>
            </a:pPr>
            <a:r>
              <a:rPr lang="en-US" sz="2400" b="1" dirty="0">
                <a:solidFill>
                  <a:srgbClr val="3C5F3B"/>
                </a:solidFill>
                <a:latin typeface="Corbel" panose="020B0503020204020204" pitchFamily="34" charset="0"/>
              </a:rPr>
              <a:t>Translation Service Provider</a:t>
            </a:r>
          </a:p>
        </p:txBody>
      </p:sp>
      <p:sp>
        <p:nvSpPr>
          <p:cNvPr id="3" name="Flèche : double flèche horizontale 2">
            <a:extLst>
              <a:ext uri="{FF2B5EF4-FFF2-40B4-BE49-F238E27FC236}">
                <a16:creationId xmlns:a16="http://schemas.microsoft.com/office/drawing/2014/main" id="{45212311-B3FF-44DE-87F7-B0D44D2F579B}"/>
              </a:ext>
            </a:extLst>
          </p:cNvPr>
          <p:cNvSpPr/>
          <p:nvPr/>
        </p:nvSpPr>
        <p:spPr>
          <a:xfrm>
            <a:off x="5447928" y="5229200"/>
            <a:ext cx="1008112" cy="587723"/>
          </a:xfrm>
          <a:prstGeom prst="leftRightArrow">
            <a:avLst>
              <a:gd name="adj1" fmla="val 50000"/>
              <a:gd name="adj2" fmla="val 37428"/>
            </a:avLst>
          </a:prstGeom>
          <a:gradFill flip="none" rotWithShape="1">
            <a:gsLst>
              <a:gs pos="0">
                <a:srgbClr val="007662">
                  <a:shade val="30000"/>
                  <a:satMod val="115000"/>
                </a:srgbClr>
              </a:gs>
              <a:gs pos="50000">
                <a:srgbClr val="007662">
                  <a:shade val="67500"/>
                  <a:satMod val="115000"/>
                </a:srgbClr>
              </a:gs>
              <a:gs pos="100000">
                <a:srgbClr val="007662">
                  <a:shade val="100000"/>
                  <a:satMod val="115000"/>
                </a:srgbClr>
              </a:gs>
            </a:gsLst>
            <a:path path="circle">
              <a:fillToRect l="50000" t="50000" r="50000" b="50000"/>
            </a:path>
            <a:tileRect/>
          </a:gradFill>
          <a:ln>
            <a:solidFill>
              <a:schemeClr val="accent3">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224020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021E5FF-1A2F-4C7B-99BB-789BF951E018}"/>
              </a:ext>
            </a:extLst>
          </p:cNvPr>
          <p:cNvSpPr>
            <a:spLocks noGrp="1"/>
          </p:cNvSpPr>
          <p:nvPr>
            <p:ph type="title"/>
          </p:nvPr>
        </p:nvSpPr>
        <p:spPr>
          <a:xfrm>
            <a:off x="911424" y="373235"/>
            <a:ext cx="4896544" cy="615603"/>
          </a:xfrm>
        </p:spPr>
        <p:txBody>
          <a:bodyPr>
            <a:normAutofit fontScale="90000"/>
          </a:bodyPr>
          <a:lstStyle/>
          <a:p>
            <a:r>
              <a:rPr lang="en-US" dirty="0">
                <a:solidFill>
                  <a:schemeClr val="tx1">
                    <a:lumMod val="50000"/>
                    <a:lumOff val="50000"/>
                  </a:schemeClr>
                </a:solidFill>
              </a:rPr>
              <a:t>Our French translation</a:t>
            </a:r>
          </a:p>
        </p:txBody>
      </p:sp>
      <p:sp>
        <p:nvSpPr>
          <p:cNvPr id="6" name="Espace réservé du contenu 5">
            <a:extLst>
              <a:ext uri="{FF2B5EF4-FFF2-40B4-BE49-F238E27FC236}">
                <a16:creationId xmlns:a16="http://schemas.microsoft.com/office/drawing/2014/main" id="{4842C574-5B3E-4A6D-9D7F-91C842C9BE97}"/>
              </a:ext>
            </a:extLst>
          </p:cNvPr>
          <p:cNvSpPr>
            <a:spLocks noGrp="1"/>
          </p:cNvSpPr>
          <p:nvPr>
            <p:ph idx="1"/>
          </p:nvPr>
        </p:nvSpPr>
        <p:spPr>
          <a:xfrm>
            <a:off x="1018828" y="2123264"/>
            <a:ext cx="10154344" cy="3456384"/>
          </a:xfrm>
        </p:spPr>
        <p:txBody>
          <a:bodyPr>
            <a:normAutofit/>
          </a:bodyPr>
          <a:lstStyle/>
          <a:p>
            <a:r>
              <a:rPr lang="en-US" sz="2400" dirty="0">
                <a:solidFill>
                  <a:schemeClr val="tx1">
                    <a:lumMod val="50000"/>
                    <a:lumOff val="50000"/>
                  </a:schemeClr>
                </a:solidFill>
              </a:rPr>
              <a:t>Limited to French synonyms (no French FSN)</a:t>
            </a:r>
          </a:p>
          <a:p>
            <a:r>
              <a:rPr lang="en-US" sz="2400" dirty="0">
                <a:solidFill>
                  <a:schemeClr val="tx1">
                    <a:lumMod val="50000"/>
                    <a:lumOff val="50000"/>
                  </a:schemeClr>
                </a:solidFill>
              </a:rPr>
              <a:t>Based on our editorial &amp; linguistic guide written with the help of Canada NRC.</a:t>
            </a:r>
          </a:p>
          <a:p>
            <a:r>
              <a:rPr lang="en-US" sz="2400" dirty="0">
                <a:solidFill>
                  <a:schemeClr val="tx1">
                    <a:lumMod val="50000"/>
                    <a:lumOff val="50000"/>
                  </a:schemeClr>
                </a:solidFill>
              </a:rPr>
              <a:t>Initiated with internal tools, and now moved to “</a:t>
            </a:r>
            <a:r>
              <a:rPr lang="en-US" sz="2400" dirty="0">
                <a:solidFill>
                  <a:srgbClr val="004C37"/>
                </a:solidFill>
              </a:rPr>
              <a:t>Reference Set and Translation Service</a:t>
            </a:r>
            <a:r>
              <a:rPr lang="en-US" sz="2400" dirty="0">
                <a:solidFill>
                  <a:schemeClr val="tx1">
                    <a:lumMod val="50000"/>
                    <a:lumOff val="50000"/>
                  </a:schemeClr>
                </a:solidFill>
              </a:rPr>
              <a:t>” of SNOMED International</a:t>
            </a:r>
          </a:p>
          <a:p>
            <a:r>
              <a:rPr lang="en-US" sz="2400" dirty="0">
                <a:solidFill>
                  <a:schemeClr val="tx1">
                    <a:lumMod val="50000"/>
                    <a:lumOff val="50000"/>
                  </a:schemeClr>
                </a:solidFill>
              </a:rPr>
              <a:t>Our plan is to build on top of the </a:t>
            </a:r>
            <a:r>
              <a:rPr lang="en-US" sz="2400" dirty="0">
                <a:solidFill>
                  <a:schemeClr val="accent1">
                    <a:lumMod val="75000"/>
                  </a:schemeClr>
                </a:solidFill>
              </a:rPr>
              <a:t>French starter set (6340 synonyms for 6204 concepts)</a:t>
            </a:r>
          </a:p>
          <a:p>
            <a:r>
              <a:rPr lang="en-US" sz="2400" dirty="0">
                <a:solidFill>
                  <a:schemeClr val="tx1">
                    <a:lumMod val="50000"/>
                    <a:lumOff val="50000"/>
                  </a:schemeClr>
                </a:solidFill>
              </a:rPr>
              <a:t>As of today, we have translated ~ 5000 concepts. 150 of them are part of the starter set.</a:t>
            </a:r>
          </a:p>
        </p:txBody>
      </p:sp>
      <p:sp>
        <p:nvSpPr>
          <p:cNvPr id="2" name="Espace réservé du numéro de diapositive 1">
            <a:extLst>
              <a:ext uri="{FF2B5EF4-FFF2-40B4-BE49-F238E27FC236}">
                <a16:creationId xmlns:a16="http://schemas.microsoft.com/office/drawing/2014/main" id="{6732913D-9DFC-4715-B485-52DD592193D2}"/>
              </a:ext>
            </a:extLst>
          </p:cNvPr>
          <p:cNvSpPr>
            <a:spLocks noGrp="1"/>
          </p:cNvSpPr>
          <p:nvPr>
            <p:ph type="sldNum" sz="quarter" idx="12"/>
          </p:nvPr>
        </p:nvSpPr>
        <p:spPr/>
        <p:txBody>
          <a:bodyPr/>
          <a:lstStyle/>
          <a:p>
            <a:fld id="{A5E9A1D3-120E-42F1-A00A-A8BB2228AECB}" type="slidenum">
              <a:rPr lang="fr-FR" smtClean="0"/>
              <a:pPr/>
              <a:t>5</a:t>
            </a:fld>
            <a:endParaRPr lang="fr-FR"/>
          </a:p>
        </p:txBody>
      </p:sp>
      <p:sp>
        <p:nvSpPr>
          <p:cNvPr id="3" name="Rectangle 2">
            <a:extLst>
              <a:ext uri="{FF2B5EF4-FFF2-40B4-BE49-F238E27FC236}">
                <a16:creationId xmlns:a16="http://schemas.microsoft.com/office/drawing/2014/main" id="{2F89D5AB-CFFE-4EB7-97A4-C3D30845017B}"/>
              </a:ext>
            </a:extLst>
          </p:cNvPr>
          <p:cNvSpPr/>
          <p:nvPr/>
        </p:nvSpPr>
        <p:spPr>
          <a:xfrm>
            <a:off x="6456040" y="381472"/>
            <a:ext cx="5184576" cy="15353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t>5 event, 109 finding, 150 disorder, 19 situation, 16 procedure, 148 specimen, 22 physical object, 2684 substance, 1344 product, 223 organism, 57 route of administration, 168 dose form</a:t>
            </a:r>
          </a:p>
        </p:txBody>
      </p:sp>
    </p:spTree>
    <p:extLst>
      <p:ext uri="{BB962C8B-B14F-4D97-AF65-F5344CB8AC3E}">
        <p14:creationId xmlns:p14="http://schemas.microsoft.com/office/powerpoint/2010/main" val="3392394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021E5FF-1A2F-4C7B-99BB-789BF951E018}"/>
              </a:ext>
            </a:extLst>
          </p:cNvPr>
          <p:cNvSpPr>
            <a:spLocks noGrp="1"/>
          </p:cNvSpPr>
          <p:nvPr>
            <p:ph type="title"/>
          </p:nvPr>
        </p:nvSpPr>
        <p:spPr>
          <a:xfrm>
            <a:off x="911424" y="373235"/>
            <a:ext cx="9361040" cy="615603"/>
          </a:xfrm>
        </p:spPr>
        <p:txBody>
          <a:bodyPr>
            <a:normAutofit fontScale="90000"/>
          </a:bodyPr>
          <a:lstStyle/>
          <a:p>
            <a:r>
              <a:rPr lang="en-US" dirty="0">
                <a:solidFill>
                  <a:schemeClr val="tx1">
                    <a:lumMod val="50000"/>
                    <a:lumOff val="50000"/>
                  </a:schemeClr>
                </a:solidFill>
              </a:rPr>
              <a:t>Driving use cases for our French translation</a:t>
            </a:r>
          </a:p>
        </p:txBody>
      </p:sp>
      <p:sp>
        <p:nvSpPr>
          <p:cNvPr id="6" name="Espace réservé du contenu 5">
            <a:extLst>
              <a:ext uri="{FF2B5EF4-FFF2-40B4-BE49-F238E27FC236}">
                <a16:creationId xmlns:a16="http://schemas.microsoft.com/office/drawing/2014/main" id="{4842C574-5B3E-4A6D-9D7F-91C842C9BE97}"/>
              </a:ext>
            </a:extLst>
          </p:cNvPr>
          <p:cNvSpPr>
            <a:spLocks noGrp="1"/>
          </p:cNvSpPr>
          <p:nvPr>
            <p:ph idx="1"/>
          </p:nvPr>
        </p:nvSpPr>
        <p:spPr>
          <a:xfrm>
            <a:off x="1092052" y="1236811"/>
            <a:ext cx="10154344" cy="4771815"/>
          </a:xfrm>
        </p:spPr>
        <p:txBody>
          <a:bodyPr>
            <a:normAutofit fontScale="92500" lnSpcReduction="10000"/>
          </a:bodyPr>
          <a:lstStyle/>
          <a:p>
            <a:r>
              <a:rPr lang="en-US" sz="2400" b="1" dirty="0">
                <a:solidFill>
                  <a:schemeClr val="tx1">
                    <a:lumMod val="50000"/>
                    <a:lumOff val="50000"/>
                  </a:schemeClr>
                </a:solidFill>
              </a:rPr>
              <a:t>Internal products: </a:t>
            </a:r>
          </a:p>
          <a:p>
            <a:pPr lvl="1"/>
            <a:r>
              <a:rPr lang="en-US" sz="2000" b="1" dirty="0" err="1">
                <a:solidFill>
                  <a:srgbClr val="007662"/>
                </a:solidFill>
              </a:rPr>
              <a:t>IOmed</a:t>
            </a:r>
            <a:r>
              <a:rPr lang="en-US" sz="2000" dirty="0">
                <a:solidFill>
                  <a:schemeClr val="tx1">
                    <a:lumMod val="50000"/>
                    <a:lumOff val="50000"/>
                  </a:schemeClr>
                </a:solidFill>
              </a:rPr>
              <a:t> </a:t>
            </a:r>
            <a:r>
              <a:rPr lang="en-US" sz="2000" dirty="0" err="1">
                <a:solidFill>
                  <a:schemeClr val="tx1">
                    <a:lumMod val="50000"/>
                    <a:lumOff val="50000"/>
                  </a:schemeClr>
                </a:solidFill>
              </a:rPr>
              <a:t>methathesaurus</a:t>
            </a:r>
            <a:r>
              <a:rPr lang="en-US" sz="2000" dirty="0">
                <a:solidFill>
                  <a:schemeClr val="tx1">
                    <a:lumMod val="50000"/>
                    <a:lumOff val="50000"/>
                  </a:schemeClr>
                </a:solidFill>
              </a:rPr>
              <a:t>: assembling semantic resources for hospital medication workflows (SNOMED CT, UCUM, EDQM standard terms, ATC, French code systems)</a:t>
            </a:r>
          </a:p>
          <a:p>
            <a:pPr lvl="2"/>
            <a:r>
              <a:rPr lang="en-US" sz="1600" dirty="0">
                <a:solidFill>
                  <a:srgbClr val="007662"/>
                </a:solidFill>
              </a:rPr>
              <a:t>Drugs, substances, dose forms, routes</a:t>
            </a:r>
          </a:p>
          <a:p>
            <a:pPr lvl="2"/>
            <a:r>
              <a:rPr lang="en-US" sz="1600" dirty="0">
                <a:solidFill>
                  <a:srgbClr val="007662"/>
                </a:solidFill>
              </a:rPr>
              <a:t>Conditions interacting with drugs: Findings, disorders, situations</a:t>
            </a:r>
          </a:p>
          <a:p>
            <a:pPr lvl="1"/>
            <a:r>
              <a:rPr lang="en-US" sz="2000" b="1" dirty="0" err="1">
                <a:solidFill>
                  <a:srgbClr val="007662"/>
                </a:solidFill>
              </a:rPr>
              <a:t>IOlab</a:t>
            </a:r>
            <a:r>
              <a:rPr lang="en-US" sz="2000" dirty="0">
                <a:solidFill>
                  <a:schemeClr val="tx1">
                    <a:lumMod val="50000"/>
                    <a:lumOff val="50000"/>
                  </a:schemeClr>
                </a:solidFill>
              </a:rPr>
              <a:t> metathesaurus: assembling semantic resources for clinical lab workflows (LOINC, SNOMED CT, UCUM)</a:t>
            </a:r>
          </a:p>
          <a:p>
            <a:pPr lvl="2"/>
            <a:r>
              <a:rPr lang="en-US" sz="1600" dirty="0">
                <a:solidFill>
                  <a:srgbClr val="007662"/>
                </a:solidFill>
              </a:rPr>
              <a:t>Tests, panels, lab qualitative results</a:t>
            </a:r>
          </a:p>
          <a:p>
            <a:pPr lvl="2"/>
            <a:r>
              <a:rPr lang="en-US" sz="1600" dirty="0">
                <a:solidFill>
                  <a:srgbClr val="007662"/>
                </a:solidFill>
              </a:rPr>
              <a:t>Specimens and containers</a:t>
            </a:r>
          </a:p>
          <a:p>
            <a:pPr lvl="2"/>
            <a:r>
              <a:rPr lang="en-US" sz="1600" dirty="0">
                <a:solidFill>
                  <a:srgbClr val="007662"/>
                </a:solidFill>
              </a:rPr>
              <a:t>Microorganisms</a:t>
            </a:r>
          </a:p>
          <a:p>
            <a:pPr lvl="2"/>
            <a:r>
              <a:rPr lang="en-US" sz="1600" dirty="0">
                <a:solidFill>
                  <a:srgbClr val="007662"/>
                </a:solidFill>
              </a:rPr>
              <a:t>Asked at order entry questions: Findings, disorders, situations, procedures, events</a:t>
            </a:r>
          </a:p>
          <a:p>
            <a:pPr lvl="2"/>
            <a:endParaRPr lang="en-US" sz="1600" dirty="0">
              <a:solidFill>
                <a:schemeClr val="tx1">
                  <a:lumMod val="50000"/>
                  <a:lumOff val="50000"/>
                </a:schemeClr>
              </a:solidFill>
            </a:endParaRPr>
          </a:p>
          <a:p>
            <a:r>
              <a:rPr lang="en-US" sz="2400" b="1" dirty="0">
                <a:solidFill>
                  <a:schemeClr val="tx1">
                    <a:lumMod val="50000"/>
                    <a:lumOff val="50000"/>
                  </a:schemeClr>
                </a:solidFill>
              </a:rPr>
              <a:t>External requests (from IT vendors present on the French market):</a:t>
            </a:r>
          </a:p>
          <a:p>
            <a:pPr lvl="1"/>
            <a:r>
              <a:rPr lang="en-US" sz="2000" dirty="0">
                <a:solidFill>
                  <a:schemeClr val="tx1">
                    <a:lumMod val="50000"/>
                    <a:lumOff val="50000"/>
                  </a:schemeClr>
                </a:solidFill>
              </a:rPr>
              <a:t>Tele-expertise reports and interpretations</a:t>
            </a:r>
          </a:p>
          <a:p>
            <a:pPr lvl="1"/>
            <a:r>
              <a:rPr lang="en-US" sz="2000" dirty="0">
                <a:solidFill>
                  <a:schemeClr val="tx1">
                    <a:lumMod val="50000"/>
                    <a:lumOff val="50000"/>
                  </a:schemeClr>
                </a:solidFill>
              </a:rPr>
              <a:t>Consolidation of data from connected medical devices</a:t>
            </a:r>
          </a:p>
          <a:p>
            <a:pPr lvl="1"/>
            <a:r>
              <a:rPr lang="en-US" sz="2000" dirty="0">
                <a:solidFill>
                  <a:schemeClr val="tx1">
                    <a:lumMod val="50000"/>
                    <a:lumOff val="50000"/>
                  </a:schemeClr>
                </a:solidFill>
              </a:rPr>
              <a:t>Clinical decision support solutions</a:t>
            </a:r>
            <a:endParaRPr lang="en-US" sz="2000" dirty="0">
              <a:solidFill>
                <a:schemeClr val="accent1">
                  <a:lumMod val="75000"/>
                </a:schemeClr>
              </a:solidFill>
            </a:endParaRPr>
          </a:p>
        </p:txBody>
      </p:sp>
      <p:sp>
        <p:nvSpPr>
          <p:cNvPr id="2" name="Espace réservé du numéro de diapositive 1">
            <a:extLst>
              <a:ext uri="{FF2B5EF4-FFF2-40B4-BE49-F238E27FC236}">
                <a16:creationId xmlns:a16="http://schemas.microsoft.com/office/drawing/2014/main" id="{6732913D-9DFC-4715-B485-52DD592193D2}"/>
              </a:ext>
            </a:extLst>
          </p:cNvPr>
          <p:cNvSpPr>
            <a:spLocks noGrp="1"/>
          </p:cNvSpPr>
          <p:nvPr>
            <p:ph type="sldNum" sz="quarter" idx="12"/>
          </p:nvPr>
        </p:nvSpPr>
        <p:spPr/>
        <p:txBody>
          <a:bodyPr/>
          <a:lstStyle/>
          <a:p>
            <a:fld id="{A5E9A1D3-120E-42F1-A00A-A8BB2228AECB}" type="slidenum">
              <a:rPr lang="fr-FR" smtClean="0"/>
              <a:pPr/>
              <a:t>6</a:t>
            </a:fld>
            <a:endParaRPr lang="fr-FR"/>
          </a:p>
        </p:txBody>
      </p:sp>
    </p:spTree>
    <p:extLst>
      <p:ext uri="{BB962C8B-B14F-4D97-AF65-F5344CB8AC3E}">
        <p14:creationId xmlns:p14="http://schemas.microsoft.com/office/powerpoint/2010/main" val="409167476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22464</TotalTime>
  <Words>497</Words>
  <Application>Microsoft Office PowerPoint</Application>
  <PresentationFormat>Grand écran</PresentationFormat>
  <Paragraphs>49</Paragraphs>
  <Slides>6</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6</vt:i4>
      </vt:variant>
    </vt:vector>
  </HeadingPairs>
  <TitlesOfParts>
    <vt:vector size="10" baseType="lpstr">
      <vt:lpstr>Arial</vt:lpstr>
      <vt:lpstr>Calibri</vt:lpstr>
      <vt:lpstr>Corbel</vt:lpstr>
      <vt:lpstr>Thème Office</vt:lpstr>
      <vt:lpstr>SNOMED CT:  France current situation</vt:lpstr>
      <vt:lpstr>Current situation in France</vt:lpstr>
      <vt:lpstr>2 tightly bound organizations</vt:lpstr>
      <vt:lpstr>What we do with SOMED CT</vt:lpstr>
      <vt:lpstr>Our French translation</vt:lpstr>
      <vt:lpstr>Driving use cases for our French translation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Phast / IHTSDO Q&amp;A</dc:title>
  <dc:creator>François</dc:creator>
  <cp:lastModifiedBy>François MACARY</cp:lastModifiedBy>
  <cp:revision>802</cp:revision>
  <cp:lastPrinted>2018-09-26T19:03:24Z</cp:lastPrinted>
  <dcterms:created xsi:type="dcterms:W3CDTF">2016-02-29T06:13:10Z</dcterms:created>
  <dcterms:modified xsi:type="dcterms:W3CDTF">2018-09-29T11:00:38Z</dcterms:modified>
</cp:coreProperties>
</file>