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5" r:id="rId2"/>
  </p:sldMasterIdLst>
  <p:notesMasterIdLst>
    <p:notesMasterId r:id="rId27"/>
  </p:notesMasterIdLst>
  <p:sldIdLst>
    <p:sldId id="579" r:id="rId3"/>
    <p:sldId id="626" r:id="rId4"/>
    <p:sldId id="627" r:id="rId5"/>
    <p:sldId id="628" r:id="rId6"/>
    <p:sldId id="631" r:id="rId7"/>
    <p:sldId id="629" r:id="rId8"/>
    <p:sldId id="630" r:id="rId9"/>
    <p:sldId id="643" r:id="rId10"/>
    <p:sldId id="642" r:id="rId11"/>
    <p:sldId id="633" r:id="rId12"/>
    <p:sldId id="644" r:id="rId13"/>
    <p:sldId id="640" r:id="rId14"/>
    <p:sldId id="645" r:id="rId15"/>
    <p:sldId id="646" r:id="rId16"/>
    <p:sldId id="632" r:id="rId17"/>
    <p:sldId id="647" r:id="rId18"/>
    <p:sldId id="650" r:id="rId19"/>
    <p:sldId id="649" r:id="rId20"/>
    <p:sldId id="634" r:id="rId21"/>
    <p:sldId id="635" r:id="rId22"/>
    <p:sldId id="636" r:id="rId23"/>
    <p:sldId id="651" r:id="rId24"/>
    <p:sldId id="652" r:id="rId25"/>
    <p:sldId id="571"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5EC566C-DE92-4DFC-A390-6AB0FAF9D28E}">
          <p14:sldIdLst/>
        </p14:section>
        <p14:section name="Untitled Section" id="{B3184C90-31B8-46A8-BD68-FB534B775B6C}">
          <p14:sldIdLst>
            <p14:sldId id="579"/>
            <p14:sldId id="626"/>
            <p14:sldId id="627"/>
            <p14:sldId id="628"/>
            <p14:sldId id="631"/>
            <p14:sldId id="629"/>
            <p14:sldId id="630"/>
            <p14:sldId id="643"/>
            <p14:sldId id="642"/>
            <p14:sldId id="633"/>
            <p14:sldId id="644"/>
            <p14:sldId id="640"/>
            <p14:sldId id="645"/>
            <p14:sldId id="646"/>
            <p14:sldId id="632"/>
            <p14:sldId id="647"/>
            <p14:sldId id="650"/>
            <p14:sldId id="649"/>
            <p14:sldId id="634"/>
            <p14:sldId id="635"/>
            <p14:sldId id="636"/>
            <p14:sldId id="651"/>
            <p14:sldId id="652"/>
            <p14:sldId id="57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e-alexandra LAMBOT" initials="ML" lastIdx="1" clrIdx="0">
    <p:extLst>
      <p:ext uri="{19B8F6BF-5375-455C-9EA6-DF929625EA0E}">
        <p15:presenceInfo xmlns:p15="http://schemas.microsoft.com/office/powerpoint/2012/main" userId="S-1-5-21-986133041-624570954-518595180-3876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C5F0FF"/>
    <a:srgbClr val="E2FEF5"/>
    <a:srgbClr val="BDD7EE"/>
    <a:srgbClr val="FFCC99"/>
    <a:srgbClr val="FFFFCC"/>
    <a:srgbClr val="4A7EBB"/>
    <a:srgbClr val="D9FFFA"/>
    <a:srgbClr val="00CC99"/>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11" autoAdjust="0"/>
    <p:restoredTop sz="94660"/>
  </p:normalViewPr>
  <p:slideViewPr>
    <p:cSldViewPr snapToGrid="0">
      <p:cViewPr varScale="1">
        <p:scale>
          <a:sx n="71" d="100"/>
          <a:sy n="71" d="100"/>
        </p:scale>
        <p:origin x="1332" y="60"/>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9F9765-D4C7-4D7E-8170-2D26E162D866}" type="datetimeFigureOut">
              <a:rPr lang="fr-BE" smtClean="0"/>
              <a:pPr/>
              <a:t>9/04/2020</a:t>
            </a:fld>
            <a:endParaRPr lang="fr-B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B5ECF9-0210-44BD-AF7D-A8E64AE7D547}" type="slidenum">
              <a:rPr lang="fr-BE" smtClean="0"/>
              <a:pPr/>
              <a:t>‹N°›</a:t>
            </a:fld>
            <a:endParaRPr lang="fr-BE"/>
          </a:p>
        </p:txBody>
      </p:sp>
    </p:spTree>
    <p:extLst>
      <p:ext uri="{BB962C8B-B14F-4D97-AF65-F5344CB8AC3E}">
        <p14:creationId xmlns:p14="http://schemas.microsoft.com/office/powerpoint/2010/main" val="873910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685800" y="2130425"/>
            <a:ext cx="7772400" cy="1470025"/>
          </a:xfrm>
        </p:spPr>
        <p:txBody>
          <a:bodyPr>
            <a:normAutofit/>
          </a:bodyPr>
          <a:lstStyle>
            <a:lvl1pPr>
              <a:defRPr sz="4000" baseline="0">
                <a:solidFill>
                  <a:schemeClr val="accent6">
                    <a:lumMod val="75000"/>
                  </a:schemeClr>
                </a:solidFill>
              </a:defRPr>
            </a:lvl1pPr>
          </a:lstStyle>
          <a:p>
            <a:r>
              <a:rPr lang="fr-FR" dirty="0"/>
              <a:t>Cliquez pour modifier le style du titre première dia</a:t>
            </a:r>
            <a:endParaRPr lang="fr-BE" dirty="0"/>
          </a:p>
        </p:txBody>
      </p:sp>
      <p:sp>
        <p:nvSpPr>
          <p:cNvPr id="3" name="Sous-titr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endParaRPr lang="fr-BE"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7FD41F-E38E-4C3A-AA38-19F18A9884D9}" type="datetimeFigureOut">
              <a:rPr lang="fr-BE" smtClean="0">
                <a:solidFill>
                  <a:prstClr val="black">
                    <a:tint val="75000"/>
                  </a:prstClr>
                </a:solidFill>
              </a:rPr>
              <a:pPr/>
              <a:t>9/04/2020</a:t>
            </a:fld>
            <a:endParaRPr lang="fr-BE">
              <a:solidFill>
                <a:prstClr val="black">
                  <a:tint val="75000"/>
                </a:prstClr>
              </a:solidFill>
            </a:endParaRPr>
          </a:p>
        </p:txBody>
      </p:sp>
      <p:sp>
        <p:nvSpPr>
          <p:cNvPr id="3" name="Footer Placeholder 2"/>
          <p:cNvSpPr>
            <a:spLocks noGrp="1"/>
          </p:cNvSpPr>
          <p:nvPr>
            <p:ph type="ftr" sz="quarter" idx="11"/>
          </p:nvPr>
        </p:nvSpPr>
        <p:spPr/>
        <p:txBody>
          <a:bodyPr/>
          <a:lstStyle/>
          <a:p>
            <a:endParaRPr lang="fr-BE">
              <a:solidFill>
                <a:prstClr val="black">
                  <a:tint val="75000"/>
                </a:prstClr>
              </a:solidFill>
            </a:endParaRPr>
          </a:p>
        </p:txBody>
      </p:sp>
      <p:sp>
        <p:nvSpPr>
          <p:cNvPr id="4" name="Slide Number Placeholder 3"/>
          <p:cNvSpPr>
            <a:spLocks noGrp="1"/>
          </p:cNvSpPr>
          <p:nvPr>
            <p:ph type="sldNum" sz="quarter" idx="12"/>
          </p:nvPr>
        </p:nvSpPr>
        <p:spPr/>
        <p:txBody>
          <a:bodyPr/>
          <a:lstStyle/>
          <a:p>
            <a:fld id="{A677541C-AE1F-4001-B5CD-6F75809A997D}" type="slidenum">
              <a:rPr lang="fr-BE" smtClean="0">
                <a:solidFill>
                  <a:prstClr val="black">
                    <a:tint val="75000"/>
                  </a:prstClr>
                </a:solidFill>
              </a:rPr>
              <a:pPr/>
              <a:t>‹N°›</a:t>
            </a:fld>
            <a:endParaRPr lang="fr-BE">
              <a:solidFill>
                <a:prstClr val="black">
                  <a:tint val="75000"/>
                </a:prstClr>
              </a:solidFill>
            </a:endParaRPr>
          </a:p>
        </p:txBody>
      </p:sp>
    </p:spTree>
    <p:extLst>
      <p:ext uri="{BB962C8B-B14F-4D97-AF65-F5344CB8AC3E}">
        <p14:creationId xmlns:p14="http://schemas.microsoft.com/office/powerpoint/2010/main" val="601477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7FD41F-E38E-4C3A-AA38-19F18A9884D9}" type="datetimeFigureOut">
              <a:rPr lang="fr-BE" smtClean="0">
                <a:solidFill>
                  <a:prstClr val="black">
                    <a:tint val="75000"/>
                  </a:prstClr>
                </a:solidFill>
              </a:rPr>
              <a:pPr/>
              <a:t>9/04/2020</a:t>
            </a:fld>
            <a:endParaRPr lang="fr-BE">
              <a:solidFill>
                <a:prstClr val="black">
                  <a:tint val="75000"/>
                </a:prstClr>
              </a:solidFill>
            </a:endParaRPr>
          </a:p>
        </p:txBody>
      </p:sp>
      <p:sp>
        <p:nvSpPr>
          <p:cNvPr id="6" name="Footer Placeholder 5"/>
          <p:cNvSpPr>
            <a:spLocks noGrp="1"/>
          </p:cNvSpPr>
          <p:nvPr>
            <p:ph type="ftr" sz="quarter" idx="11"/>
          </p:nvPr>
        </p:nvSpPr>
        <p:spPr/>
        <p:txBody>
          <a:bodyPr/>
          <a:lstStyle/>
          <a:p>
            <a:endParaRPr lang="fr-BE">
              <a:solidFill>
                <a:prstClr val="black">
                  <a:tint val="75000"/>
                </a:prstClr>
              </a:solidFill>
            </a:endParaRPr>
          </a:p>
        </p:txBody>
      </p:sp>
      <p:sp>
        <p:nvSpPr>
          <p:cNvPr id="7" name="Slide Number Placeholder 6"/>
          <p:cNvSpPr>
            <a:spLocks noGrp="1"/>
          </p:cNvSpPr>
          <p:nvPr>
            <p:ph type="sldNum" sz="quarter" idx="12"/>
          </p:nvPr>
        </p:nvSpPr>
        <p:spPr/>
        <p:txBody>
          <a:bodyPr/>
          <a:lstStyle/>
          <a:p>
            <a:fld id="{A677541C-AE1F-4001-B5CD-6F75809A997D}" type="slidenum">
              <a:rPr lang="fr-BE" smtClean="0">
                <a:solidFill>
                  <a:prstClr val="black">
                    <a:tint val="75000"/>
                  </a:prstClr>
                </a:solidFill>
              </a:rPr>
              <a:pPr/>
              <a:t>‹N°›</a:t>
            </a:fld>
            <a:endParaRPr lang="fr-BE">
              <a:solidFill>
                <a:prstClr val="black">
                  <a:tint val="75000"/>
                </a:prstClr>
              </a:solidFill>
            </a:endParaRPr>
          </a:p>
        </p:txBody>
      </p:sp>
    </p:spTree>
    <p:extLst>
      <p:ext uri="{BB962C8B-B14F-4D97-AF65-F5344CB8AC3E}">
        <p14:creationId xmlns:p14="http://schemas.microsoft.com/office/powerpoint/2010/main" val="1076189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7FD41F-E38E-4C3A-AA38-19F18A9884D9}" type="datetimeFigureOut">
              <a:rPr lang="fr-BE" smtClean="0">
                <a:solidFill>
                  <a:prstClr val="black">
                    <a:tint val="75000"/>
                  </a:prstClr>
                </a:solidFill>
              </a:rPr>
              <a:pPr/>
              <a:t>9/04/2020</a:t>
            </a:fld>
            <a:endParaRPr lang="fr-BE">
              <a:solidFill>
                <a:prstClr val="black">
                  <a:tint val="75000"/>
                </a:prstClr>
              </a:solidFill>
            </a:endParaRPr>
          </a:p>
        </p:txBody>
      </p:sp>
      <p:sp>
        <p:nvSpPr>
          <p:cNvPr id="6" name="Footer Placeholder 5"/>
          <p:cNvSpPr>
            <a:spLocks noGrp="1"/>
          </p:cNvSpPr>
          <p:nvPr>
            <p:ph type="ftr" sz="quarter" idx="11"/>
          </p:nvPr>
        </p:nvSpPr>
        <p:spPr/>
        <p:txBody>
          <a:bodyPr/>
          <a:lstStyle/>
          <a:p>
            <a:endParaRPr lang="fr-BE">
              <a:solidFill>
                <a:prstClr val="black">
                  <a:tint val="75000"/>
                </a:prstClr>
              </a:solidFill>
            </a:endParaRPr>
          </a:p>
        </p:txBody>
      </p:sp>
      <p:sp>
        <p:nvSpPr>
          <p:cNvPr id="7" name="Slide Number Placeholder 6"/>
          <p:cNvSpPr>
            <a:spLocks noGrp="1"/>
          </p:cNvSpPr>
          <p:nvPr>
            <p:ph type="sldNum" sz="quarter" idx="12"/>
          </p:nvPr>
        </p:nvSpPr>
        <p:spPr/>
        <p:txBody>
          <a:bodyPr/>
          <a:lstStyle/>
          <a:p>
            <a:fld id="{A677541C-AE1F-4001-B5CD-6F75809A997D}" type="slidenum">
              <a:rPr lang="fr-BE" smtClean="0">
                <a:solidFill>
                  <a:prstClr val="black">
                    <a:tint val="75000"/>
                  </a:prstClr>
                </a:solidFill>
              </a:rPr>
              <a:pPr/>
              <a:t>‹N°›</a:t>
            </a:fld>
            <a:endParaRPr lang="fr-BE">
              <a:solidFill>
                <a:prstClr val="black">
                  <a:tint val="75000"/>
                </a:prstClr>
              </a:solidFill>
            </a:endParaRPr>
          </a:p>
        </p:txBody>
      </p:sp>
    </p:spTree>
    <p:extLst>
      <p:ext uri="{BB962C8B-B14F-4D97-AF65-F5344CB8AC3E}">
        <p14:creationId xmlns:p14="http://schemas.microsoft.com/office/powerpoint/2010/main" val="12665782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7FD41F-E38E-4C3A-AA38-19F18A9884D9}" type="datetimeFigureOut">
              <a:rPr lang="fr-BE" smtClean="0">
                <a:solidFill>
                  <a:prstClr val="black">
                    <a:tint val="75000"/>
                  </a:prstClr>
                </a:solidFill>
              </a:rPr>
              <a:pPr/>
              <a:t>9/04/2020</a:t>
            </a:fld>
            <a:endParaRPr lang="fr-BE">
              <a:solidFill>
                <a:prstClr val="black">
                  <a:tint val="75000"/>
                </a:prstClr>
              </a:solidFill>
            </a:endParaRPr>
          </a:p>
        </p:txBody>
      </p:sp>
      <p:sp>
        <p:nvSpPr>
          <p:cNvPr id="5" name="Footer Placeholder 4"/>
          <p:cNvSpPr>
            <a:spLocks noGrp="1"/>
          </p:cNvSpPr>
          <p:nvPr>
            <p:ph type="ftr" sz="quarter" idx="11"/>
          </p:nvPr>
        </p:nvSpPr>
        <p:spPr/>
        <p:txBody>
          <a:bodyPr/>
          <a:lstStyle/>
          <a:p>
            <a:endParaRPr lang="fr-BE">
              <a:solidFill>
                <a:prstClr val="black">
                  <a:tint val="75000"/>
                </a:prstClr>
              </a:solidFill>
            </a:endParaRPr>
          </a:p>
        </p:txBody>
      </p:sp>
      <p:sp>
        <p:nvSpPr>
          <p:cNvPr id="6" name="Slide Number Placeholder 5"/>
          <p:cNvSpPr>
            <a:spLocks noGrp="1"/>
          </p:cNvSpPr>
          <p:nvPr>
            <p:ph type="sldNum" sz="quarter" idx="12"/>
          </p:nvPr>
        </p:nvSpPr>
        <p:spPr/>
        <p:txBody>
          <a:bodyPr/>
          <a:lstStyle/>
          <a:p>
            <a:fld id="{A677541C-AE1F-4001-B5CD-6F75809A997D}" type="slidenum">
              <a:rPr lang="fr-BE" smtClean="0">
                <a:solidFill>
                  <a:prstClr val="black">
                    <a:tint val="75000"/>
                  </a:prstClr>
                </a:solidFill>
              </a:rPr>
              <a:pPr/>
              <a:t>‹N°›</a:t>
            </a:fld>
            <a:endParaRPr lang="fr-BE">
              <a:solidFill>
                <a:prstClr val="black">
                  <a:tint val="75000"/>
                </a:prstClr>
              </a:solidFill>
            </a:endParaRPr>
          </a:p>
        </p:txBody>
      </p:sp>
    </p:spTree>
    <p:extLst>
      <p:ext uri="{BB962C8B-B14F-4D97-AF65-F5344CB8AC3E}">
        <p14:creationId xmlns:p14="http://schemas.microsoft.com/office/powerpoint/2010/main" val="34171304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7FD41F-E38E-4C3A-AA38-19F18A9884D9}" type="datetimeFigureOut">
              <a:rPr lang="fr-BE" smtClean="0">
                <a:solidFill>
                  <a:prstClr val="black">
                    <a:tint val="75000"/>
                  </a:prstClr>
                </a:solidFill>
              </a:rPr>
              <a:pPr/>
              <a:t>9/04/2020</a:t>
            </a:fld>
            <a:endParaRPr lang="fr-BE">
              <a:solidFill>
                <a:prstClr val="black">
                  <a:tint val="75000"/>
                </a:prstClr>
              </a:solidFill>
            </a:endParaRPr>
          </a:p>
        </p:txBody>
      </p:sp>
      <p:sp>
        <p:nvSpPr>
          <p:cNvPr id="5" name="Footer Placeholder 4"/>
          <p:cNvSpPr>
            <a:spLocks noGrp="1"/>
          </p:cNvSpPr>
          <p:nvPr>
            <p:ph type="ftr" sz="quarter" idx="11"/>
          </p:nvPr>
        </p:nvSpPr>
        <p:spPr/>
        <p:txBody>
          <a:bodyPr/>
          <a:lstStyle/>
          <a:p>
            <a:endParaRPr lang="fr-BE">
              <a:solidFill>
                <a:prstClr val="black">
                  <a:tint val="75000"/>
                </a:prstClr>
              </a:solidFill>
            </a:endParaRPr>
          </a:p>
        </p:txBody>
      </p:sp>
      <p:sp>
        <p:nvSpPr>
          <p:cNvPr id="6" name="Slide Number Placeholder 5"/>
          <p:cNvSpPr>
            <a:spLocks noGrp="1"/>
          </p:cNvSpPr>
          <p:nvPr>
            <p:ph type="sldNum" sz="quarter" idx="12"/>
          </p:nvPr>
        </p:nvSpPr>
        <p:spPr/>
        <p:txBody>
          <a:bodyPr/>
          <a:lstStyle/>
          <a:p>
            <a:fld id="{A677541C-AE1F-4001-B5CD-6F75809A997D}" type="slidenum">
              <a:rPr lang="fr-BE" smtClean="0">
                <a:solidFill>
                  <a:prstClr val="black">
                    <a:tint val="75000"/>
                  </a:prstClr>
                </a:solidFill>
              </a:rPr>
              <a:pPr/>
              <a:t>‹N°›</a:t>
            </a:fld>
            <a:endParaRPr lang="fr-BE">
              <a:solidFill>
                <a:prstClr val="black">
                  <a:tint val="75000"/>
                </a:prstClr>
              </a:solidFill>
            </a:endParaRPr>
          </a:p>
        </p:txBody>
      </p:sp>
    </p:spTree>
    <p:extLst>
      <p:ext uri="{BB962C8B-B14F-4D97-AF65-F5344CB8AC3E}">
        <p14:creationId xmlns:p14="http://schemas.microsoft.com/office/powerpoint/2010/main" val="2576808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6">
                    <a:lumMod val="75000"/>
                  </a:schemeClr>
                </a:solidFill>
              </a:defRPr>
            </a:lvl1pPr>
          </a:lstStyle>
          <a:p>
            <a:r>
              <a:rPr lang="fr-FR" dirty="0"/>
              <a:t>Cliquez pour modifier le style du titre</a:t>
            </a:r>
            <a:endParaRPr lang="fr-BE" dirty="0"/>
          </a:p>
        </p:txBody>
      </p:sp>
      <p:sp>
        <p:nvSpPr>
          <p:cNvPr id="3" name="Espace réservé du contenu 2"/>
          <p:cNvSpPr>
            <a:spLocks noGrp="1"/>
          </p:cNvSpPr>
          <p:nvPr>
            <p:ph idx="1" hasCustomPrompt="1"/>
          </p:nvPr>
        </p:nvSpPr>
        <p:spPr>
          <a:xfrm>
            <a:off x="323528" y="1556792"/>
            <a:ext cx="8229600" cy="4525963"/>
          </a:xfrm>
        </p:spPr>
        <p:txBody>
          <a:bodyPr/>
          <a:lstStyle>
            <a:lvl1pPr>
              <a:defRPr>
                <a:solidFill>
                  <a:srgbClr val="003399"/>
                </a:solidFill>
              </a:defRPr>
            </a:lvl1pPr>
            <a:lvl2pPr>
              <a:buClr>
                <a:srgbClr val="0070C0"/>
              </a:buClr>
              <a:buFont typeface="Calibri" pitchFamily="34" charset="0"/>
              <a:buChar char="•"/>
              <a:defRPr>
                <a:solidFill>
                  <a:srgbClr val="0070C0"/>
                </a:solidFill>
              </a:defRPr>
            </a:lvl2pPr>
            <a:lvl3pPr>
              <a:buClr>
                <a:srgbClr val="00A7E1"/>
              </a:buClr>
              <a:buFont typeface="Arial" pitchFamily="34" charset="0"/>
              <a:buChar char="•"/>
              <a:defRPr>
                <a:solidFill>
                  <a:srgbClr val="00A7E1"/>
                </a:solidFill>
              </a:defRPr>
            </a:lvl3pPr>
            <a:lvl4pPr>
              <a:buClr>
                <a:srgbClr val="E8A42A"/>
              </a:buClr>
              <a:buFont typeface="Calibri" pitchFamily="34" charset="0"/>
              <a:buChar char="•"/>
              <a:defRPr>
                <a:solidFill>
                  <a:srgbClr val="003399"/>
                </a:solidFill>
              </a:defRPr>
            </a:lvl4pPr>
            <a:lvl5pPr>
              <a:buClr>
                <a:srgbClr val="92D050"/>
              </a:buClr>
              <a:buFont typeface="Arial" pitchFamily="34" charset="0"/>
              <a:buChar char="•"/>
              <a:defRPr>
                <a:solidFill>
                  <a:srgbClr val="003399"/>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685800" y="2130425"/>
            <a:ext cx="7772400" cy="1470025"/>
          </a:xfrm>
        </p:spPr>
        <p:txBody>
          <a:bodyPr>
            <a:normAutofit/>
          </a:bodyPr>
          <a:lstStyle>
            <a:lvl1pPr>
              <a:defRPr sz="3600">
                <a:solidFill>
                  <a:schemeClr val="accent6">
                    <a:lumMod val="75000"/>
                  </a:schemeClr>
                </a:solidFill>
              </a:defRPr>
            </a:lvl1pPr>
          </a:lstStyle>
          <a:p>
            <a:r>
              <a:rPr lang="fr-FR" dirty="0"/>
              <a:t>Cliquez pour modifier le style du titre (page de fin)</a:t>
            </a:r>
            <a:endParaRPr lang="fr-BE" dirty="0"/>
          </a:p>
        </p:txBody>
      </p:sp>
      <p:sp>
        <p:nvSpPr>
          <p:cNvPr id="3" name="Sous-titre 2"/>
          <p:cNvSpPr>
            <a:spLocks noGrp="1"/>
          </p:cNvSpPr>
          <p:nvPr>
            <p:ph type="subTitle" idx="1"/>
          </p:nvPr>
        </p:nvSpPr>
        <p:spPr>
          <a:xfrm>
            <a:off x="1371600" y="3886200"/>
            <a:ext cx="6400800" cy="1752600"/>
          </a:xfrm>
        </p:spPr>
        <p:txBody>
          <a:bodyPr>
            <a:normAutofit/>
          </a:bodyPr>
          <a:lstStyle>
            <a:lvl1pPr marL="0" indent="0" algn="ctr">
              <a:buNone/>
              <a:defRPr sz="2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endParaRPr lang="fr-BE" dirty="0"/>
          </a:p>
        </p:txBody>
      </p:sp>
      <p:sp>
        <p:nvSpPr>
          <p:cNvPr id="5" name="Rectangle 4"/>
          <p:cNvSpPr/>
          <p:nvPr userDrawn="1"/>
        </p:nvSpPr>
        <p:spPr>
          <a:xfrm>
            <a:off x="491320" y="6337075"/>
            <a:ext cx="3096000" cy="72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spTree>
    <p:extLst>
      <p:ext uri="{BB962C8B-B14F-4D97-AF65-F5344CB8AC3E}">
        <p14:creationId xmlns:p14="http://schemas.microsoft.com/office/powerpoint/2010/main" val="3122411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B7FD41F-E38E-4C3A-AA38-19F18A9884D9}" type="datetimeFigureOut">
              <a:rPr lang="fr-BE" smtClean="0">
                <a:solidFill>
                  <a:prstClr val="black">
                    <a:tint val="75000"/>
                  </a:prstClr>
                </a:solidFill>
              </a:rPr>
              <a:pPr/>
              <a:t>9/04/2020</a:t>
            </a:fld>
            <a:endParaRPr lang="fr-BE">
              <a:solidFill>
                <a:prstClr val="black">
                  <a:tint val="75000"/>
                </a:prstClr>
              </a:solidFill>
            </a:endParaRPr>
          </a:p>
        </p:txBody>
      </p:sp>
      <p:sp>
        <p:nvSpPr>
          <p:cNvPr id="5" name="Footer Placeholder 4"/>
          <p:cNvSpPr>
            <a:spLocks noGrp="1"/>
          </p:cNvSpPr>
          <p:nvPr>
            <p:ph type="ftr" sz="quarter" idx="11"/>
          </p:nvPr>
        </p:nvSpPr>
        <p:spPr/>
        <p:txBody>
          <a:bodyPr/>
          <a:lstStyle/>
          <a:p>
            <a:endParaRPr lang="fr-BE">
              <a:solidFill>
                <a:prstClr val="black">
                  <a:tint val="75000"/>
                </a:prstClr>
              </a:solidFill>
            </a:endParaRPr>
          </a:p>
        </p:txBody>
      </p:sp>
      <p:sp>
        <p:nvSpPr>
          <p:cNvPr id="6" name="Slide Number Placeholder 5"/>
          <p:cNvSpPr>
            <a:spLocks noGrp="1"/>
          </p:cNvSpPr>
          <p:nvPr>
            <p:ph type="sldNum" sz="quarter" idx="12"/>
          </p:nvPr>
        </p:nvSpPr>
        <p:spPr/>
        <p:txBody>
          <a:bodyPr/>
          <a:lstStyle/>
          <a:p>
            <a:fld id="{A677541C-AE1F-4001-B5CD-6F75809A997D}" type="slidenum">
              <a:rPr lang="fr-BE" smtClean="0">
                <a:solidFill>
                  <a:prstClr val="black">
                    <a:tint val="75000"/>
                  </a:prstClr>
                </a:solidFill>
              </a:rPr>
              <a:pPr/>
              <a:t>‹N°›</a:t>
            </a:fld>
            <a:endParaRPr lang="fr-BE">
              <a:solidFill>
                <a:prstClr val="black">
                  <a:tint val="75000"/>
                </a:prstClr>
              </a:solidFill>
            </a:endParaRPr>
          </a:p>
        </p:txBody>
      </p:sp>
    </p:spTree>
    <p:extLst>
      <p:ext uri="{BB962C8B-B14F-4D97-AF65-F5344CB8AC3E}">
        <p14:creationId xmlns:p14="http://schemas.microsoft.com/office/powerpoint/2010/main" val="186254214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7FD41F-E38E-4C3A-AA38-19F18A9884D9}" type="datetimeFigureOut">
              <a:rPr lang="fr-BE" smtClean="0">
                <a:solidFill>
                  <a:prstClr val="black">
                    <a:tint val="75000"/>
                  </a:prstClr>
                </a:solidFill>
              </a:rPr>
              <a:pPr/>
              <a:t>9/04/2020</a:t>
            </a:fld>
            <a:endParaRPr lang="fr-BE">
              <a:solidFill>
                <a:prstClr val="black">
                  <a:tint val="75000"/>
                </a:prstClr>
              </a:solidFill>
            </a:endParaRPr>
          </a:p>
        </p:txBody>
      </p:sp>
      <p:sp>
        <p:nvSpPr>
          <p:cNvPr id="5" name="Footer Placeholder 4"/>
          <p:cNvSpPr>
            <a:spLocks noGrp="1"/>
          </p:cNvSpPr>
          <p:nvPr>
            <p:ph type="ftr" sz="quarter" idx="11"/>
          </p:nvPr>
        </p:nvSpPr>
        <p:spPr/>
        <p:txBody>
          <a:bodyPr/>
          <a:lstStyle/>
          <a:p>
            <a:endParaRPr lang="fr-BE">
              <a:solidFill>
                <a:prstClr val="black">
                  <a:tint val="75000"/>
                </a:prstClr>
              </a:solidFill>
            </a:endParaRPr>
          </a:p>
        </p:txBody>
      </p:sp>
      <p:sp>
        <p:nvSpPr>
          <p:cNvPr id="6" name="Slide Number Placeholder 5"/>
          <p:cNvSpPr>
            <a:spLocks noGrp="1"/>
          </p:cNvSpPr>
          <p:nvPr>
            <p:ph type="sldNum" sz="quarter" idx="12"/>
          </p:nvPr>
        </p:nvSpPr>
        <p:spPr/>
        <p:txBody>
          <a:bodyPr/>
          <a:lstStyle/>
          <a:p>
            <a:fld id="{A677541C-AE1F-4001-B5CD-6F75809A997D}" type="slidenum">
              <a:rPr lang="fr-BE" smtClean="0">
                <a:solidFill>
                  <a:prstClr val="black">
                    <a:tint val="75000"/>
                  </a:prstClr>
                </a:solidFill>
              </a:rPr>
              <a:pPr/>
              <a:t>‹N°›</a:t>
            </a:fld>
            <a:endParaRPr lang="fr-BE">
              <a:solidFill>
                <a:prstClr val="black">
                  <a:tint val="75000"/>
                </a:prstClr>
              </a:solidFill>
            </a:endParaRPr>
          </a:p>
        </p:txBody>
      </p:sp>
    </p:spTree>
    <p:extLst>
      <p:ext uri="{BB962C8B-B14F-4D97-AF65-F5344CB8AC3E}">
        <p14:creationId xmlns:p14="http://schemas.microsoft.com/office/powerpoint/2010/main" val="3102197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7FD41F-E38E-4C3A-AA38-19F18A9884D9}" type="datetimeFigureOut">
              <a:rPr lang="fr-BE" smtClean="0">
                <a:solidFill>
                  <a:prstClr val="black">
                    <a:tint val="75000"/>
                  </a:prstClr>
                </a:solidFill>
              </a:rPr>
              <a:pPr/>
              <a:t>9/04/2020</a:t>
            </a:fld>
            <a:endParaRPr lang="fr-BE">
              <a:solidFill>
                <a:prstClr val="black">
                  <a:tint val="75000"/>
                </a:prstClr>
              </a:solidFill>
            </a:endParaRPr>
          </a:p>
        </p:txBody>
      </p:sp>
      <p:sp>
        <p:nvSpPr>
          <p:cNvPr id="5" name="Footer Placeholder 4"/>
          <p:cNvSpPr>
            <a:spLocks noGrp="1"/>
          </p:cNvSpPr>
          <p:nvPr>
            <p:ph type="ftr" sz="quarter" idx="11"/>
          </p:nvPr>
        </p:nvSpPr>
        <p:spPr/>
        <p:txBody>
          <a:bodyPr/>
          <a:lstStyle/>
          <a:p>
            <a:endParaRPr lang="fr-BE">
              <a:solidFill>
                <a:prstClr val="black">
                  <a:tint val="75000"/>
                </a:prstClr>
              </a:solidFill>
            </a:endParaRPr>
          </a:p>
        </p:txBody>
      </p:sp>
      <p:sp>
        <p:nvSpPr>
          <p:cNvPr id="6" name="Slide Number Placeholder 5"/>
          <p:cNvSpPr>
            <a:spLocks noGrp="1"/>
          </p:cNvSpPr>
          <p:nvPr>
            <p:ph type="sldNum" sz="quarter" idx="12"/>
          </p:nvPr>
        </p:nvSpPr>
        <p:spPr/>
        <p:txBody>
          <a:bodyPr/>
          <a:lstStyle/>
          <a:p>
            <a:fld id="{A677541C-AE1F-4001-B5CD-6F75809A997D}" type="slidenum">
              <a:rPr lang="fr-BE" smtClean="0">
                <a:solidFill>
                  <a:prstClr val="black">
                    <a:tint val="75000"/>
                  </a:prstClr>
                </a:solidFill>
              </a:rPr>
              <a:pPr/>
              <a:t>‹N°›</a:t>
            </a:fld>
            <a:endParaRPr lang="fr-BE">
              <a:solidFill>
                <a:prstClr val="black">
                  <a:tint val="75000"/>
                </a:prstClr>
              </a:solidFill>
            </a:endParaRPr>
          </a:p>
        </p:txBody>
      </p:sp>
    </p:spTree>
    <p:extLst>
      <p:ext uri="{BB962C8B-B14F-4D97-AF65-F5344CB8AC3E}">
        <p14:creationId xmlns:p14="http://schemas.microsoft.com/office/powerpoint/2010/main" val="2708991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B7FD41F-E38E-4C3A-AA38-19F18A9884D9}" type="datetimeFigureOut">
              <a:rPr lang="fr-BE" smtClean="0">
                <a:solidFill>
                  <a:prstClr val="black">
                    <a:tint val="75000"/>
                  </a:prstClr>
                </a:solidFill>
              </a:rPr>
              <a:pPr/>
              <a:t>9/04/2020</a:t>
            </a:fld>
            <a:endParaRPr lang="fr-BE">
              <a:solidFill>
                <a:prstClr val="black">
                  <a:tint val="75000"/>
                </a:prstClr>
              </a:solidFill>
            </a:endParaRPr>
          </a:p>
        </p:txBody>
      </p:sp>
      <p:sp>
        <p:nvSpPr>
          <p:cNvPr id="6" name="Footer Placeholder 5"/>
          <p:cNvSpPr>
            <a:spLocks noGrp="1"/>
          </p:cNvSpPr>
          <p:nvPr>
            <p:ph type="ftr" sz="quarter" idx="11"/>
          </p:nvPr>
        </p:nvSpPr>
        <p:spPr/>
        <p:txBody>
          <a:bodyPr/>
          <a:lstStyle/>
          <a:p>
            <a:endParaRPr lang="fr-BE">
              <a:solidFill>
                <a:prstClr val="black">
                  <a:tint val="75000"/>
                </a:prstClr>
              </a:solidFill>
            </a:endParaRPr>
          </a:p>
        </p:txBody>
      </p:sp>
      <p:sp>
        <p:nvSpPr>
          <p:cNvPr id="7" name="Slide Number Placeholder 6"/>
          <p:cNvSpPr>
            <a:spLocks noGrp="1"/>
          </p:cNvSpPr>
          <p:nvPr>
            <p:ph type="sldNum" sz="quarter" idx="12"/>
          </p:nvPr>
        </p:nvSpPr>
        <p:spPr/>
        <p:txBody>
          <a:bodyPr/>
          <a:lstStyle/>
          <a:p>
            <a:fld id="{A677541C-AE1F-4001-B5CD-6F75809A997D}" type="slidenum">
              <a:rPr lang="fr-BE" smtClean="0">
                <a:solidFill>
                  <a:prstClr val="black">
                    <a:tint val="75000"/>
                  </a:prstClr>
                </a:solidFill>
              </a:rPr>
              <a:pPr/>
              <a:t>‹N°›</a:t>
            </a:fld>
            <a:endParaRPr lang="fr-BE">
              <a:solidFill>
                <a:prstClr val="black">
                  <a:tint val="75000"/>
                </a:prstClr>
              </a:solidFill>
            </a:endParaRPr>
          </a:p>
        </p:txBody>
      </p:sp>
    </p:spTree>
    <p:extLst>
      <p:ext uri="{BB962C8B-B14F-4D97-AF65-F5344CB8AC3E}">
        <p14:creationId xmlns:p14="http://schemas.microsoft.com/office/powerpoint/2010/main" val="2259980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B7FD41F-E38E-4C3A-AA38-19F18A9884D9}" type="datetimeFigureOut">
              <a:rPr lang="fr-BE" smtClean="0">
                <a:solidFill>
                  <a:prstClr val="black">
                    <a:tint val="75000"/>
                  </a:prstClr>
                </a:solidFill>
              </a:rPr>
              <a:pPr/>
              <a:t>9/04/2020</a:t>
            </a:fld>
            <a:endParaRPr lang="fr-BE">
              <a:solidFill>
                <a:prstClr val="black">
                  <a:tint val="75000"/>
                </a:prstClr>
              </a:solidFill>
            </a:endParaRPr>
          </a:p>
        </p:txBody>
      </p:sp>
      <p:sp>
        <p:nvSpPr>
          <p:cNvPr id="8" name="Footer Placeholder 7"/>
          <p:cNvSpPr>
            <a:spLocks noGrp="1"/>
          </p:cNvSpPr>
          <p:nvPr>
            <p:ph type="ftr" sz="quarter" idx="11"/>
          </p:nvPr>
        </p:nvSpPr>
        <p:spPr/>
        <p:txBody>
          <a:bodyPr/>
          <a:lstStyle/>
          <a:p>
            <a:endParaRPr lang="fr-BE">
              <a:solidFill>
                <a:prstClr val="black">
                  <a:tint val="75000"/>
                </a:prstClr>
              </a:solidFill>
            </a:endParaRPr>
          </a:p>
        </p:txBody>
      </p:sp>
      <p:sp>
        <p:nvSpPr>
          <p:cNvPr id="9" name="Slide Number Placeholder 8"/>
          <p:cNvSpPr>
            <a:spLocks noGrp="1"/>
          </p:cNvSpPr>
          <p:nvPr>
            <p:ph type="sldNum" sz="quarter" idx="12"/>
          </p:nvPr>
        </p:nvSpPr>
        <p:spPr/>
        <p:txBody>
          <a:bodyPr/>
          <a:lstStyle/>
          <a:p>
            <a:fld id="{A677541C-AE1F-4001-B5CD-6F75809A997D}" type="slidenum">
              <a:rPr lang="fr-BE" smtClean="0">
                <a:solidFill>
                  <a:prstClr val="black">
                    <a:tint val="75000"/>
                  </a:prstClr>
                </a:solidFill>
              </a:rPr>
              <a:pPr/>
              <a:t>‹N°›</a:t>
            </a:fld>
            <a:endParaRPr lang="fr-BE">
              <a:solidFill>
                <a:prstClr val="black">
                  <a:tint val="75000"/>
                </a:prstClr>
              </a:solidFill>
            </a:endParaRPr>
          </a:p>
        </p:txBody>
      </p:sp>
    </p:spTree>
    <p:extLst>
      <p:ext uri="{BB962C8B-B14F-4D97-AF65-F5344CB8AC3E}">
        <p14:creationId xmlns:p14="http://schemas.microsoft.com/office/powerpoint/2010/main" val="3274296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B7FD41F-E38E-4C3A-AA38-19F18A9884D9}" type="datetimeFigureOut">
              <a:rPr lang="fr-BE" smtClean="0">
                <a:solidFill>
                  <a:prstClr val="black">
                    <a:tint val="75000"/>
                  </a:prstClr>
                </a:solidFill>
              </a:rPr>
              <a:pPr/>
              <a:t>9/04/2020</a:t>
            </a:fld>
            <a:endParaRPr lang="fr-BE">
              <a:solidFill>
                <a:prstClr val="black">
                  <a:tint val="75000"/>
                </a:prstClr>
              </a:solidFill>
            </a:endParaRPr>
          </a:p>
        </p:txBody>
      </p:sp>
      <p:sp>
        <p:nvSpPr>
          <p:cNvPr id="4" name="Footer Placeholder 3"/>
          <p:cNvSpPr>
            <a:spLocks noGrp="1"/>
          </p:cNvSpPr>
          <p:nvPr>
            <p:ph type="ftr" sz="quarter" idx="11"/>
          </p:nvPr>
        </p:nvSpPr>
        <p:spPr/>
        <p:txBody>
          <a:bodyPr/>
          <a:lstStyle/>
          <a:p>
            <a:endParaRPr lang="fr-BE">
              <a:solidFill>
                <a:prstClr val="black">
                  <a:tint val="75000"/>
                </a:prstClr>
              </a:solidFill>
            </a:endParaRPr>
          </a:p>
        </p:txBody>
      </p:sp>
      <p:sp>
        <p:nvSpPr>
          <p:cNvPr id="5" name="Slide Number Placeholder 4"/>
          <p:cNvSpPr>
            <a:spLocks noGrp="1"/>
          </p:cNvSpPr>
          <p:nvPr>
            <p:ph type="sldNum" sz="quarter" idx="12"/>
          </p:nvPr>
        </p:nvSpPr>
        <p:spPr/>
        <p:txBody>
          <a:bodyPr/>
          <a:lstStyle/>
          <a:p>
            <a:fld id="{A677541C-AE1F-4001-B5CD-6F75809A997D}" type="slidenum">
              <a:rPr lang="fr-BE" smtClean="0">
                <a:solidFill>
                  <a:prstClr val="black">
                    <a:tint val="75000"/>
                  </a:prstClr>
                </a:solidFill>
              </a:rPr>
              <a:pPr/>
              <a:t>‹N°›</a:t>
            </a:fld>
            <a:endParaRPr lang="fr-BE">
              <a:solidFill>
                <a:prstClr val="black">
                  <a:tint val="75000"/>
                </a:prstClr>
              </a:solidFill>
            </a:endParaRPr>
          </a:p>
        </p:txBody>
      </p:sp>
    </p:spTree>
    <p:extLst>
      <p:ext uri="{BB962C8B-B14F-4D97-AF65-F5344CB8AC3E}">
        <p14:creationId xmlns:p14="http://schemas.microsoft.com/office/powerpoint/2010/main" val="33890742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dirty="0"/>
              <a:t>Cliquez pour modifier le style du titre</a:t>
            </a:r>
            <a:endParaRPr lang="fr-BE"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4" r:id="rId3"/>
  </p:sldLayoutIdLst>
  <p:txStyles>
    <p:titleStyle>
      <a:lvl1pPr algn="ctr" defTabSz="914400" rtl="0" eaLnBrk="1" latinLnBrk="0" hangingPunct="1">
        <a:spcBef>
          <a:spcPct val="0"/>
        </a:spcBef>
        <a:buNone/>
        <a:defRPr sz="4400" kern="1200">
          <a:solidFill>
            <a:schemeClr val="accent6">
              <a:lumMod val="75000"/>
            </a:schemeClr>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00339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00A7E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7FD41F-E38E-4C3A-AA38-19F18A9884D9}" type="datetimeFigureOut">
              <a:rPr lang="fr-BE" smtClean="0">
                <a:solidFill>
                  <a:prstClr val="black">
                    <a:tint val="75000"/>
                  </a:prstClr>
                </a:solidFill>
              </a:rPr>
              <a:pPr/>
              <a:t>9/04/2020</a:t>
            </a:fld>
            <a:endParaRPr lang="fr-BE">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77541C-AE1F-4001-B5CD-6F75809A997D}" type="slidenum">
              <a:rPr lang="fr-BE" smtClean="0">
                <a:solidFill>
                  <a:prstClr val="black">
                    <a:tint val="75000"/>
                  </a:prstClr>
                </a:solidFill>
              </a:rPr>
              <a:pPr/>
              <a:t>‹N°›</a:t>
            </a:fld>
            <a:endParaRPr lang="fr-BE">
              <a:solidFill>
                <a:prstClr val="black">
                  <a:tint val="75000"/>
                </a:prstClr>
              </a:solidFill>
            </a:endParaRPr>
          </a:p>
        </p:txBody>
      </p:sp>
    </p:spTree>
    <p:extLst>
      <p:ext uri="{BB962C8B-B14F-4D97-AF65-F5344CB8AC3E}">
        <p14:creationId xmlns:p14="http://schemas.microsoft.com/office/powerpoint/2010/main" val="28830889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gif"/></Relationships>
</file>

<file path=ppt/slides/_rels/slide1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gif"/></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gif"/></Relationships>
</file>

<file path=ppt/slides/_rels/slide1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gif"/></Relationships>
</file>

<file path=ppt/slides/_rels/slide1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02475" y="1672049"/>
            <a:ext cx="7442278" cy="1912186"/>
          </a:xfrm>
        </p:spPr>
        <p:txBody>
          <a:bodyPr>
            <a:noAutofit/>
          </a:bodyPr>
          <a:lstStyle/>
          <a:p>
            <a:pPr>
              <a:spcBef>
                <a:spcPts val="1800"/>
              </a:spcBef>
              <a:spcAft>
                <a:spcPts val="1800"/>
              </a:spcAft>
            </a:pPr>
            <a:r>
              <a:rPr lang="en-US" sz="3200" dirty="0" smtClean="0"/>
              <a:t>Allergies and the Belgian CSCT: </a:t>
            </a:r>
            <a:br>
              <a:rPr lang="en-US" sz="3200" dirty="0" smtClean="0"/>
            </a:br>
            <a:r>
              <a:rPr lang="en-US" sz="3200" dirty="0" smtClean="0"/>
              <a:t>Why you should never think you're too small to contribute to the SNOMED international community</a:t>
            </a:r>
            <a:endParaRPr lang="en-US" sz="3200" dirty="0"/>
          </a:p>
        </p:txBody>
      </p:sp>
      <p:pic>
        <p:nvPicPr>
          <p:cNvPr id="8" name="Image 7" descr="logo_chu_umc.gif"/>
          <p:cNvPicPr>
            <a:picLocks noChangeAspect="1"/>
          </p:cNvPicPr>
          <p:nvPr/>
        </p:nvPicPr>
        <p:blipFill>
          <a:blip r:embed="rId2" cstate="print"/>
          <a:stretch>
            <a:fillRect/>
          </a:stretch>
        </p:blipFill>
        <p:spPr>
          <a:xfrm>
            <a:off x="121377" y="158203"/>
            <a:ext cx="1440160" cy="552094"/>
          </a:xfrm>
          <a:prstGeom prst="rect">
            <a:avLst/>
          </a:prstGeom>
        </p:spPr>
      </p:pic>
      <p:sp>
        <p:nvSpPr>
          <p:cNvPr id="9" name="Rectangle 8">
            <a:extLst>
              <a:ext uri="{FF2B5EF4-FFF2-40B4-BE49-F238E27FC236}">
                <a16:creationId xmlns:a16="http://schemas.microsoft.com/office/drawing/2014/main" xmlns="" id="{C0B84E1A-3C5A-4ADD-88AA-0A85ABC19467}"/>
              </a:ext>
            </a:extLst>
          </p:cNvPr>
          <p:cNvSpPr/>
          <p:nvPr/>
        </p:nvSpPr>
        <p:spPr>
          <a:xfrm>
            <a:off x="491320" y="6337075"/>
            <a:ext cx="3096000" cy="72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sp>
        <p:nvSpPr>
          <p:cNvPr id="10" name="Sous-titre 2"/>
          <p:cNvSpPr>
            <a:spLocks noGrp="1"/>
          </p:cNvSpPr>
          <p:nvPr>
            <p:ph type="subTitle" idx="1"/>
          </p:nvPr>
        </p:nvSpPr>
        <p:spPr>
          <a:xfrm>
            <a:off x="427261" y="5522387"/>
            <a:ext cx="6400800" cy="873241"/>
          </a:xfrm>
        </p:spPr>
        <p:txBody>
          <a:bodyPr>
            <a:noAutofit/>
          </a:bodyPr>
          <a:lstStyle/>
          <a:p>
            <a:pPr algn="l">
              <a:spcBef>
                <a:spcPts val="0"/>
              </a:spcBef>
            </a:pPr>
            <a:r>
              <a:rPr lang="en-US" sz="1300" dirty="0" smtClean="0"/>
              <a:t>Marie-Alexandra Lambot, MD</a:t>
            </a:r>
          </a:p>
          <a:p>
            <a:pPr algn="l">
              <a:spcBef>
                <a:spcPts val="0"/>
              </a:spcBef>
            </a:pPr>
            <a:r>
              <a:rPr lang="en-US" sz="1300" dirty="0" smtClean="0"/>
              <a:t>Adjunct to the Medical Direction, CHU St Pierre</a:t>
            </a:r>
          </a:p>
          <a:p>
            <a:pPr algn="l">
              <a:spcBef>
                <a:spcPts val="0"/>
              </a:spcBef>
            </a:pPr>
            <a:r>
              <a:rPr lang="en-US" sz="1300" dirty="0" smtClean="0"/>
              <a:t>Coordinator Consortium for Support on Clinical Terminologies (CSCT)</a:t>
            </a:r>
            <a:endParaRPr lang="en-US" sz="1300" dirty="0"/>
          </a:p>
        </p:txBody>
      </p:sp>
      <p:pic>
        <p:nvPicPr>
          <p:cNvPr id="11" name="Image 9">
            <a:extLst>
              <a:ext uri="{FF2B5EF4-FFF2-40B4-BE49-F238E27FC236}">
                <a16:creationId xmlns:a16="http://schemas.microsoft.com/office/drawing/2014/main" xmlns="" id="{1F4FF4BE-363E-49D8-96C3-3631BFCAD0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5642" y="158203"/>
            <a:ext cx="772815" cy="451691"/>
          </a:xfrm>
          <a:prstGeom prst="rect">
            <a:avLst/>
          </a:prstGeom>
        </p:spPr>
      </p:pic>
      <p:sp>
        <p:nvSpPr>
          <p:cNvPr id="7" name="Sous-titre 2"/>
          <p:cNvSpPr txBox="1">
            <a:spLocks/>
          </p:cNvSpPr>
          <p:nvPr/>
        </p:nvSpPr>
        <p:spPr>
          <a:xfrm>
            <a:off x="0" y="3829768"/>
            <a:ext cx="9144000" cy="873241"/>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0"/>
              </a:spcBef>
            </a:pPr>
            <a:r>
              <a:rPr lang="en-US" sz="1400" b="1" dirty="0" smtClean="0">
                <a:solidFill>
                  <a:srgbClr val="0070C0"/>
                </a:solidFill>
              </a:rPr>
              <a:t>SNOMED international Clinical engagement group - 9th of April 2020</a:t>
            </a:r>
            <a:endParaRPr lang="en-US" sz="1400" b="1" dirty="0">
              <a:solidFill>
                <a:srgbClr val="0070C0"/>
              </a:solidFill>
            </a:endParaRPr>
          </a:p>
        </p:txBody>
      </p:sp>
    </p:spTree>
    <p:extLst>
      <p:ext uri="{BB962C8B-B14F-4D97-AF65-F5344CB8AC3E}">
        <p14:creationId xmlns:p14="http://schemas.microsoft.com/office/powerpoint/2010/main" val="2273119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96359" y="255665"/>
            <a:ext cx="6500497" cy="523220"/>
          </a:xfrm>
          <a:prstGeom prst="rect">
            <a:avLst/>
          </a:prstGeom>
          <a:noFill/>
        </p:spPr>
        <p:txBody>
          <a:bodyPr wrap="none" rtlCol="0">
            <a:spAutoFit/>
          </a:bodyPr>
          <a:lstStyle/>
          <a:p>
            <a:r>
              <a:rPr lang="en-US" sz="2800" dirty="0" smtClean="0">
                <a:solidFill>
                  <a:schemeClr val="accent6">
                    <a:lumMod val="75000"/>
                  </a:schemeClr>
                </a:solidFill>
                <a:latin typeface="Arial" panose="020B0604020202020204" pitchFamily="34" charset="0"/>
                <a:cs typeface="Arial" panose="020B0604020202020204" pitchFamily="34" charset="0"/>
              </a:rPr>
              <a:t>Allergy use-case: What, why and how?</a:t>
            </a:r>
            <a:endParaRPr lang="en-US"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1487837" y="4723453"/>
            <a:ext cx="178794" cy="310866"/>
          </a:xfrm>
          <a:prstGeom prst="rect">
            <a:avLst/>
          </a:prstGeom>
          <a:noFill/>
        </p:spPr>
        <p:txBody>
          <a:bodyPr wrap="square" rtlCol="0">
            <a:spAutoFit/>
          </a:bodyPr>
          <a:lstStyle/>
          <a:p>
            <a:endParaRPr lang="fr-BE" dirty="0"/>
          </a:p>
        </p:txBody>
      </p:sp>
      <p:grpSp>
        <p:nvGrpSpPr>
          <p:cNvPr id="7" name="Group 6"/>
          <p:cNvGrpSpPr/>
          <p:nvPr/>
        </p:nvGrpSpPr>
        <p:grpSpPr>
          <a:xfrm>
            <a:off x="555540" y="912428"/>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3" name="Rectangle 2"/>
          <p:cNvSpPr/>
          <p:nvPr/>
        </p:nvSpPr>
        <p:spPr>
          <a:xfrm>
            <a:off x="555540" y="1247123"/>
            <a:ext cx="8160848" cy="4785926"/>
          </a:xfrm>
          <a:prstGeom prst="rect">
            <a:avLst/>
          </a:prstGeom>
        </p:spPr>
        <p:txBody>
          <a:bodyPr wrap="square">
            <a:spAutoFit/>
          </a:bodyPr>
          <a:lstStyle/>
          <a:p>
            <a:pPr marL="84138" lvl="1">
              <a:spcAft>
                <a:spcPts val="1200"/>
              </a:spcAft>
              <a:buClr>
                <a:srgbClr val="003399"/>
              </a:buClr>
            </a:pPr>
            <a:r>
              <a:rPr lang="en-US" sz="2000" dirty="0" smtClean="0">
                <a:solidFill>
                  <a:srgbClr val="003399"/>
                </a:solidFill>
              </a:rPr>
              <a:t>Third we determined </a:t>
            </a:r>
            <a:r>
              <a:rPr lang="en-US" sz="2000" dirty="0" smtClean="0">
                <a:solidFill>
                  <a:srgbClr val="00B0F0"/>
                </a:solidFill>
              </a:rPr>
              <a:t>what that means in terms of data</a:t>
            </a:r>
            <a:r>
              <a:rPr lang="en-US" sz="2000" dirty="0" smtClean="0">
                <a:solidFill>
                  <a:srgbClr val="003399"/>
                </a:solidFill>
              </a:rPr>
              <a:t>?</a:t>
            </a:r>
          </a:p>
          <a:p>
            <a:pPr marL="427038" lvl="1" indent="-342900">
              <a:spcAft>
                <a:spcPts val="1200"/>
              </a:spcAft>
              <a:buClr>
                <a:srgbClr val="003399"/>
              </a:buClr>
              <a:buFont typeface="Wingdings" panose="05000000000000000000" pitchFamily="2" charset="2"/>
              <a:buChar char="ð"/>
            </a:pPr>
            <a:r>
              <a:rPr lang="en-US" sz="2000" dirty="0" smtClean="0">
                <a:solidFill>
                  <a:srgbClr val="0070C0"/>
                </a:solidFill>
              </a:rPr>
              <a:t>The </a:t>
            </a:r>
            <a:r>
              <a:rPr lang="en-US" sz="2000" dirty="0" smtClean="0">
                <a:solidFill>
                  <a:srgbClr val="0070C0"/>
                </a:solidFill>
              </a:rPr>
              <a:t>type of reaction + causative </a:t>
            </a:r>
            <a:r>
              <a:rPr lang="en-US" sz="2000" dirty="0" smtClean="0">
                <a:solidFill>
                  <a:srgbClr val="0070C0"/>
                </a:solidFill>
              </a:rPr>
              <a:t>agent + the general patient/provider/encounter administrative metadata</a:t>
            </a:r>
          </a:p>
          <a:p>
            <a:pPr marL="427038" lvl="1" indent="-342900">
              <a:spcAft>
                <a:spcPts val="600"/>
              </a:spcAft>
              <a:buClr>
                <a:srgbClr val="003399"/>
              </a:buClr>
              <a:buFont typeface="Wingdings" panose="05000000000000000000" pitchFamily="2" charset="2"/>
              <a:buChar char="ð"/>
            </a:pPr>
            <a:r>
              <a:rPr lang="en-US" sz="2000" dirty="0" smtClean="0">
                <a:solidFill>
                  <a:srgbClr val="0070C0"/>
                </a:solidFill>
              </a:rPr>
              <a:t>What else?</a:t>
            </a:r>
            <a:r>
              <a:rPr lang="en-US" sz="2000" dirty="0" smtClean="0">
                <a:solidFill>
                  <a:srgbClr val="003399"/>
                </a:solidFill>
              </a:rPr>
              <a:t> </a:t>
            </a:r>
          </a:p>
          <a:p>
            <a:pPr marL="712788" lvl="1" indent="-342900">
              <a:spcAft>
                <a:spcPts val="1200"/>
              </a:spcAft>
              <a:buClr>
                <a:srgbClr val="003399"/>
              </a:buClr>
              <a:buFont typeface="Arial" panose="020B0604020202020204" pitchFamily="34" charset="0"/>
              <a:buChar char="•"/>
            </a:pPr>
            <a:r>
              <a:rPr lang="en-US" sz="2000" dirty="0" smtClean="0">
                <a:solidFill>
                  <a:srgbClr val="003399"/>
                </a:solidFill>
              </a:rPr>
              <a:t>What is the minimum a busy clinician would agree to register versus what level of detail would an allergologist want to capture? How can we please "everyone"?</a:t>
            </a:r>
          </a:p>
          <a:p>
            <a:pPr marL="712788" lvl="1" indent="-342900">
              <a:spcAft>
                <a:spcPts val="1200"/>
              </a:spcAft>
              <a:buClr>
                <a:srgbClr val="003399"/>
              </a:buClr>
              <a:buFont typeface="Arial" panose="020B0604020202020204" pitchFamily="34" charset="0"/>
              <a:buChar char="•"/>
            </a:pPr>
            <a:r>
              <a:rPr lang="en-US" sz="2000" dirty="0" smtClean="0">
                <a:solidFill>
                  <a:srgbClr val="003399"/>
                </a:solidFill>
              </a:rPr>
              <a:t>What would we want if we could technically do anything we like versus what is currently possible in our various </a:t>
            </a:r>
            <a:r>
              <a:rPr lang="en-US" sz="2000" dirty="0" smtClean="0">
                <a:solidFill>
                  <a:srgbClr val="003399"/>
                </a:solidFill>
              </a:rPr>
              <a:t>(stone age) EHRs</a:t>
            </a:r>
            <a:r>
              <a:rPr lang="en-US" sz="2000" dirty="0" smtClean="0">
                <a:solidFill>
                  <a:srgbClr val="003399"/>
                </a:solidFill>
              </a:rPr>
              <a:t>? How can we bridge that gap?</a:t>
            </a:r>
          </a:p>
          <a:p>
            <a:pPr marL="712788" lvl="1" indent="-342900">
              <a:spcAft>
                <a:spcPts val="1200"/>
              </a:spcAft>
              <a:buClr>
                <a:srgbClr val="003399"/>
              </a:buClr>
              <a:buFont typeface="Arial" panose="020B0604020202020204" pitchFamily="34" charset="0"/>
              <a:buChar char="•"/>
            </a:pPr>
            <a:r>
              <a:rPr lang="en-US" sz="2000" dirty="0" smtClean="0">
                <a:solidFill>
                  <a:srgbClr val="003399"/>
                </a:solidFill>
              </a:rPr>
              <a:t>What must we do to allow for convergent evolution of every participating institution / EHR /care provider line toward our "dream" model of capture and reuse of data? How can we fit that nationally?</a:t>
            </a:r>
            <a:endParaRPr lang="en-US" sz="2000" dirty="0">
              <a:solidFill>
                <a:srgbClr val="003399"/>
              </a:solidFill>
            </a:endParaRPr>
          </a:p>
        </p:txBody>
      </p:sp>
    </p:spTree>
    <p:extLst>
      <p:ext uri="{BB962C8B-B14F-4D97-AF65-F5344CB8AC3E}">
        <p14:creationId xmlns:p14="http://schemas.microsoft.com/office/powerpoint/2010/main" val="31325496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rotWithShape="1">
          <a:blip r:embed="rId2" cstate="print"/>
          <a:srcRect b="5881"/>
          <a:stretch/>
        </p:blipFill>
        <p:spPr>
          <a:xfrm>
            <a:off x="899592" y="1412776"/>
            <a:ext cx="6552728" cy="4625561"/>
          </a:xfrm>
          <a:prstGeom prst="rect">
            <a:avLst/>
          </a:prstGeom>
        </p:spPr>
      </p:pic>
      <p:sp>
        <p:nvSpPr>
          <p:cNvPr id="8" name="ZoneTexte 7"/>
          <p:cNvSpPr txBox="1"/>
          <p:nvPr/>
        </p:nvSpPr>
        <p:spPr>
          <a:xfrm>
            <a:off x="525685" y="231031"/>
            <a:ext cx="7219467" cy="523220"/>
          </a:xfrm>
          <a:prstGeom prst="rect">
            <a:avLst/>
          </a:prstGeom>
          <a:noFill/>
        </p:spPr>
        <p:txBody>
          <a:bodyPr wrap="square" rtlCol="0">
            <a:spAutoFit/>
          </a:bodyPr>
          <a:lstStyle/>
          <a:p>
            <a:r>
              <a:rPr lang="en-US" sz="2800" dirty="0" smtClean="0">
                <a:solidFill>
                  <a:schemeClr val="accent6">
                    <a:lumMod val="75000"/>
                  </a:schemeClr>
                </a:solidFill>
                <a:latin typeface="Arial" panose="020B0604020202020204" pitchFamily="34" charset="0"/>
                <a:cs typeface="Arial" panose="020B0604020202020204" pitchFamily="34" charset="0"/>
              </a:rPr>
              <a:t>Temporary CSCT model</a:t>
            </a:r>
            <a:endParaRPr lang="en-US" sz="2800" dirty="0">
              <a:solidFill>
                <a:schemeClr val="accent6">
                  <a:lumMod val="75000"/>
                </a:schemeClr>
              </a:solidFill>
              <a:latin typeface="Arial" panose="020B0604020202020204" pitchFamily="34" charset="0"/>
              <a:cs typeface="Arial" panose="020B0604020202020204" pitchFamily="34" charset="0"/>
            </a:endParaRPr>
          </a:p>
        </p:txBody>
      </p:sp>
      <p:grpSp>
        <p:nvGrpSpPr>
          <p:cNvPr id="7" name="Group 6"/>
          <p:cNvGrpSpPr/>
          <p:nvPr/>
        </p:nvGrpSpPr>
        <p:grpSpPr>
          <a:xfrm>
            <a:off x="555540" y="912428"/>
            <a:ext cx="8100001" cy="36000"/>
            <a:chOff x="540398" y="863854"/>
            <a:chExt cx="8100001" cy="36000"/>
          </a:xfrm>
        </p:grpSpPr>
        <p:cxnSp>
          <p:nvCxnSpPr>
            <p:cNvPr id="9"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pic>
        <p:nvPicPr>
          <p:cNvPr id="12" name="Image 9">
            <a:extLst>
              <a:ext uri="{FF2B5EF4-FFF2-40B4-BE49-F238E27FC236}">
                <a16:creationId xmlns:a16="http://schemas.microsoft.com/office/drawing/2014/main" xmlns="" id="{1F4FF4BE-363E-49D8-96C3-3631BFCAD0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3" name="Image 7" descr="logo_chu_umc.gif"/>
          <p:cNvPicPr>
            <a:picLocks noChangeAspect="1"/>
          </p:cNvPicPr>
          <p:nvPr/>
        </p:nvPicPr>
        <p:blipFill>
          <a:blip r:embed="rId4" cstate="print"/>
          <a:stretch>
            <a:fillRect/>
          </a:stretch>
        </p:blipFill>
        <p:spPr>
          <a:xfrm>
            <a:off x="106509" y="6432294"/>
            <a:ext cx="715533" cy="274304"/>
          </a:xfrm>
          <a:prstGeom prst="rect">
            <a:avLst/>
          </a:prstGeom>
        </p:spPr>
      </p:pic>
    </p:spTree>
    <p:extLst>
      <p:ext uri="{BB962C8B-B14F-4D97-AF65-F5344CB8AC3E}">
        <p14:creationId xmlns:p14="http://schemas.microsoft.com/office/powerpoint/2010/main" val="40641013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p:cNvSpPr txBox="1"/>
          <p:nvPr/>
        </p:nvSpPr>
        <p:spPr>
          <a:xfrm>
            <a:off x="395536" y="97468"/>
            <a:ext cx="7219467" cy="523220"/>
          </a:xfrm>
          <a:prstGeom prst="rect">
            <a:avLst/>
          </a:prstGeom>
          <a:noFill/>
        </p:spPr>
        <p:txBody>
          <a:bodyPr wrap="square" rtlCol="0">
            <a:spAutoFit/>
          </a:bodyPr>
          <a:lstStyle/>
          <a:p>
            <a:r>
              <a:rPr lang="en-US" sz="2800" dirty="0" smtClean="0">
                <a:solidFill>
                  <a:schemeClr val="accent6">
                    <a:lumMod val="75000"/>
                  </a:schemeClr>
                </a:solidFill>
                <a:latin typeface="Arial" panose="020B0604020202020204" pitchFamily="34" charset="0"/>
                <a:cs typeface="Arial" panose="020B0604020202020204" pitchFamily="34" charset="0"/>
              </a:rPr>
              <a:t>The Clinical Building Blocks model (NICTIZ)</a:t>
            </a:r>
            <a:endParaRPr lang="en-US" sz="2800" dirty="0">
              <a:solidFill>
                <a:schemeClr val="accent6">
                  <a:lumMod val="75000"/>
                </a:schemeClr>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stretch>
            <a:fillRect/>
          </a:stretch>
        </p:blipFill>
        <p:spPr>
          <a:xfrm>
            <a:off x="0" y="817061"/>
            <a:ext cx="9121027" cy="5873090"/>
          </a:xfrm>
          <a:prstGeom prst="rect">
            <a:avLst/>
          </a:prstGeom>
        </p:spPr>
      </p:pic>
      <p:cxnSp>
        <p:nvCxnSpPr>
          <p:cNvPr id="7" name="Connecteur droit 5"/>
          <p:cNvCxnSpPr/>
          <p:nvPr/>
        </p:nvCxnSpPr>
        <p:spPr>
          <a:xfrm>
            <a:off x="525685" y="908720"/>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987824" y="2015262"/>
            <a:ext cx="431528" cy="261610"/>
          </a:xfrm>
          <a:prstGeom prst="rect">
            <a:avLst/>
          </a:prstGeom>
          <a:noFill/>
        </p:spPr>
        <p:txBody>
          <a:bodyPr wrap="none" rtlCol="0">
            <a:spAutoFit/>
          </a:bodyPr>
          <a:lstStyle/>
          <a:p>
            <a:r>
              <a:rPr lang="fr-BE" sz="1100" dirty="0" err="1">
                <a:solidFill>
                  <a:schemeClr val="accent5">
                    <a:lumMod val="75000"/>
                  </a:schemeClr>
                </a:solidFill>
              </a:rPr>
              <a:t>Text</a:t>
            </a:r>
            <a:endParaRPr lang="fr-BE" sz="1100" dirty="0">
              <a:solidFill>
                <a:schemeClr val="accent5">
                  <a:lumMod val="75000"/>
                </a:schemeClr>
              </a:solidFill>
            </a:endParaRPr>
          </a:p>
        </p:txBody>
      </p:sp>
      <p:sp>
        <p:nvSpPr>
          <p:cNvPr id="12" name="Rectangle 11"/>
          <p:cNvSpPr/>
          <p:nvPr/>
        </p:nvSpPr>
        <p:spPr>
          <a:xfrm>
            <a:off x="3563888" y="1628800"/>
            <a:ext cx="1638590" cy="215444"/>
          </a:xfrm>
          <a:prstGeom prst="rect">
            <a:avLst/>
          </a:prstGeom>
        </p:spPr>
        <p:txBody>
          <a:bodyPr wrap="none">
            <a:spAutoFit/>
          </a:bodyPr>
          <a:lstStyle/>
          <a:p>
            <a:r>
              <a:rPr lang="fr-BE" sz="800" dirty="0">
                <a:solidFill>
                  <a:schemeClr val="accent5">
                    <a:lumMod val="75000"/>
                  </a:schemeClr>
                </a:solidFill>
                <a:latin typeface="Helvetica Neue"/>
              </a:rPr>
              <a:t>&lt; Route of administration value </a:t>
            </a:r>
            <a:endParaRPr lang="fr-BE" sz="800" dirty="0">
              <a:solidFill>
                <a:schemeClr val="accent5">
                  <a:lumMod val="75000"/>
                </a:schemeClr>
              </a:solidFill>
            </a:endParaRPr>
          </a:p>
        </p:txBody>
      </p:sp>
      <p:pic>
        <p:nvPicPr>
          <p:cNvPr id="16" name="Picture 15"/>
          <p:cNvPicPr>
            <a:picLocks noChangeAspect="1"/>
          </p:cNvPicPr>
          <p:nvPr/>
        </p:nvPicPr>
        <p:blipFill>
          <a:blip r:embed="rId3"/>
          <a:stretch>
            <a:fillRect/>
          </a:stretch>
        </p:blipFill>
        <p:spPr>
          <a:xfrm>
            <a:off x="192373" y="4785245"/>
            <a:ext cx="1283283" cy="948011"/>
          </a:xfrm>
          <a:prstGeom prst="rect">
            <a:avLst/>
          </a:prstGeom>
        </p:spPr>
      </p:pic>
      <p:pic>
        <p:nvPicPr>
          <p:cNvPr id="17" name="Picture 16"/>
          <p:cNvPicPr>
            <a:picLocks noChangeAspect="1"/>
          </p:cNvPicPr>
          <p:nvPr/>
        </p:nvPicPr>
        <p:blipFill>
          <a:blip r:embed="rId4"/>
          <a:stretch>
            <a:fillRect/>
          </a:stretch>
        </p:blipFill>
        <p:spPr>
          <a:xfrm>
            <a:off x="4316020" y="5800442"/>
            <a:ext cx="605193" cy="724901"/>
          </a:xfrm>
          <a:prstGeom prst="rect">
            <a:avLst/>
          </a:prstGeom>
        </p:spPr>
      </p:pic>
      <p:pic>
        <p:nvPicPr>
          <p:cNvPr id="18" name="Picture 17"/>
          <p:cNvPicPr>
            <a:picLocks noChangeAspect="1"/>
          </p:cNvPicPr>
          <p:nvPr/>
        </p:nvPicPr>
        <p:blipFill>
          <a:blip r:embed="rId5"/>
          <a:stretch>
            <a:fillRect/>
          </a:stretch>
        </p:blipFill>
        <p:spPr>
          <a:xfrm>
            <a:off x="192373" y="3186683"/>
            <a:ext cx="1283283" cy="602357"/>
          </a:xfrm>
          <a:prstGeom prst="rect">
            <a:avLst/>
          </a:prstGeom>
        </p:spPr>
      </p:pic>
      <p:pic>
        <p:nvPicPr>
          <p:cNvPr id="19" name="Picture 18"/>
          <p:cNvPicPr>
            <a:picLocks noChangeAspect="1"/>
          </p:cNvPicPr>
          <p:nvPr/>
        </p:nvPicPr>
        <p:blipFill>
          <a:blip r:embed="rId6"/>
          <a:stretch>
            <a:fillRect/>
          </a:stretch>
        </p:blipFill>
        <p:spPr>
          <a:xfrm>
            <a:off x="7668344" y="4052629"/>
            <a:ext cx="1439065" cy="384483"/>
          </a:xfrm>
          <a:prstGeom prst="rect">
            <a:avLst/>
          </a:prstGeom>
        </p:spPr>
      </p:pic>
      <p:pic>
        <p:nvPicPr>
          <p:cNvPr id="20" name="Picture 19"/>
          <p:cNvPicPr>
            <a:picLocks noChangeAspect="1"/>
          </p:cNvPicPr>
          <p:nvPr/>
        </p:nvPicPr>
        <p:blipFill>
          <a:blip r:embed="rId7"/>
          <a:stretch>
            <a:fillRect/>
          </a:stretch>
        </p:blipFill>
        <p:spPr>
          <a:xfrm>
            <a:off x="7693777" y="1124744"/>
            <a:ext cx="1126695" cy="1192270"/>
          </a:xfrm>
          <a:prstGeom prst="rect">
            <a:avLst/>
          </a:prstGeom>
        </p:spPr>
      </p:pic>
      <p:sp>
        <p:nvSpPr>
          <p:cNvPr id="21" name="Rectangle 20"/>
          <p:cNvSpPr/>
          <p:nvPr/>
        </p:nvSpPr>
        <p:spPr>
          <a:xfrm>
            <a:off x="1564998" y="6482097"/>
            <a:ext cx="931665" cy="215444"/>
          </a:xfrm>
          <a:prstGeom prst="rect">
            <a:avLst/>
          </a:prstGeom>
        </p:spPr>
        <p:txBody>
          <a:bodyPr wrap="none">
            <a:spAutoFit/>
          </a:bodyPr>
          <a:lstStyle/>
          <a:p>
            <a:r>
              <a:rPr lang="fr-BE" sz="800" dirty="0">
                <a:solidFill>
                  <a:schemeClr val="accent5">
                    <a:lumMod val="75000"/>
                  </a:schemeClr>
                </a:solidFill>
                <a:latin typeface="Helvetica Neue"/>
              </a:rPr>
              <a:t>all SNOMED CT</a:t>
            </a:r>
            <a:endParaRPr lang="fr-BE" sz="800" dirty="0">
              <a:solidFill>
                <a:schemeClr val="accent5">
                  <a:lumMod val="75000"/>
                </a:schemeClr>
              </a:solidFill>
            </a:endParaRPr>
          </a:p>
        </p:txBody>
      </p:sp>
      <p:sp>
        <p:nvSpPr>
          <p:cNvPr id="22" name="Rectangle 21"/>
          <p:cNvSpPr/>
          <p:nvPr/>
        </p:nvSpPr>
        <p:spPr>
          <a:xfrm>
            <a:off x="3686951" y="925363"/>
            <a:ext cx="931665" cy="215444"/>
          </a:xfrm>
          <a:prstGeom prst="rect">
            <a:avLst/>
          </a:prstGeom>
        </p:spPr>
        <p:txBody>
          <a:bodyPr wrap="none">
            <a:spAutoFit/>
          </a:bodyPr>
          <a:lstStyle/>
          <a:p>
            <a:r>
              <a:rPr lang="fr-BE" sz="800" dirty="0">
                <a:solidFill>
                  <a:schemeClr val="accent5">
                    <a:lumMod val="75000"/>
                  </a:schemeClr>
                </a:solidFill>
                <a:latin typeface="Helvetica Neue"/>
              </a:rPr>
              <a:t>all SNOMED CT</a:t>
            </a:r>
            <a:endParaRPr lang="fr-BE" sz="800" dirty="0">
              <a:solidFill>
                <a:schemeClr val="accent5">
                  <a:lumMod val="75000"/>
                </a:schemeClr>
              </a:solidFill>
            </a:endParaRPr>
          </a:p>
        </p:txBody>
      </p:sp>
      <p:sp>
        <p:nvSpPr>
          <p:cNvPr id="23" name="Rectangle 22"/>
          <p:cNvSpPr/>
          <p:nvPr/>
        </p:nvSpPr>
        <p:spPr>
          <a:xfrm>
            <a:off x="7668344" y="3380139"/>
            <a:ext cx="914033" cy="215444"/>
          </a:xfrm>
          <a:prstGeom prst="rect">
            <a:avLst/>
          </a:prstGeom>
        </p:spPr>
        <p:txBody>
          <a:bodyPr wrap="none">
            <a:spAutoFit/>
          </a:bodyPr>
          <a:lstStyle/>
          <a:p>
            <a:r>
              <a:rPr lang="fr-BE" sz="800" dirty="0" err="1">
                <a:solidFill>
                  <a:schemeClr val="accent5">
                    <a:lumMod val="75000"/>
                  </a:schemeClr>
                </a:solidFill>
                <a:latin typeface="Helvetica Neue"/>
              </a:rPr>
              <a:t>small</a:t>
            </a:r>
            <a:r>
              <a:rPr lang="fr-BE" sz="800" dirty="0">
                <a:solidFill>
                  <a:schemeClr val="accent5">
                    <a:lumMod val="75000"/>
                  </a:schemeClr>
                </a:solidFill>
                <a:latin typeface="Helvetica Neue"/>
              </a:rPr>
              <a:t> </a:t>
            </a:r>
            <a:r>
              <a:rPr lang="fr-BE" sz="800" dirty="0" err="1">
                <a:solidFill>
                  <a:schemeClr val="accent5">
                    <a:lumMod val="75000"/>
                  </a:schemeClr>
                </a:solidFill>
                <a:latin typeface="Helvetica Neue"/>
              </a:rPr>
              <a:t>list</a:t>
            </a:r>
            <a:r>
              <a:rPr lang="fr-BE" sz="800" dirty="0">
                <a:solidFill>
                  <a:schemeClr val="accent5">
                    <a:lumMod val="75000"/>
                  </a:schemeClr>
                </a:solidFill>
                <a:latin typeface="Helvetica Neue"/>
              </a:rPr>
              <a:t> </a:t>
            </a:r>
            <a:r>
              <a:rPr lang="fr-BE" sz="800" dirty="0" err="1">
                <a:solidFill>
                  <a:schemeClr val="accent5">
                    <a:lumMod val="75000"/>
                  </a:schemeClr>
                </a:solidFill>
                <a:latin typeface="Helvetica Neue"/>
              </a:rPr>
              <a:t>SCTID</a:t>
            </a:r>
            <a:endParaRPr lang="fr-BE" sz="800" dirty="0">
              <a:solidFill>
                <a:schemeClr val="accent5">
                  <a:lumMod val="75000"/>
                </a:schemeClr>
              </a:solidFill>
            </a:endParaRPr>
          </a:p>
        </p:txBody>
      </p:sp>
      <p:sp>
        <p:nvSpPr>
          <p:cNvPr id="24" name="TextBox 23"/>
          <p:cNvSpPr txBox="1"/>
          <p:nvPr/>
        </p:nvSpPr>
        <p:spPr>
          <a:xfrm>
            <a:off x="5292080" y="5602451"/>
            <a:ext cx="431528" cy="261610"/>
          </a:xfrm>
          <a:prstGeom prst="rect">
            <a:avLst/>
          </a:prstGeom>
          <a:noFill/>
        </p:spPr>
        <p:txBody>
          <a:bodyPr wrap="none" rtlCol="0">
            <a:spAutoFit/>
          </a:bodyPr>
          <a:lstStyle/>
          <a:p>
            <a:r>
              <a:rPr lang="fr-BE" sz="1100" dirty="0" err="1">
                <a:solidFill>
                  <a:schemeClr val="accent5">
                    <a:lumMod val="75000"/>
                  </a:schemeClr>
                </a:solidFill>
              </a:rPr>
              <a:t>Text</a:t>
            </a:r>
            <a:endParaRPr lang="fr-BE" sz="1100" dirty="0">
              <a:solidFill>
                <a:schemeClr val="accent5">
                  <a:lumMod val="75000"/>
                </a:schemeClr>
              </a:solidFill>
            </a:endParaRPr>
          </a:p>
        </p:txBody>
      </p:sp>
      <p:sp>
        <p:nvSpPr>
          <p:cNvPr id="25" name="TextBox 24"/>
          <p:cNvSpPr txBox="1"/>
          <p:nvPr/>
        </p:nvSpPr>
        <p:spPr>
          <a:xfrm>
            <a:off x="6451129" y="5600807"/>
            <a:ext cx="1242648" cy="261610"/>
          </a:xfrm>
          <a:prstGeom prst="rect">
            <a:avLst/>
          </a:prstGeom>
          <a:noFill/>
        </p:spPr>
        <p:txBody>
          <a:bodyPr wrap="none" rtlCol="0">
            <a:spAutoFit/>
          </a:bodyPr>
          <a:lstStyle/>
          <a:p>
            <a:r>
              <a:rPr lang="fr-BE" sz="1100" dirty="0">
                <a:solidFill>
                  <a:schemeClr val="accent5">
                    <a:lumMod val="75000"/>
                  </a:schemeClr>
                </a:solidFill>
              </a:rPr>
              <a:t>dd/mm/</a:t>
            </a:r>
            <a:r>
              <a:rPr lang="fr-BE" sz="1100" dirty="0" err="1">
                <a:solidFill>
                  <a:schemeClr val="accent5">
                    <a:lumMod val="75000"/>
                  </a:schemeClr>
                </a:solidFill>
              </a:rPr>
              <a:t>jjjj</a:t>
            </a:r>
            <a:r>
              <a:rPr lang="fr-BE" sz="1100" dirty="0">
                <a:solidFill>
                  <a:schemeClr val="accent5">
                    <a:lumMod val="75000"/>
                  </a:schemeClr>
                </a:solidFill>
              </a:rPr>
              <a:t> </a:t>
            </a:r>
            <a:r>
              <a:rPr lang="fr-BE" sz="1100" dirty="0" err="1">
                <a:solidFill>
                  <a:schemeClr val="accent5">
                    <a:lumMod val="75000"/>
                  </a:schemeClr>
                </a:solidFill>
              </a:rPr>
              <a:t>hh:mm</a:t>
            </a:r>
            <a:endParaRPr lang="fr-BE" sz="1100" dirty="0">
              <a:solidFill>
                <a:schemeClr val="accent5">
                  <a:lumMod val="75000"/>
                </a:schemeClr>
              </a:solidFill>
            </a:endParaRPr>
          </a:p>
        </p:txBody>
      </p:sp>
      <p:grpSp>
        <p:nvGrpSpPr>
          <p:cNvPr id="26" name="Group 6"/>
          <p:cNvGrpSpPr/>
          <p:nvPr/>
        </p:nvGrpSpPr>
        <p:grpSpPr>
          <a:xfrm>
            <a:off x="568615" y="669019"/>
            <a:ext cx="8100001" cy="36000"/>
            <a:chOff x="540398" y="863854"/>
            <a:chExt cx="8100001" cy="36000"/>
          </a:xfrm>
        </p:grpSpPr>
        <p:cxnSp>
          <p:nvCxnSpPr>
            <p:cNvPr id="27"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pic>
        <p:nvPicPr>
          <p:cNvPr id="29" name="Image 9">
            <a:extLst>
              <a:ext uri="{FF2B5EF4-FFF2-40B4-BE49-F238E27FC236}">
                <a16:creationId xmlns:a16="http://schemas.microsoft.com/office/drawing/2014/main" xmlns="" id="{1F4FF4BE-363E-49D8-96C3-3631BFCAD0D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30" name="Image 7" descr="logo_chu_umc.gif"/>
          <p:cNvPicPr>
            <a:picLocks noChangeAspect="1"/>
          </p:cNvPicPr>
          <p:nvPr/>
        </p:nvPicPr>
        <p:blipFill>
          <a:blip r:embed="rId9" cstate="print"/>
          <a:stretch>
            <a:fillRect/>
          </a:stretch>
        </p:blipFill>
        <p:spPr>
          <a:xfrm>
            <a:off x="106509" y="6432294"/>
            <a:ext cx="715533" cy="274304"/>
          </a:xfrm>
          <a:prstGeom prst="rect">
            <a:avLst/>
          </a:prstGeom>
        </p:spPr>
      </p:pic>
    </p:spTree>
    <p:extLst>
      <p:ext uri="{BB962C8B-B14F-4D97-AF65-F5344CB8AC3E}">
        <p14:creationId xmlns:p14="http://schemas.microsoft.com/office/powerpoint/2010/main" val="20554636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7355" y="246376"/>
            <a:ext cx="7848872" cy="461665"/>
          </a:xfrm>
          <a:prstGeom prst="rect">
            <a:avLst/>
          </a:prstGeom>
        </p:spPr>
        <p:txBody>
          <a:bodyPr wrap="square">
            <a:spAutoFit/>
          </a:bodyPr>
          <a:lstStyle/>
          <a:p>
            <a:r>
              <a:rPr lang="en-US" sz="2400" dirty="0" smtClean="0">
                <a:solidFill>
                  <a:schemeClr val="accent6">
                    <a:lumMod val="75000"/>
                  </a:schemeClr>
                </a:solidFill>
                <a:latin typeface="Arial" panose="020B0604020202020204" pitchFamily="34" charset="0"/>
                <a:cs typeface="Arial" panose="020B0604020202020204" pitchFamily="34" charset="0"/>
              </a:rPr>
              <a:t>Allergy models documented by SNOMED Int.</a:t>
            </a:r>
            <a:endParaRPr lang="en-US" sz="2400" dirty="0">
              <a:solidFill>
                <a:schemeClr val="accent6">
                  <a:lumMod val="75000"/>
                </a:schemeClr>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 xmlns:a16="http://schemas.microsoft.com/office/drawing/2014/main" id="{458E145E-A481-442B-97DD-A257BBD904AB}"/>
              </a:ext>
            </a:extLst>
          </p:cNvPr>
          <p:cNvPicPr>
            <a:picLocks noChangeAspect="1"/>
          </p:cNvPicPr>
          <p:nvPr/>
        </p:nvPicPr>
        <p:blipFill>
          <a:blip r:embed="rId2"/>
          <a:stretch>
            <a:fillRect/>
          </a:stretch>
        </p:blipFill>
        <p:spPr>
          <a:xfrm>
            <a:off x="120951" y="1321858"/>
            <a:ext cx="8933442" cy="4730225"/>
          </a:xfrm>
          <a:prstGeom prst="rect">
            <a:avLst/>
          </a:prstGeom>
        </p:spPr>
      </p:pic>
      <p:grpSp>
        <p:nvGrpSpPr>
          <p:cNvPr id="7" name="Group 6"/>
          <p:cNvGrpSpPr/>
          <p:nvPr/>
        </p:nvGrpSpPr>
        <p:grpSpPr>
          <a:xfrm>
            <a:off x="394175" y="891544"/>
            <a:ext cx="8100001" cy="36000"/>
            <a:chOff x="540398" y="863854"/>
            <a:chExt cx="8100001" cy="36000"/>
          </a:xfrm>
        </p:grpSpPr>
        <p:cxnSp>
          <p:nvCxnSpPr>
            <p:cNvPr id="8"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pic>
        <p:nvPicPr>
          <p:cNvPr id="10" name="Image 9">
            <a:extLst>
              <a:ext uri="{FF2B5EF4-FFF2-40B4-BE49-F238E27FC236}">
                <a16:creationId xmlns:a16="http://schemas.microsoft.com/office/drawing/2014/main" xmlns="" id="{1F4FF4BE-363E-49D8-96C3-3631BFCAD0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1" name="Image 7" descr="logo_chu_umc.gif"/>
          <p:cNvPicPr>
            <a:picLocks noChangeAspect="1"/>
          </p:cNvPicPr>
          <p:nvPr/>
        </p:nvPicPr>
        <p:blipFill>
          <a:blip r:embed="rId4" cstate="print"/>
          <a:stretch>
            <a:fillRect/>
          </a:stretch>
        </p:blipFill>
        <p:spPr>
          <a:xfrm>
            <a:off x="106509" y="6432294"/>
            <a:ext cx="715533" cy="274304"/>
          </a:xfrm>
          <a:prstGeom prst="rect">
            <a:avLst/>
          </a:prstGeom>
        </p:spPr>
      </p:pic>
    </p:spTree>
    <p:extLst>
      <p:ext uri="{BB962C8B-B14F-4D97-AF65-F5344CB8AC3E}">
        <p14:creationId xmlns:p14="http://schemas.microsoft.com/office/powerpoint/2010/main" val="20239097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nvPr>
        </p:nvSpPr>
        <p:spPr>
          <a:xfrm>
            <a:off x="585346" y="476672"/>
            <a:ext cx="7093373" cy="806897"/>
          </a:xfrm>
        </p:spPr>
        <p:txBody>
          <a:bodyPr>
            <a:noAutofit/>
          </a:bodyPr>
          <a:lstStyle/>
          <a:p>
            <a:pPr algn="l"/>
            <a:r>
              <a:rPr lang="en-US" sz="2800" dirty="0" smtClean="0"/>
              <a:t>Allergies et </a:t>
            </a:r>
            <a:r>
              <a:rPr lang="en-US" sz="2800" dirty="0" err="1" smtClean="0"/>
              <a:t>intolerences</a:t>
            </a:r>
            <a:r>
              <a:rPr lang="en-US" sz="2800" dirty="0" smtClean="0"/>
              <a:t> use-case</a:t>
            </a:r>
            <a:br>
              <a:rPr lang="en-US" sz="2800" dirty="0" smtClean="0"/>
            </a:br>
            <a:r>
              <a:rPr lang="en-US" sz="2800" dirty="0" smtClean="0"/>
              <a:t>Model meaning bindings</a:t>
            </a:r>
            <a:br>
              <a:rPr lang="en-US" sz="2800" dirty="0" smtClean="0"/>
            </a:br>
            <a:endParaRPr lang="en-US" sz="2800" dirty="0"/>
          </a:p>
        </p:txBody>
      </p:sp>
      <p:cxnSp>
        <p:nvCxnSpPr>
          <p:cNvPr id="5" name="Connecteur droit 4"/>
          <p:cNvCxnSpPr/>
          <p:nvPr/>
        </p:nvCxnSpPr>
        <p:spPr>
          <a:xfrm>
            <a:off x="595659" y="1283569"/>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Groupe 1"/>
          <p:cNvGrpSpPr/>
          <p:nvPr/>
        </p:nvGrpSpPr>
        <p:grpSpPr>
          <a:xfrm>
            <a:off x="753035" y="1707778"/>
            <a:ext cx="7718612" cy="4383740"/>
            <a:chOff x="1300162" y="1481136"/>
            <a:chExt cx="7134897" cy="3900079"/>
          </a:xfrm>
        </p:grpSpPr>
        <p:sp>
          <p:nvSpPr>
            <p:cNvPr id="7" name="Rectangle : coins arrondis 18">
              <a:extLst>
                <a:ext uri="{FF2B5EF4-FFF2-40B4-BE49-F238E27FC236}">
                  <a16:creationId xmlns:lc="http://schemas.openxmlformats.org/drawingml/2006/lockedCanvas" xmlns="" xmlns:a16="http://schemas.microsoft.com/office/drawing/2014/main" xmlns:xdr="http://schemas.openxmlformats.org/drawingml/2006/spreadsheetDrawing" id="{00000000-0008-0000-0000-000025000000}"/>
                </a:ext>
              </a:extLst>
            </p:cNvPr>
            <p:cNvSpPr/>
            <p:nvPr/>
          </p:nvSpPr>
          <p:spPr>
            <a:xfrm>
              <a:off x="1300162" y="2865764"/>
              <a:ext cx="1733550" cy="3584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300" dirty="0" smtClean="0"/>
                <a:t>Causative agent</a:t>
              </a:r>
              <a:endParaRPr lang="en-US" sz="1300" dirty="0"/>
            </a:p>
          </p:txBody>
        </p:sp>
        <p:sp>
          <p:nvSpPr>
            <p:cNvPr id="8" name="Rectangle 7">
              <a:extLst>
                <a:ext uri="{FF2B5EF4-FFF2-40B4-BE49-F238E27FC236}">
                  <a16:creationId xmlns:lc="http://schemas.openxmlformats.org/drawingml/2006/lockedCanvas" xmlns="" xmlns:a16="http://schemas.microsoft.com/office/drawing/2014/main" xmlns:xdr="http://schemas.openxmlformats.org/drawingml/2006/spreadsheetDrawing" id="{00000000-0008-0000-0000-000026000000}"/>
                </a:ext>
              </a:extLst>
            </p:cNvPr>
            <p:cNvSpPr/>
            <p:nvPr/>
          </p:nvSpPr>
          <p:spPr>
            <a:xfrm>
              <a:off x="3533774" y="2992109"/>
              <a:ext cx="4019661" cy="628649"/>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300" dirty="0" smtClean="0">
                  <a:solidFill>
                    <a:sysClr val="windowText" lastClr="000000"/>
                  </a:solidFill>
                </a:rPr>
                <a:t>&lt;&lt;105590001 </a:t>
              </a:r>
              <a:r>
                <a:rPr lang="en-US" sz="1300" dirty="0" smtClean="0">
                  <a:solidFill>
                    <a:sysClr val="windowText" lastClr="000000"/>
                  </a:solidFill>
                  <a:latin typeface="Calibri" panose="020F0502020204030204" pitchFamily="34" charset="0"/>
                  <a:cs typeface="Calibri" panose="020F0502020204030204" pitchFamily="34" charset="0"/>
                </a:rPr>
                <a:t>│</a:t>
              </a:r>
              <a:r>
                <a:rPr lang="en-US" sz="1300" dirty="0" smtClean="0">
                  <a:solidFill>
                    <a:sysClr val="windowText" lastClr="000000"/>
                  </a:solidFill>
                </a:rPr>
                <a:t>Substance (substance)│</a:t>
              </a:r>
            </a:p>
            <a:p>
              <a:pPr algn="l"/>
              <a:r>
                <a:rPr lang="en-US" sz="1300" dirty="0" smtClean="0">
                  <a:solidFill>
                    <a:schemeClr val="bg1">
                      <a:lumMod val="65000"/>
                    </a:schemeClr>
                  </a:solidFill>
                </a:rPr>
                <a:t>&lt;410607006 │Organism (organism)│</a:t>
              </a:r>
            </a:p>
            <a:p>
              <a:pPr algn="l"/>
              <a:r>
                <a:rPr lang="en-US" sz="1300" b="0" i="0" dirty="0" smtClean="0">
                  <a:solidFill>
                    <a:schemeClr val="bg2">
                      <a:lumMod val="50000"/>
                    </a:schemeClr>
                  </a:solidFill>
                  <a:effectLst/>
                </a:rPr>
                <a:t>&lt;&lt;373873005 | Pharmaceutical / biologic product (product) |</a:t>
              </a:r>
              <a:endParaRPr lang="en-US" sz="1300" dirty="0" smtClean="0">
                <a:solidFill>
                  <a:schemeClr val="bg2">
                    <a:lumMod val="50000"/>
                  </a:schemeClr>
                </a:solidFill>
              </a:endParaRPr>
            </a:p>
            <a:p>
              <a:pPr algn="l"/>
              <a:endParaRPr lang="en-US" sz="1300" dirty="0">
                <a:solidFill>
                  <a:sysClr val="windowText" lastClr="000000"/>
                </a:solidFill>
              </a:endParaRPr>
            </a:p>
          </p:txBody>
        </p:sp>
        <p:cxnSp>
          <p:nvCxnSpPr>
            <p:cNvPr id="9" name="Connecteur droit 8">
              <a:extLst>
                <a:ext uri="{FF2B5EF4-FFF2-40B4-BE49-F238E27FC236}">
                  <a16:creationId xmlns:lc="http://schemas.openxmlformats.org/drawingml/2006/lockedCanvas" xmlns="" xmlns:a16="http://schemas.microsoft.com/office/drawing/2014/main" xmlns:xdr="http://schemas.openxmlformats.org/drawingml/2006/spreadsheetDrawing" id="{00000000-0008-0000-0000-000027000000}"/>
                </a:ext>
              </a:extLst>
            </p:cNvPr>
            <p:cNvCxnSpPr>
              <a:endCxn id="8" idx="1"/>
            </p:cNvCxnSpPr>
            <p:nvPr/>
          </p:nvCxnSpPr>
          <p:spPr>
            <a:xfrm>
              <a:off x="3033712" y="3143250"/>
              <a:ext cx="500062" cy="163184"/>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0" name="Rectangle 9">
              <a:extLst>
                <a:ext uri="{FF2B5EF4-FFF2-40B4-BE49-F238E27FC236}">
                  <a16:creationId xmlns:lc="http://schemas.openxmlformats.org/drawingml/2006/lockedCanvas" xmlns="" xmlns:a16="http://schemas.microsoft.com/office/drawing/2014/main" xmlns:xdr="http://schemas.openxmlformats.org/drawingml/2006/spreadsheetDrawing" id="{00000000-0008-0000-0000-000028000000}"/>
                </a:ext>
              </a:extLst>
            </p:cNvPr>
            <p:cNvSpPr/>
            <p:nvPr/>
          </p:nvSpPr>
          <p:spPr>
            <a:xfrm>
              <a:off x="3576637" y="2643747"/>
              <a:ext cx="3571875" cy="247648"/>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1300" dirty="0" smtClean="0">
                  <a:solidFill>
                    <a:srgbClr val="0070C0"/>
                  </a:solidFill>
                </a:rPr>
                <a:t>246075003 | Causative agent (attribute) |</a:t>
              </a:r>
              <a:endParaRPr lang="en-US" sz="1300" dirty="0">
                <a:solidFill>
                  <a:srgbClr val="0070C0"/>
                </a:solidFill>
              </a:endParaRPr>
            </a:p>
          </p:txBody>
        </p:sp>
        <p:cxnSp>
          <p:nvCxnSpPr>
            <p:cNvPr id="11" name="Connecteur droit 10">
              <a:extLst>
                <a:ext uri="{FF2B5EF4-FFF2-40B4-BE49-F238E27FC236}">
                  <a16:creationId xmlns:lc="http://schemas.openxmlformats.org/drawingml/2006/lockedCanvas" xmlns="" xmlns:a16="http://schemas.microsoft.com/office/drawing/2014/main" xmlns:xdr="http://schemas.openxmlformats.org/drawingml/2006/spreadsheetDrawing" id="{00000000-0008-0000-0000-000029000000}"/>
                </a:ext>
              </a:extLst>
            </p:cNvPr>
            <p:cNvCxnSpPr>
              <a:stCxn id="7" idx="3"/>
              <a:endCxn id="10" idx="1"/>
            </p:cNvCxnSpPr>
            <p:nvPr/>
          </p:nvCxnSpPr>
          <p:spPr>
            <a:xfrm flipV="1">
              <a:off x="3033712" y="2767571"/>
              <a:ext cx="542925" cy="277417"/>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2" name="Rectangle : coins arrondis 28">
              <a:extLst>
                <a:ext uri="{FF2B5EF4-FFF2-40B4-BE49-F238E27FC236}">
                  <a16:creationId xmlns:lc="http://schemas.openxmlformats.org/drawingml/2006/lockedCanvas" xmlns="" xmlns:a16="http://schemas.microsoft.com/office/drawing/2014/main" xmlns:xdr="http://schemas.openxmlformats.org/drawingml/2006/spreadsheetDrawing" id="{00000000-0008-0000-0000-00002A000000}"/>
                </a:ext>
              </a:extLst>
            </p:cNvPr>
            <p:cNvSpPr/>
            <p:nvPr/>
          </p:nvSpPr>
          <p:spPr>
            <a:xfrm>
              <a:off x="1871662" y="4157662"/>
              <a:ext cx="1590675" cy="3429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rtl="0" eaLnBrk="1" latinLnBrk="0" hangingPunct="1"/>
              <a:r>
                <a:rPr lang="en-US" sz="1300" dirty="0" smtClean="0">
                  <a:solidFill>
                    <a:schemeClr val="lt1"/>
                  </a:solidFill>
                  <a:effectLst/>
                </a:rPr>
                <a:t>Clinical manifestation</a:t>
              </a:r>
              <a:endParaRPr lang="en-US" sz="1300" dirty="0">
                <a:effectLst/>
              </a:endParaRPr>
            </a:p>
          </p:txBody>
        </p:sp>
        <p:sp>
          <p:nvSpPr>
            <p:cNvPr id="13" name="Rectangle 12">
              <a:extLst>
                <a:ext uri="{FF2B5EF4-FFF2-40B4-BE49-F238E27FC236}">
                  <a16:creationId xmlns:lc="http://schemas.openxmlformats.org/drawingml/2006/lockedCanvas" xmlns="" xmlns:a16="http://schemas.microsoft.com/office/drawing/2014/main" xmlns:xdr="http://schemas.openxmlformats.org/drawingml/2006/spreadsheetDrawing" id="{00000000-0008-0000-0000-00002D000000}"/>
                </a:ext>
              </a:extLst>
            </p:cNvPr>
            <p:cNvSpPr/>
            <p:nvPr/>
          </p:nvSpPr>
          <p:spPr>
            <a:xfrm>
              <a:off x="4005261" y="3871913"/>
              <a:ext cx="2743201" cy="285749"/>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300" dirty="0" smtClean="0">
                  <a:solidFill>
                    <a:srgbClr val="00B0F0"/>
                  </a:solidFill>
                </a:rPr>
                <a:t>404684003 │Clinical finding (finding)│</a:t>
              </a:r>
              <a:endParaRPr lang="en-US" sz="1300" dirty="0">
                <a:solidFill>
                  <a:srgbClr val="00B0F0"/>
                </a:solidFill>
              </a:endParaRPr>
            </a:p>
          </p:txBody>
        </p:sp>
        <p:cxnSp>
          <p:nvCxnSpPr>
            <p:cNvPr id="14" name="Connecteur droit 13">
              <a:extLst>
                <a:ext uri="{FF2B5EF4-FFF2-40B4-BE49-F238E27FC236}">
                  <a16:creationId xmlns:lc="http://schemas.openxmlformats.org/drawingml/2006/lockedCanvas" xmlns="" xmlns:a16="http://schemas.microsoft.com/office/drawing/2014/main" xmlns:xdr="http://schemas.openxmlformats.org/drawingml/2006/spreadsheetDrawing" id="{00000000-0008-0000-0000-00002E000000}"/>
                </a:ext>
              </a:extLst>
            </p:cNvPr>
            <p:cNvCxnSpPr>
              <a:stCxn id="12" idx="3"/>
              <a:endCxn id="13" idx="1"/>
            </p:cNvCxnSpPr>
            <p:nvPr/>
          </p:nvCxnSpPr>
          <p:spPr>
            <a:xfrm flipV="1">
              <a:off x="3462337" y="4014788"/>
              <a:ext cx="542924" cy="314324"/>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5" name="Rectangle 14">
              <a:extLst>
                <a:ext uri="{FF2B5EF4-FFF2-40B4-BE49-F238E27FC236}">
                  <a16:creationId xmlns:lc="http://schemas.openxmlformats.org/drawingml/2006/lockedCanvas" xmlns="" xmlns:a16="http://schemas.microsoft.com/office/drawing/2014/main" xmlns:xdr="http://schemas.openxmlformats.org/drawingml/2006/spreadsheetDrawing" id="{00000000-0008-0000-0000-00002F000000}"/>
                </a:ext>
              </a:extLst>
            </p:cNvPr>
            <p:cNvSpPr/>
            <p:nvPr/>
          </p:nvSpPr>
          <p:spPr>
            <a:xfrm>
              <a:off x="4005262" y="4271965"/>
              <a:ext cx="2733675" cy="247648"/>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1300" dirty="0" smtClean="0">
                  <a:solidFill>
                    <a:sysClr val="windowText" lastClr="000000"/>
                  </a:solidFill>
                </a:rPr>
                <a:t>&lt;404684003 │Clinical finding (finding)│</a:t>
              </a:r>
              <a:endParaRPr lang="en-US" sz="1300" dirty="0">
                <a:solidFill>
                  <a:sysClr val="windowText" lastClr="000000"/>
                </a:solidFill>
              </a:endParaRPr>
            </a:p>
          </p:txBody>
        </p:sp>
        <p:cxnSp>
          <p:nvCxnSpPr>
            <p:cNvPr id="16" name="Connecteur droit 15">
              <a:extLst>
                <a:ext uri="{FF2B5EF4-FFF2-40B4-BE49-F238E27FC236}">
                  <a16:creationId xmlns:lc="http://schemas.openxmlformats.org/drawingml/2006/lockedCanvas" xmlns="" xmlns:a16="http://schemas.microsoft.com/office/drawing/2014/main" xmlns:xdr="http://schemas.openxmlformats.org/drawingml/2006/spreadsheetDrawing" id="{00000000-0008-0000-0000-000032000000}"/>
                </a:ext>
              </a:extLst>
            </p:cNvPr>
            <p:cNvCxnSpPr>
              <a:endCxn id="15" idx="1"/>
            </p:cNvCxnSpPr>
            <p:nvPr/>
          </p:nvCxnSpPr>
          <p:spPr>
            <a:xfrm>
              <a:off x="3462337" y="4319587"/>
              <a:ext cx="542925" cy="76202"/>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17" name="Straight Arrow Connector 8">
              <a:extLst>
                <a:ext uri="{FF2B5EF4-FFF2-40B4-BE49-F238E27FC236}">
                  <a16:creationId xmlns:lc="http://schemas.openxmlformats.org/drawingml/2006/lockedCanvas" xmlns="" xmlns:a16="http://schemas.microsoft.com/office/drawing/2014/main" xmlns:xdr="http://schemas.openxmlformats.org/drawingml/2006/spreadsheetDrawing" id="{00000000-0008-0000-0000-000009000000}"/>
                </a:ext>
              </a:extLst>
            </p:cNvPr>
            <p:cNvCxnSpPr>
              <a:stCxn id="7" idx="2"/>
              <a:endCxn id="12" idx="0"/>
            </p:cNvCxnSpPr>
            <p:nvPr/>
          </p:nvCxnSpPr>
          <p:spPr>
            <a:xfrm>
              <a:off x="2166937" y="3224212"/>
              <a:ext cx="500063" cy="933450"/>
            </a:xfrm>
            <a:prstGeom prst="straightConnector1">
              <a:avLst/>
            </a:prstGeom>
            <a:ln w="19050">
              <a:solidFill>
                <a:srgbClr val="4A7EBB"/>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 en angle 43">
              <a:extLst>
                <a:ext uri="{FF2B5EF4-FFF2-40B4-BE49-F238E27FC236}">
                  <a16:creationId xmlns:lc="http://schemas.openxmlformats.org/drawingml/2006/lockedCanvas" xmlns="" xmlns:a16="http://schemas.microsoft.com/office/drawing/2014/main" xmlns:xdr="http://schemas.openxmlformats.org/drawingml/2006/spreadsheetDrawing" id="{00000000-0008-0000-0000-000034000000}"/>
                </a:ext>
              </a:extLst>
            </p:cNvPr>
            <p:cNvCxnSpPr>
              <a:stCxn id="12" idx="2"/>
              <a:endCxn id="19" idx="1"/>
            </p:cNvCxnSpPr>
            <p:nvPr/>
          </p:nvCxnSpPr>
          <p:spPr>
            <a:xfrm rot="16200000" flipH="1">
              <a:off x="2614612" y="4552950"/>
              <a:ext cx="566739" cy="461962"/>
            </a:xfrm>
            <a:prstGeom prst="bentConnector2">
              <a:avLst/>
            </a:prstGeom>
            <a:ln w="19050">
              <a:solidFill>
                <a:srgbClr val="4A7EBB"/>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 coins arrondis 42">
              <a:extLst>
                <a:ext uri="{FF2B5EF4-FFF2-40B4-BE49-F238E27FC236}">
                  <a16:creationId xmlns:lc="http://schemas.openxmlformats.org/drawingml/2006/lockedCanvas" xmlns="" xmlns:a16="http://schemas.microsoft.com/office/drawing/2014/main" xmlns:xdr="http://schemas.openxmlformats.org/drawingml/2006/spreadsheetDrawing" id="{00000000-0008-0000-0000-000033000000}"/>
                </a:ext>
              </a:extLst>
            </p:cNvPr>
            <p:cNvSpPr/>
            <p:nvPr/>
          </p:nvSpPr>
          <p:spPr>
            <a:xfrm>
              <a:off x="3128962" y="4900613"/>
              <a:ext cx="809625" cy="3333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rtl="0" eaLnBrk="1" latinLnBrk="0" hangingPunct="1"/>
              <a:r>
                <a:rPr lang="en-US" sz="1300" dirty="0" smtClean="0">
                  <a:solidFill>
                    <a:schemeClr val="lt1"/>
                  </a:solidFill>
                  <a:effectLst/>
                </a:rPr>
                <a:t>Severity</a:t>
              </a:r>
              <a:endParaRPr lang="en-US" sz="1300" dirty="0">
                <a:effectLst/>
              </a:endParaRPr>
            </a:p>
          </p:txBody>
        </p:sp>
        <p:sp>
          <p:nvSpPr>
            <p:cNvPr id="20" name="Rectangle 19">
              <a:extLst>
                <a:ext uri="{FF2B5EF4-FFF2-40B4-BE49-F238E27FC236}">
                  <a16:creationId xmlns:lc="http://schemas.openxmlformats.org/drawingml/2006/lockedCanvas" xmlns="" xmlns:a16="http://schemas.microsoft.com/office/drawing/2014/main" xmlns:xdr="http://schemas.openxmlformats.org/drawingml/2006/spreadsheetDrawing" id="{00000000-0008-0000-0000-000035000000}"/>
                </a:ext>
              </a:extLst>
            </p:cNvPr>
            <p:cNvSpPr/>
            <p:nvPr/>
          </p:nvSpPr>
          <p:spPr>
            <a:xfrm>
              <a:off x="4329111" y="4795838"/>
              <a:ext cx="2819401" cy="247649"/>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1300" dirty="0" smtClean="0">
                  <a:solidFill>
                    <a:srgbClr val="00B0F0"/>
                  </a:solidFill>
                </a:rPr>
                <a:t>246112005 | Severity (attribute) |</a:t>
              </a:r>
              <a:endParaRPr lang="en-US" sz="1300" dirty="0">
                <a:solidFill>
                  <a:srgbClr val="00B0F0"/>
                </a:solidFill>
              </a:endParaRPr>
            </a:p>
          </p:txBody>
        </p:sp>
        <p:cxnSp>
          <p:nvCxnSpPr>
            <p:cNvPr id="21" name="Connecteur droit 20">
              <a:extLst>
                <a:ext uri="{FF2B5EF4-FFF2-40B4-BE49-F238E27FC236}">
                  <a16:creationId xmlns:lc="http://schemas.openxmlformats.org/drawingml/2006/lockedCanvas" xmlns="" xmlns:a16="http://schemas.microsoft.com/office/drawing/2014/main" xmlns:xdr="http://schemas.openxmlformats.org/drawingml/2006/spreadsheetDrawing" id="{00000000-0008-0000-0000-000038000000}"/>
                </a:ext>
              </a:extLst>
            </p:cNvPr>
            <p:cNvCxnSpPr>
              <a:stCxn id="19" idx="3"/>
              <a:endCxn id="20" idx="1"/>
            </p:cNvCxnSpPr>
            <p:nvPr/>
          </p:nvCxnSpPr>
          <p:spPr>
            <a:xfrm flipV="1">
              <a:off x="3938587" y="4919663"/>
              <a:ext cx="390524" cy="147638"/>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22" name="Rectangle 21">
              <a:extLst>
                <a:ext uri="{FF2B5EF4-FFF2-40B4-BE49-F238E27FC236}">
                  <a16:creationId xmlns:lc="http://schemas.openxmlformats.org/drawingml/2006/lockedCanvas" xmlns="" xmlns:a16="http://schemas.microsoft.com/office/drawing/2014/main" xmlns:xdr="http://schemas.openxmlformats.org/drawingml/2006/spreadsheetDrawing" id="{00000000-0008-0000-0000-000039000000}"/>
                </a:ext>
              </a:extLst>
            </p:cNvPr>
            <p:cNvSpPr/>
            <p:nvPr/>
          </p:nvSpPr>
          <p:spPr>
            <a:xfrm>
              <a:off x="4329112" y="5129215"/>
              <a:ext cx="3571559" cy="252000"/>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1300" dirty="0" smtClean="0">
                  <a:solidFill>
                    <a:sysClr val="windowText" lastClr="000000"/>
                  </a:solidFill>
                </a:rPr>
                <a:t>value list: &lt;272141005 | Severities (qualifier value) |</a:t>
              </a:r>
              <a:endParaRPr lang="en-US" sz="1300" dirty="0">
                <a:solidFill>
                  <a:sysClr val="windowText" lastClr="000000"/>
                </a:solidFill>
              </a:endParaRPr>
            </a:p>
          </p:txBody>
        </p:sp>
        <p:cxnSp>
          <p:nvCxnSpPr>
            <p:cNvPr id="23" name="Connecteur droit 22">
              <a:extLst>
                <a:ext uri="{FF2B5EF4-FFF2-40B4-BE49-F238E27FC236}">
                  <a16:creationId xmlns:lc="http://schemas.openxmlformats.org/drawingml/2006/lockedCanvas" xmlns="" xmlns:a16="http://schemas.microsoft.com/office/drawing/2014/main" xmlns:xdr="http://schemas.openxmlformats.org/drawingml/2006/spreadsheetDrawing" id="{00000000-0008-0000-0000-00003A000000}"/>
                </a:ext>
              </a:extLst>
            </p:cNvPr>
            <p:cNvCxnSpPr/>
            <p:nvPr/>
          </p:nvCxnSpPr>
          <p:spPr>
            <a:xfrm>
              <a:off x="3948112" y="5091112"/>
              <a:ext cx="371475" cy="142877"/>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24" name="Rectangle : coins arrondis 1">
              <a:extLst>
                <a:ext uri="{FF2B5EF4-FFF2-40B4-BE49-F238E27FC236}">
                  <a16:creationId xmlns:lc="http://schemas.openxmlformats.org/drawingml/2006/lockedCanvas" xmlns="" xmlns:a16="http://schemas.microsoft.com/office/drawing/2014/main" xmlns:xdr="http://schemas.openxmlformats.org/drawingml/2006/spreadsheetDrawing" id="{00000000-0008-0000-0000-000045000000}"/>
                </a:ext>
              </a:extLst>
            </p:cNvPr>
            <p:cNvSpPr/>
            <p:nvPr/>
          </p:nvSpPr>
          <p:spPr>
            <a:xfrm>
              <a:off x="1909762" y="1662110"/>
              <a:ext cx="1257300" cy="3524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300" dirty="0" smtClean="0"/>
                <a:t>Type of reaction</a:t>
              </a:r>
              <a:endParaRPr lang="en-US" sz="1300" dirty="0"/>
            </a:p>
          </p:txBody>
        </p:sp>
        <p:sp>
          <p:nvSpPr>
            <p:cNvPr id="25" name="Rectangle 24">
              <a:extLst>
                <a:ext uri="{FF2B5EF4-FFF2-40B4-BE49-F238E27FC236}">
                  <a16:creationId xmlns:lc="http://schemas.openxmlformats.org/drawingml/2006/lockedCanvas" xmlns="" xmlns:a16="http://schemas.microsoft.com/office/drawing/2014/main" xmlns:xdr="http://schemas.openxmlformats.org/drawingml/2006/spreadsheetDrawing" id="{00000000-0008-0000-0000-000046000000}"/>
                </a:ext>
              </a:extLst>
            </p:cNvPr>
            <p:cNvSpPr/>
            <p:nvPr/>
          </p:nvSpPr>
          <p:spPr>
            <a:xfrm>
              <a:off x="3576637" y="1481136"/>
              <a:ext cx="4858422" cy="285751"/>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300" dirty="0" smtClean="0">
                  <a:solidFill>
                    <a:srgbClr val="0070C0"/>
                  </a:solidFill>
                </a:rPr>
                <a:t>418038007 </a:t>
              </a:r>
              <a:r>
                <a:rPr lang="en-US" sz="1300" dirty="0" smtClean="0">
                  <a:solidFill>
                    <a:srgbClr val="0070C0"/>
                  </a:solidFill>
                  <a:latin typeface="Calibri" panose="020F0502020204030204" pitchFamily="34" charset="0"/>
                  <a:cs typeface="Calibri" panose="020F0502020204030204" pitchFamily="34" charset="0"/>
                </a:rPr>
                <a:t>│</a:t>
              </a:r>
              <a:r>
                <a:rPr lang="en-US" sz="1300" dirty="0" smtClean="0">
                  <a:solidFill>
                    <a:srgbClr val="0070C0"/>
                  </a:solidFill>
                </a:rPr>
                <a:t>Propensity to adverse reactions to substance (disorder)│</a:t>
              </a:r>
              <a:endParaRPr lang="en-US" sz="1300" dirty="0">
                <a:solidFill>
                  <a:srgbClr val="0070C0"/>
                </a:solidFill>
              </a:endParaRPr>
            </a:p>
          </p:txBody>
        </p:sp>
        <p:cxnSp>
          <p:nvCxnSpPr>
            <p:cNvPr id="26" name="Connecteur droit 25">
              <a:extLst>
                <a:ext uri="{FF2B5EF4-FFF2-40B4-BE49-F238E27FC236}">
                  <a16:creationId xmlns:lc="http://schemas.openxmlformats.org/drawingml/2006/lockedCanvas" xmlns="" xmlns:a16="http://schemas.microsoft.com/office/drawing/2014/main" xmlns:xdr="http://schemas.openxmlformats.org/drawingml/2006/spreadsheetDrawing" id="{00000000-0008-0000-0000-000047000000}"/>
                </a:ext>
              </a:extLst>
            </p:cNvPr>
            <p:cNvCxnSpPr>
              <a:stCxn id="24" idx="3"/>
              <a:endCxn id="25" idx="1"/>
            </p:cNvCxnSpPr>
            <p:nvPr/>
          </p:nvCxnSpPr>
          <p:spPr>
            <a:xfrm flipV="1">
              <a:off x="3167062" y="1624012"/>
              <a:ext cx="409575" cy="214311"/>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27" name="Rectangle 26">
              <a:extLst>
                <a:ext uri="{FF2B5EF4-FFF2-40B4-BE49-F238E27FC236}">
                  <a16:creationId xmlns:lc="http://schemas.openxmlformats.org/drawingml/2006/lockedCanvas" xmlns="" xmlns:a16="http://schemas.microsoft.com/office/drawing/2014/main" xmlns:xdr="http://schemas.openxmlformats.org/drawingml/2006/spreadsheetDrawing" id="{00000000-0008-0000-0000-00004C000000}"/>
                </a:ext>
              </a:extLst>
            </p:cNvPr>
            <p:cNvSpPr/>
            <p:nvPr/>
          </p:nvSpPr>
          <p:spPr>
            <a:xfrm>
              <a:off x="3586161" y="1909762"/>
              <a:ext cx="4848898" cy="252413"/>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1300" dirty="0" smtClean="0">
                  <a:solidFill>
                    <a:sysClr val="windowText" lastClr="000000"/>
                  </a:solidFill>
                </a:rPr>
                <a:t>value list: allergy, non-allergic hypersensitivity, intolerance</a:t>
              </a:r>
              <a:endParaRPr lang="en-US" sz="1300" dirty="0">
                <a:solidFill>
                  <a:sysClr val="windowText" lastClr="000000"/>
                </a:solidFill>
              </a:endParaRPr>
            </a:p>
          </p:txBody>
        </p:sp>
        <p:cxnSp>
          <p:nvCxnSpPr>
            <p:cNvPr id="28" name="Connecteur droit 27">
              <a:extLst>
                <a:ext uri="{FF2B5EF4-FFF2-40B4-BE49-F238E27FC236}">
                  <a16:creationId xmlns:lc="http://schemas.openxmlformats.org/drawingml/2006/lockedCanvas" xmlns="" xmlns:a16="http://schemas.microsoft.com/office/drawing/2014/main" xmlns:xdr="http://schemas.openxmlformats.org/drawingml/2006/spreadsheetDrawing" id="{00000000-0008-0000-0000-00004D000000}"/>
                </a:ext>
              </a:extLst>
            </p:cNvPr>
            <p:cNvCxnSpPr>
              <a:endCxn id="27" idx="1"/>
            </p:cNvCxnSpPr>
            <p:nvPr/>
          </p:nvCxnSpPr>
          <p:spPr>
            <a:xfrm>
              <a:off x="3157537" y="1957385"/>
              <a:ext cx="428624" cy="78584"/>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29" name="Straight Arrow Connector 77">
              <a:extLst>
                <a:ext uri="{FF2B5EF4-FFF2-40B4-BE49-F238E27FC236}">
                  <a16:creationId xmlns:lc="http://schemas.openxmlformats.org/drawingml/2006/lockedCanvas" xmlns="" xmlns:a16="http://schemas.microsoft.com/office/drawing/2014/main" xmlns:xdr="http://schemas.openxmlformats.org/drawingml/2006/spreadsheetDrawing" id="{00000000-0008-0000-0000-00004E000000}"/>
                </a:ext>
              </a:extLst>
            </p:cNvPr>
            <p:cNvCxnSpPr>
              <a:stCxn id="7" idx="0"/>
              <a:endCxn id="24" idx="2"/>
            </p:cNvCxnSpPr>
            <p:nvPr/>
          </p:nvCxnSpPr>
          <p:spPr>
            <a:xfrm flipV="1">
              <a:off x="2166937" y="2014536"/>
              <a:ext cx="371475" cy="851228"/>
            </a:xfrm>
            <a:prstGeom prst="straightConnector1">
              <a:avLst/>
            </a:prstGeom>
            <a:ln w="19050">
              <a:solidFill>
                <a:srgbClr val="4A7EBB"/>
              </a:solidFill>
              <a:tailEnd type="triangle"/>
            </a:ln>
          </p:spPr>
          <p:style>
            <a:lnRef idx="1">
              <a:schemeClr val="accent1"/>
            </a:lnRef>
            <a:fillRef idx="0">
              <a:schemeClr val="accent1"/>
            </a:fillRef>
            <a:effectRef idx="0">
              <a:schemeClr val="accent1"/>
            </a:effectRef>
            <a:fontRef idx="minor">
              <a:schemeClr val="tx1"/>
            </a:fontRef>
          </p:style>
        </p:cxnSp>
      </p:grpSp>
      <p:pic>
        <p:nvPicPr>
          <p:cNvPr id="56"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57"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31" name="Ellipse 30"/>
          <p:cNvSpPr/>
          <p:nvPr/>
        </p:nvSpPr>
        <p:spPr>
          <a:xfrm rot="1618934">
            <a:off x="992743" y="1352338"/>
            <a:ext cx="1797825" cy="29280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11190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13" name="Rounded Rectangle 9"/>
          <p:cNvSpPr/>
          <p:nvPr/>
        </p:nvSpPr>
        <p:spPr>
          <a:xfrm>
            <a:off x="492872" y="1364130"/>
            <a:ext cx="3812312" cy="3012140"/>
          </a:xfrm>
          <a:prstGeom prst="roundRect">
            <a:avLst>
              <a:gd name="adj" fmla="val 5604"/>
            </a:avLst>
          </a:prstGeom>
          <a:solidFill>
            <a:srgbClr val="F2F7FC"/>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0" rtlCol="0" anchor="t" anchorCtr="0"/>
          <a:lstStyle/>
          <a:p>
            <a:r>
              <a:rPr lang="en-US" sz="1200" b="1" u="sng" dirty="0" smtClean="0">
                <a:solidFill>
                  <a:schemeClr val="tx1"/>
                </a:solidFill>
                <a:latin typeface="Arial" panose="020B0604020202020204" pitchFamily="34" charset="0"/>
                <a:cs typeface="Arial" panose="020B0604020202020204" pitchFamily="34" charset="0"/>
              </a:rPr>
              <a:t>Local sources of flat list dictionaries</a:t>
            </a:r>
            <a:endParaRPr lang="en-US" sz="1200" b="1" u="sng" dirty="0">
              <a:solidFill>
                <a:schemeClr val="tx1"/>
              </a:solidFill>
              <a:latin typeface="Arial" panose="020B0604020202020204" pitchFamily="34" charset="0"/>
              <a:cs typeface="Arial" panose="020B0604020202020204" pitchFamily="34" charset="0"/>
            </a:endParaRPr>
          </a:p>
        </p:txBody>
      </p:sp>
      <p:sp>
        <p:nvSpPr>
          <p:cNvPr id="14" name="Rounded Rectangle 9"/>
          <p:cNvSpPr/>
          <p:nvPr/>
        </p:nvSpPr>
        <p:spPr>
          <a:xfrm>
            <a:off x="4858777" y="1896035"/>
            <a:ext cx="3919748" cy="1953091"/>
          </a:xfrm>
          <a:prstGeom prst="roundRect">
            <a:avLst/>
          </a:prstGeom>
          <a:solidFill>
            <a:srgbClr val="F2F7FC"/>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200"/>
              </a:spcAft>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Fusion of the sources =&gt; </a:t>
            </a:r>
            <a:r>
              <a:rPr lang="en-US" sz="1200" b="1" dirty="0" smtClean="0">
                <a:solidFill>
                  <a:schemeClr val="tx1"/>
                </a:solidFill>
                <a:latin typeface="Arial" panose="020B0604020202020204" pitchFamily="34" charset="0"/>
                <a:cs typeface="Arial" panose="020B0604020202020204" pitchFamily="34" charset="0"/>
              </a:rPr>
              <a:t>1 allergen list</a:t>
            </a:r>
          </a:p>
          <a:p>
            <a:pPr marL="171450" indent="-171450">
              <a:spcAft>
                <a:spcPts val="200"/>
              </a:spcAft>
              <a:buFont typeface="Arial" panose="020B0604020202020204" pitchFamily="34" charset="0"/>
              <a:buChar char="•"/>
            </a:pPr>
            <a:r>
              <a:rPr lang="en-US" sz="1200" b="1" dirty="0" smtClean="0">
                <a:solidFill>
                  <a:schemeClr val="tx1"/>
                </a:solidFill>
                <a:latin typeface="Arial" panose="020B0604020202020204" pitchFamily="34" charset="0"/>
                <a:cs typeface="Arial" panose="020B0604020202020204" pitchFamily="34" charset="0"/>
              </a:rPr>
              <a:t>SNOMED CT mapping</a:t>
            </a:r>
            <a:r>
              <a:rPr lang="en-US" sz="1200" dirty="0" smtClean="0">
                <a:solidFill>
                  <a:schemeClr val="tx1"/>
                </a:solidFill>
                <a:latin typeface="Arial" panose="020B0604020202020204" pitchFamily="34" charset="0"/>
                <a:cs typeface="Arial" panose="020B0604020202020204" pitchFamily="34" charset="0"/>
              </a:rPr>
              <a:t> of the French substances</a:t>
            </a:r>
          </a:p>
          <a:p>
            <a:pPr marL="171450" indent="-171450">
              <a:spcAft>
                <a:spcPts val="200"/>
              </a:spcAft>
              <a:buFont typeface="Arial" panose="020B0604020202020204" pitchFamily="34" charset="0"/>
              <a:buChar char="•"/>
            </a:pPr>
            <a:r>
              <a:rPr lang="en-US" sz="1200" b="1" dirty="0" smtClean="0">
                <a:solidFill>
                  <a:schemeClr val="tx1"/>
                </a:solidFill>
                <a:latin typeface="Arial" panose="020B0604020202020204" pitchFamily="34" charset="0"/>
                <a:cs typeface="Arial" panose="020B0604020202020204" pitchFamily="34" charset="0"/>
              </a:rPr>
              <a:t>Expansion of the food allergens</a:t>
            </a:r>
            <a:r>
              <a:rPr lang="en-US" sz="1200" dirty="0" smtClean="0">
                <a:solidFill>
                  <a:schemeClr val="tx1"/>
                </a:solidFill>
                <a:latin typeface="Arial" panose="020B0604020202020204" pitchFamily="34" charset="0"/>
                <a:cs typeface="Arial" panose="020B0604020202020204" pitchFamily="34" charset="0"/>
              </a:rPr>
              <a:t> to the useful SNOMED CT siblings. </a:t>
            </a:r>
          </a:p>
          <a:p>
            <a:pPr marL="171450" indent="-171450">
              <a:spcAft>
                <a:spcPts val="200"/>
              </a:spcAft>
              <a:buFont typeface="Arial" panose="020B0604020202020204" pitchFamily="34" charset="0"/>
              <a:buChar char="•"/>
            </a:pPr>
            <a:r>
              <a:rPr lang="en-US" sz="1200" b="1" dirty="0" smtClean="0">
                <a:solidFill>
                  <a:schemeClr val="tx1"/>
                </a:solidFill>
                <a:latin typeface="Arial" panose="020B0604020202020204" pitchFamily="34" charset="0"/>
                <a:cs typeface="Arial" panose="020B0604020202020204" pitchFamily="34" charset="0"/>
              </a:rPr>
              <a:t>Limitation of the Drugs included</a:t>
            </a:r>
            <a:r>
              <a:rPr lang="en-US" sz="1200" dirty="0" smtClean="0">
                <a:solidFill>
                  <a:schemeClr val="tx1"/>
                </a:solidFill>
                <a:latin typeface="Arial" panose="020B0604020202020204" pitchFamily="34" charset="0"/>
                <a:cs typeface="Arial" panose="020B0604020202020204" pitchFamily="34" charset="0"/>
              </a:rPr>
              <a:t> to the main clinically needed substance (awaiting progress from the SAMv2= national drug database).</a:t>
            </a:r>
          </a:p>
          <a:p>
            <a:pPr marL="171450" indent="-171450">
              <a:spcAft>
                <a:spcPts val="200"/>
              </a:spcAft>
              <a:buFont typeface="Arial" panose="020B0604020202020204" pitchFamily="34" charset="0"/>
              <a:buChar char="•"/>
            </a:pPr>
            <a:r>
              <a:rPr lang="en-US" sz="1200" b="1" dirty="0" smtClean="0">
                <a:solidFill>
                  <a:srgbClr val="FF0000"/>
                </a:solidFill>
                <a:latin typeface="Arial" panose="020B0604020202020204" pitchFamily="34" charset="0"/>
                <a:cs typeface="Arial" panose="020B0604020202020204" pitchFamily="34" charset="0"/>
              </a:rPr>
              <a:t>1-to-1 Mapping </a:t>
            </a:r>
            <a:r>
              <a:rPr lang="en-US" sz="1200" b="1" dirty="0" smtClean="0">
                <a:solidFill>
                  <a:srgbClr val="FF0000"/>
                </a:solidFill>
                <a:latin typeface="Arial" panose="020B0604020202020204" pitchFamily="34" charset="0"/>
                <a:cs typeface="Arial" panose="020B0604020202020204" pitchFamily="34" charset="0"/>
              </a:rPr>
              <a:t>to the corresponding precoordinated hypersensitivity concepts</a:t>
            </a:r>
            <a:endParaRPr lang="en-US" sz="1200" b="1" dirty="0">
              <a:solidFill>
                <a:srgbClr val="FF0000"/>
              </a:solidFill>
              <a:latin typeface="Arial" panose="020B0604020202020204" pitchFamily="34" charset="0"/>
              <a:cs typeface="Arial" panose="020B0604020202020204" pitchFamily="34" charset="0"/>
            </a:endParaRPr>
          </a:p>
        </p:txBody>
      </p:sp>
      <p:sp>
        <p:nvSpPr>
          <p:cNvPr id="16" name="Rounded Rectangle 3"/>
          <p:cNvSpPr/>
          <p:nvPr/>
        </p:nvSpPr>
        <p:spPr>
          <a:xfrm>
            <a:off x="598091" y="2492605"/>
            <a:ext cx="3600000" cy="324000"/>
          </a:xfrm>
          <a:prstGeom prst="roundRect">
            <a:avLst/>
          </a:prstGeom>
          <a:solidFill>
            <a:srgbClr val="F9FBF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en-US" sz="1200" dirty="0" smtClean="0">
                <a:solidFill>
                  <a:schemeClr val="tx1"/>
                </a:solidFill>
                <a:latin typeface="Arial" panose="020B0604020202020204" pitchFamily="34" charset="0"/>
                <a:cs typeface="Arial" panose="020B0604020202020204" pitchFamily="34" charset="0"/>
              </a:rPr>
              <a:t>CHU Brugmann EHR allergy dictionary</a:t>
            </a:r>
            <a:endParaRPr lang="en-US" sz="1200" dirty="0">
              <a:solidFill>
                <a:schemeClr val="tx1"/>
              </a:solidFill>
              <a:latin typeface="Arial" panose="020B0604020202020204" pitchFamily="34" charset="0"/>
              <a:cs typeface="Arial" panose="020B0604020202020204" pitchFamily="34" charset="0"/>
            </a:endParaRPr>
          </a:p>
        </p:txBody>
      </p:sp>
      <p:sp>
        <p:nvSpPr>
          <p:cNvPr id="17" name="Rounded Rectangle 5"/>
          <p:cNvSpPr/>
          <p:nvPr/>
        </p:nvSpPr>
        <p:spPr>
          <a:xfrm>
            <a:off x="598091" y="2871610"/>
            <a:ext cx="3600000" cy="324000"/>
          </a:xfrm>
          <a:prstGeom prst="roundRect">
            <a:avLst/>
          </a:prstGeom>
          <a:solidFill>
            <a:srgbClr val="F9FBF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en-US" sz="1200" dirty="0" smtClean="0">
                <a:solidFill>
                  <a:schemeClr val="tx1"/>
                </a:solidFill>
                <a:latin typeface="Arial" panose="020B0604020202020204" pitchFamily="34" charset="0"/>
                <a:cs typeface="Arial" panose="020B0604020202020204" pitchFamily="34" charset="0"/>
              </a:rPr>
              <a:t>CH Jolimont EHR allergy dictionary</a:t>
            </a:r>
            <a:endParaRPr lang="en-US" sz="1200" dirty="0">
              <a:solidFill>
                <a:schemeClr val="tx1"/>
              </a:solidFill>
              <a:latin typeface="Arial" panose="020B0604020202020204" pitchFamily="34" charset="0"/>
              <a:cs typeface="Arial" panose="020B0604020202020204" pitchFamily="34" charset="0"/>
            </a:endParaRPr>
          </a:p>
        </p:txBody>
      </p:sp>
      <p:sp>
        <p:nvSpPr>
          <p:cNvPr id="18" name="Rounded Rectangle 6"/>
          <p:cNvSpPr/>
          <p:nvPr/>
        </p:nvSpPr>
        <p:spPr>
          <a:xfrm>
            <a:off x="598097" y="1735080"/>
            <a:ext cx="3600000" cy="324000"/>
          </a:xfrm>
          <a:prstGeom prst="roundRect">
            <a:avLst/>
          </a:prstGeom>
          <a:solidFill>
            <a:srgbClr val="F9FBF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200" dirty="0" smtClean="0">
                <a:solidFill>
                  <a:schemeClr val="tx1"/>
                </a:solidFill>
                <a:latin typeface="Arial" panose="020B0604020202020204" pitchFamily="34" charset="0"/>
                <a:cs typeface="Arial" panose="020B0604020202020204" pitchFamily="34" charset="0"/>
              </a:rPr>
              <a:t>Erasme university hospital EHR allergy dictionary</a:t>
            </a:r>
            <a:endParaRPr lang="en-US" sz="1200" dirty="0">
              <a:solidFill>
                <a:schemeClr val="tx1"/>
              </a:solidFill>
              <a:latin typeface="Arial" panose="020B0604020202020204" pitchFamily="34" charset="0"/>
              <a:cs typeface="Arial" panose="020B0604020202020204" pitchFamily="34" charset="0"/>
            </a:endParaRPr>
          </a:p>
        </p:txBody>
      </p:sp>
      <p:sp>
        <p:nvSpPr>
          <p:cNvPr id="19" name="Rounded Rectangle 8"/>
          <p:cNvSpPr/>
          <p:nvPr/>
        </p:nvSpPr>
        <p:spPr>
          <a:xfrm>
            <a:off x="598091" y="2117151"/>
            <a:ext cx="3600000" cy="324000"/>
          </a:xfrm>
          <a:prstGeom prst="roundRect">
            <a:avLst/>
          </a:prstGeom>
          <a:solidFill>
            <a:srgbClr val="F9FBF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en-US" sz="1200" dirty="0" smtClean="0">
                <a:solidFill>
                  <a:schemeClr val="tx1"/>
                </a:solidFill>
                <a:latin typeface="Arial" panose="020B0604020202020204" pitchFamily="34" charset="0"/>
                <a:cs typeface="Arial" panose="020B0604020202020204" pitchFamily="34" charset="0"/>
              </a:rPr>
              <a:t>CHU St Pierre EHR allergy dictionary</a:t>
            </a:r>
            <a:endParaRPr lang="en-US" sz="1200" dirty="0">
              <a:solidFill>
                <a:schemeClr val="tx1"/>
              </a:solidFill>
              <a:latin typeface="Arial" panose="020B0604020202020204" pitchFamily="34" charset="0"/>
              <a:cs typeface="Arial" panose="020B0604020202020204" pitchFamily="34" charset="0"/>
            </a:endParaRPr>
          </a:p>
        </p:txBody>
      </p:sp>
      <p:sp>
        <p:nvSpPr>
          <p:cNvPr id="20" name="Rounded Rectangle 11"/>
          <p:cNvSpPr/>
          <p:nvPr/>
        </p:nvSpPr>
        <p:spPr>
          <a:xfrm>
            <a:off x="598091" y="3631636"/>
            <a:ext cx="3600000" cy="324000"/>
          </a:xfrm>
          <a:prstGeom prst="roundRect">
            <a:avLst/>
          </a:prstGeom>
          <a:solidFill>
            <a:srgbClr val="F9FBF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en-US" sz="1200" dirty="0" smtClean="0">
                <a:solidFill>
                  <a:schemeClr val="tx1"/>
                </a:solidFill>
                <a:latin typeface="Arial" panose="020B0604020202020204" pitchFamily="34" charset="0"/>
                <a:cs typeface="Arial" panose="020B0604020202020204" pitchFamily="34" charset="0"/>
              </a:rPr>
              <a:t>IgE laboratory blood test Clinique St Jean</a:t>
            </a:r>
            <a:endParaRPr lang="en-US" sz="1200" dirty="0">
              <a:solidFill>
                <a:schemeClr val="tx1"/>
              </a:solidFill>
              <a:latin typeface="Arial" panose="020B0604020202020204" pitchFamily="34" charset="0"/>
              <a:cs typeface="Arial" panose="020B0604020202020204" pitchFamily="34" charset="0"/>
            </a:endParaRPr>
          </a:p>
        </p:txBody>
      </p:sp>
      <p:sp>
        <p:nvSpPr>
          <p:cNvPr id="21" name="Rounded Rectangle 10"/>
          <p:cNvSpPr/>
          <p:nvPr/>
        </p:nvSpPr>
        <p:spPr>
          <a:xfrm>
            <a:off x="598091" y="3258153"/>
            <a:ext cx="3600000" cy="324000"/>
          </a:xfrm>
          <a:prstGeom prst="roundRect">
            <a:avLst/>
          </a:prstGeom>
          <a:solidFill>
            <a:srgbClr val="F9FBF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en-US" sz="1200" dirty="0" smtClean="0">
                <a:solidFill>
                  <a:schemeClr val="tx1"/>
                </a:solidFill>
                <a:latin typeface="Arial" panose="020B0604020202020204" pitchFamily="34" charset="0"/>
                <a:cs typeface="Arial" panose="020B0604020202020204" pitchFamily="34" charset="0"/>
              </a:rPr>
              <a:t>Patch test list Clinique St Jean</a:t>
            </a:r>
            <a:endParaRPr lang="en-US" sz="1200" dirty="0">
              <a:solidFill>
                <a:schemeClr val="tx1"/>
              </a:solidFill>
              <a:latin typeface="Arial" panose="020B0604020202020204" pitchFamily="34" charset="0"/>
              <a:cs typeface="Arial" panose="020B0604020202020204" pitchFamily="34" charset="0"/>
            </a:endParaRPr>
          </a:p>
        </p:txBody>
      </p:sp>
      <p:sp>
        <p:nvSpPr>
          <p:cNvPr id="22" name="Rounded Rectangle 12"/>
          <p:cNvSpPr/>
          <p:nvPr/>
        </p:nvSpPr>
        <p:spPr>
          <a:xfrm>
            <a:off x="4876682" y="4217595"/>
            <a:ext cx="3883937" cy="548931"/>
          </a:xfrm>
          <a:prstGeom prst="round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latin typeface="Arial" panose="020B0604020202020204" pitchFamily="34" charset="0"/>
                <a:cs typeface="Arial" panose="020B0604020202020204" pitchFamily="34" charset="0"/>
              </a:rPr>
              <a:t>494 concepts </a:t>
            </a:r>
            <a:r>
              <a:rPr lang="en-US" sz="1200" b="1" dirty="0" smtClean="0">
                <a:solidFill>
                  <a:srgbClr val="FF0000"/>
                </a:solidFill>
                <a:latin typeface="Arial" panose="020B0604020202020204" pitchFamily="34" charset="0"/>
                <a:cs typeface="Arial" panose="020B0604020202020204" pitchFamily="34" charset="0"/>
              </a:rPr>
              <a:t>pairs</a:t>
            </a:r>
            <a:r>
              <a:rPr lang="en-US" sz="1200" b="1" dirty="0" smtClean="0">
                <a:solidFill>
                  <a:schemeClr val="tx1"/>
                </a:solidFill>
                <a:latin typeface="Arial" panose="020B0604020202020204" pitchFamily="34" charset="0"/>
                <a:cs typeface="Arial" panose="020B0604020202020204" pitchFamily="34" charset="0"/>
              </a:rPr>
              <a:t> CSCT 2017 hypersensitivities dictionary </a:t>
            </a:r>
            <a:r>
              <a:rPr lang="en-US" sz="900" dirty="0" smtClean="0">
                <a:solidFill>
                  <a:schemeClr val="tx1"/>
                </a:solidFill>
                <a:latin typeface="Arial" panose="020B0604020202020204" pitchFamily="34" charset="0"/>
                <a:cs typeface="Arial" panose="020B0604020202020204" pitchFamily="34" charset="0"/>
              </a:rPr>
              <a:t>(beta 20170616, production release 20171020)</a:t>
            </a:r>
            <a:endParaRPr lang="en-US" sz="1200" dirty="0">
              <a:solidFill>
                <a:schemeClr val="tx1"/>
              </a:solidFill>
              <a:latin typeface="Arial" panose="020B0604020202020204" pitchFamily="34" charset="0"/>
              <a:cs typeface="Arial" panose="020B0604020202020204" pitchFamily="34" charset="0"/>
            </a:endParaRPr>
          </a:p>
        </p:txBody>
      </p:sp>
      <p:sp>
        <p:nvSpPr>
          <p:cNvPr id="23" name="Rounded Rectangle 11"/>
          <p:cNvSpPr/>
          <p:nvPr/>
        </p:nvSpPr>
        <p:spPr>
          <a:xfrm>
            <a:off x="598091" y="4005119"/>
            <a:ext cx="3600000" cy="324000"/>
          </a:xfrm>
          <a:prstGeom prst="roundRect">
            <a:avLst/>
          </a:prstGeom>
          <a:solidFill>
            <a:srgbClr val="F9FBF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en-US" sz="1200" dirty="0" smtClean="0">
                <a:solidFill>
                  <a:schemeClr val="tx1"/>
                </a:solidFill>
                <a:latin typeface="Arial" panose="020B0604020202020204" pitchFamily="34" charset="0"/>
                <a:cs typeface="Arial" panose="020B0604020202020204" pitchFamily="34" charset="0"/>
              </a:rPr>
              <a:t>IgE laboratory blood test LBS (general private lab)</a:t>
            </a:r>
            <a:endParaRPr lang="en-US" sz="1200" dirty="0">
              <a:solidFill>
                <a:schemeClr val="tx1"/>
              </a:solidFill>
              <a:latin typeface="Arial" panose="020B0604020202020204" pitchFamily="34" charset="0"/>
              <a:cs typeface="Arial" panose="020B0604020202020204" pitchFamily="34" charset="0"/>
            </a:endParaRPr>
          </a:p>
        </p:txBody>
      </p:sp>
      <p:cxnSp>
        <p:nvCxnSpPr>
          <p:cNvPr id="24" name="Connecteur droit avec flèche 23"/>
          <p:cNvCxnSpPr>
            <a:stCxn id="13" idx="3"/>
            <a:endCxn id="14" idx="1"/>
          </p:cNvCxnSpPr>
          <p:nvPr/>
        </p:nvCxnSpPr>
        <p:spPr>
          <a:xfrm>
            <a:off x="4305184" y="2870200"/>
            <a:ext cx="553593" cy="2381"/>
          </a:xfrm>
          <a:prstGeom prst="straightConnector1">
            <a:avLst/>
          </a:prstGeom>
          <a:ln w="44450" cmpd="db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a:stCxn id="14" idx="2"/>
            <a:endCxn id="22" idx="0"/>
          </p:cNvCxnSpPr>
          <p:nvPr/>
        </p:nvCxnSpPr>
        <p:spPr>
          <a:xfrm>
            <a:off x="6818651" y="3849126"/>
            <a:ext cx="0" cy="368469"/>
          </a:xfrm>
          <a:prstGeom prst="straightConnector1">
            <a:avLst/>
          </a:prstGeom>
          <a:ln w="44450" cmpd="db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36"/>
          <p:cNvCxnSpPr>
            <a:stCxn id="22" idx="2"/>
            <a:endCxn id="27" idx="0"/>
          </p:cNvCxnSpPr>
          <p:nvPr/>
        </p:nvCxnSpPr>
        <p:spPr>
          <a:xfrm flipH="1">
            <a:off x="6817175" y="4766526"/>
            <a:ext cx="1476" cy="335554"/>
          </a:xfrm>
          <a:prstGeom prst="straightConnector1">
            <a:avLst/>
          </a:prstGeom>
          <a:ln w="44450" cmpd="dbl">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4839394" y="5102080"/>
            <a:ext cx="3955561" cy="106860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200" b="1" dirty="0" smtClean="0">
                <a:solidFill>
                  <a:schemeClr val="tx1"/>
                </a:solidFill>
                <a:latin typeface="Arial" panose="020B0604020202020204" pitchFamily="34" charset="0"/>
                <a:cs typeface="Arial" panose="020B0604020202020204" pitchFamily="34" charset="0"/>
              </a:rPr>
              <a:t>"Allergy to" dictionary implemented effectively</a:t>
            </a:r>
            <a:r>
              <a:rPr lang="en-US" sz="1200" dirty="0" smtClean="0">
                <a:solidFill>
                  <a:schemeClr val="tx1"/>
                </a:solidFill>
                <a:latin typeface="Arial" panose="020B0604020202020204" pitchFamily="34" charset="0"/>
                <a:cs typeface="Arial" panose="020B0604020202020204" pitchFamily="34" charset="0"/>
              </a:rPr>
              <a:t> in a number of institutions over 2017-2018*.</a:t>
            </a:r>
          </a:p>
          <a:p>
            <a:pPr marL="171450" indent="-171450">
              <a:buFont typeface="Arial" panose="020B0604020202020204" pitchFamily="34" charset="0"/>
              <a:buChar char="•"/>
            </a:pPr>
            <a:r>
              <a:rPr lang="en-US" sz="1200" b="1" dirty="0" smtClean="0">
                <a:solidFill>
                  <a:srgbClr val="FF0000"/>
                </a:solidFill>
                <a:latin typeface="Arial" panose="020B0604020202020204" pitchFamily="34" charset="0"/>
                <a:cs typeface="Arial" panose="020B0604020202020204" pitchFamily="34" charset="0"/>
              </a:rPr>
              <a:t>No active use-case yet for the registration of allergic dispositions through the capture of the substance alone</a:t>
            </a:r>
            <a:r>
              <a:rPr lang="en-US" sz="900" dirty="0" smtClean="0">
                <a:solidFill>
                  <a:schemeClr val="tx1"/>
                </a:solidFill>
                <a:latin typeface="Arial" panose="020B0604020202020204" pitchFamily="34" charset="0"/>
                <a:cs typeface="Arial" panose="020B0604020202020204" pitchFamily="34" charset="0"/>
              </a:rPr>
              <a:t> (active use-cases expected in 2019-2020).</a:t>
            </a:r>
            <a:endParaRPr lang="en-US" sz="900" dirty="0">
              <a:solidFill>
                <a:schemeClr val="tx1"/>
              </a:solidFill>
              <a:latin typeface="Arial" panose="020B0604020202020204" pitchFamily="34" charset="0"/>
              <a:cs typeface="Arial" panose="020B0604020202020204" pitchFamily="34" charset="0"/>
            </a:endParaRPr>
          </a:p>
        </p:txBody>
      </p:sp>
      <p:grpSp>
        <p:nvGrpSpPr>
          <p:cNvPr id="28" name="Group 16"/>
          <p:cNvGrpSpPr/>
          <p:nvPr/>
        </p:nvGrpSpPr>
        <p:grpSpPr>
          <a:xfrm>
            <a:off x="634246" y="867285"/>
            <a:ext cx="8100001" cy="36000"/>
            <a:chOff x="540398" y="863854"/>
            <a:chExt cx="8100001" cy="36000"/>
          </a:xfrm>
        </p:grpSpPr>
        <p:cxnSp>
          <p:nvCxnSpPr>
            <p:cNvPr id="29"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31" name="Titre 1"/>
          <p:cNvSpPr txBox="1">
            <a:spLocks/>
          </p:cNvSpPr>
          <p:nvPr/>
        </p:nvSpPr>
        <p:spPr>
          <a:xfrm>
            <a:off x="598091" y="188106"/>
            <a:ext cx="8363272" cy="56479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accent6">
                    <a:lumMod val="75000"/>
                  </a:schemeClr>
                </a:solidFill>
                <a:latin typeface="Arial" pitchFamily="34" charset="0"/>
                <a:ea typeface="+mj-ea"/>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dirty="0" smtClean="0">
                <a:ln>
                  <a:noFill/>
                </a:ln>
                <a:solidFill>
                  <a:srgbClr val="F79646">
                    <a:lumMod val="75000"/>
                  </a:srgbClr>
                </a:solidFill>
                <a:effectLst/>
                <a:uLnTx/>
                <a:uFillTx/>
                <a:latin typeface="Arial" pitchFamily="34" charset="0"/>
                <a:ea typeface="+mj-ea"/>
                <a:cs typeface="Arial" pitchFamily="34" charset="0"/>
              </a:rPr>
              <a:t>Origin of the CSCT allergen/allergy to subset</a:t>
            </a:r>
            <a:endParaRPr kumimoji="0" lang="en-US" sz="2800" b="0" i="0" u="none" strike="noStrike" kern="1200" cap="none" spc="0" normalizeH="0" baseline="0" dirty="0">
              <a:ln>
                <a:noFill/>
              </a:ln>
              <a:solidFill>
                <a:srgbClr val="F79646">
                  <a:lumMod val="75000"/>
                </a:srgbClr>
              </a:solidFill>
              <a:effectLst/>
              <a:uLnTx/>
              <a:uFillTx/>
              <a:latin typeface="Arial" pitchFamily="34" charset="0"/>
              <a:ea typeface="+mj-ea"/>
              <a:cs typeface="Arial" pitchFamily="34" charset="0"/>
            </a:endParaRPr>
          </a:p>
        </p:txBody>
      </p:sp>
      <p:sp>
        <p:nvSpPr>
          <p:cNvPr id="32" name="ZoneTexte 22"/>
          <p:cNvSpPr txBox="1"/>
          <p:nvPr/>
        </p:nvSpPr>
        <p:spPr>
          <a:xfrm>
            <a:off x="521538" y="1046758"/>
            <a:ext cx="715260" cy="276999"/>
          </a:xfrm>
          <a:prstGeom prst="rect">
            <a:avLst/>
          </a:prstGeom>
          <a:noFill/>
        </p:spPr>
        <p:txBody>
          <a:bodyPr wrap="none" rtlCol="0">
            <a:spAutoFit/>
          </a:bodyPr>
          <a:lstStyle/>
          <a:p>
            <a:r>
              <a:rPr lang="en-US" sz="1200" dirty="0" smtClean="0"/>
              <a:t>10/2016</a:t>
            </a:r>
            <a:endParaRPr lang="en-US" sz="1200" dirty="0"/>
          </a:p>
        </p:txBody>
      </p:sp>
      <p:sp>
        <p:nvSpPr>
          <p:cNvPr id="33" name="ZoneTexte 22"/>
          <p:cNvSpPr txBox="1"/>
          <p:nvPr/>
        </p:nvSpPr>
        <p:spPr>
          <a:xfrm>
            <a:off x="7174699" y="1592687"/>
            <a:ext cx="1362874" cy="276999"/>
          </a:xfrm>
          <a:prstGeom prst="rect">
            <a:avLst/>
          </a:prstGeom>
          <a:noFill/>
        </p:spPr>
        <p:txBody>
          <a:bodyPr wrap="none" rtlCol="0">
            <a:spAutoFit/>
          </a:bodyPr>
          <a:lstStyle/>
          <a:p>
            <a:r>
              <a:rPr lang="en-US" sz="1200" dirty="0" smtClean="0"/>
              <a:t>10/2016 - 05/2017</a:t>
            </a:r>
            <a:endParaRPr lang="en-US" sz="1200" dirty="0"/>
          </a:p>
        </p:txBody>
      </p:sp>
      <p:sp>
        <p:nvSpPr>
          <p:cNvPr id="34" name="TextBox 1"/>
          <p:cNvSpPr txBox="1"/>
          <p:nvPr/>
        </p:nvSpPr>
        <p:spPr>
          <a:xfrm>
            <a:off x="492872" y="5962023"/>
            <a:ext cx="3901328" cy="369332"/>
          </a:xfrm>
          <a:prstGeom prst="rect">
            <a:avLst/>
          </a:prstGeom>
          <a:noFill/>
        </p:spPr>
        <p:txBody>
          <a:bodyPr wrap="square" rtlCol="0">
            <a:spAutoFit/>
          </a:bodyPr>
          <a:lstStyle/>
          <a:p>
            <a:pPr marL="93663" indent="-93663"/>
            <a:r>
              <a:rPr lang="en-US" sz="900" dirty="0" smtClean="0"/>
              <a:t>*Number of implementations not formally accounted for. At least 4 separate member institution in 2018.</a:t>
            </a:r>
            <a:endParaRPr lang="en-US" sz="900" dirty="0"/>
          </a:p>
        </p:txBody>
      </p:sp>
    </p:spTree>
    <p:extLst>
      <p:ext uri="{BB962C8B-B14F-4D97-AF65-F5344CB8AC3E}">
        <p14:creationId xmlns:p14="http://schemas.microsoft.com/office/powerpoint/2010/main" val="20680362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8351" y="247319"/>
            <a:ext cx="6827510" cy="461665"/>
          </a:xfrm>
          <a:prstGeom prst="rect">
            <a:avLst/>
          </a:prstGeom>
        </p:spPr>
        <p:txBody>
          <a:bodyPr wrap="none">
            <a:spAutoFit/>
          </a:bodyPr>
          <a:lstStyle/>
          <a:p>
            <a:r>
              <a:rPr lang="en-US" sz="2400" kern="0" dirty="0" smtClean="0">
                <a:solidFill>
                  <a:srgbClr val="F79646">
                    <a:lumMod val="75000"/>
                  </a:srgbClr>
                </a:solidFill>
                <a:latin typeface="Arial" pitchFamily="34" charset="0"/>
                <a:cs typeface="Arial" pitchFamily="34" charset="0"/>
              </a:rPr>
              <a:t>What happens when you do what you should not</a:t>
            </a:r>
            <a:endParaRPr lang="en-US" sz="2400" kern="0" dirty="0" smtClean="0">
              <a:solidFill>
                <a:sysClr val="windowText" lastClr="000000"/>
              </a:solidFill>
            </a:endParaRPr>
          </a:p>
        </p:txBody>
      </p:sp>
      <p:sp>
        <p:nvSpPr>
          <p:cNvPr id="13" name="Rounded Rectangle 12"/>
          <p:cNvSpPr/>
          <p:nvPr/>
        </p:nvSpPr>
        <p:spPr>
          <a:xfrm>
            <a:off x="897309" y="1308592"/>
            <a:ext cx="3372927" cy="468639"/>
          </a:xfrm>
          <a:prstGeom prst="round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prstClr val="black"/>
                </a:solidFill>
                <a:latin typeface="Arial" panose="020B0604020202020204" pitchFamily="34" charset="0"/>
                <a:cs typeface="Arial" panose="020B0604020202020204" pitchFamily="34" charset="0"/>
              </a:rPr>
              <a:t>494 concepts pairs CSCT 2017 hypersensitivities </a:t>
            </a:r>
            <a:r>
              <a:rPr lang="en-US" sz="1400" b="1" dirty="0" err="1" smtClean="0">
                <a:solidFill>
                  <a:prstClr val="black"/>
                </a:solidFill>
                <a:latin typeface="Arial" panose="020B0604020202020204" pitchFamily="34" charset="0"/>
                <a:cs typeface="Arial" panose="020B0604020202020204" pitchFamily="34" charset="0"/>
              </a:rPr>
              <a:t>dictionnary</a:t>
            </a:r>
            <a:endParaRPr lang="en-US" sz="1400" dirty="0">
              <a:solidFill>
                <a:prstClr val="black"/>
              </a:solidFill>
              <a:latin typeface="Arial" panose="020B0604020202020204" pitchFamily="34" charset="0"/>
              <a:cs typeface="Arial" panose="020B0604020202020204" pitchFamily="34" charset="0"/>
            </a:endParaRPr>
          </a:p>
        </p:txBody>
      </p:sp>
      <p:sp>
        <p:nvSpPr>
          <p:cNvPr id="2" name="Rectangle à coins arrondis 1"/>
          <p:cNvSpPr/>
          <p:nvPr/>
        </p:nvSpPr>
        <p:spPr>
          <a:xfrm>
            <a:off x="513273" y="2386934"/>
            <a:ext cx="4141000" cy="491016"/>
          </a:xfrm>
          <a:prstGeom prst="roundRect">
            <a:avLst/>
          </a:prstGeom>
          <a:solidFill>
            <a:srgbClr val="F2F7FC"/>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black"/>
                </a:solidFill>
                <a:latin typeface="Arial" panose="020B0604020202020204" pitchFamily="34" charset="0"/>
                <a:cs typeface="Arial" panose="020B0604020202020204" pitchFamily="34" charset="0"/>
              </a:rPr>
              <a:t>Update to v20170731 international edition missed</a:t>
            </a:r>
            <a:endParaRPr lang="en-US" sz="1400" dirty="0">
              <a:solidFill>
                <a:prstClr val="black"/>
              </a:solidFill>
              <a:latin typeface="Arial" panose="020B0604020202020204" pitchFamily="34" charset="0"/>
              <a:cs typeface="Arial" panose="020B0604020202020204" pitchFamily="34" charset="0"/>
            </a:endParaRPr>
          </a:p>
        </p:txBody>
      </p:sp>
      <p:cxnSp>
        <p:nvCxnSpPr>
          <p:cNvPr id="5" name="Connecteur droit 4"/>
          <p:cNvCxnSpPr>
            <a:stCxn id="13" idx="2"/>
            <a:endCxn id="2" idx="0"/>
          </p:cNvCxnSpPr>
          <p:nvPr/>
        </p:nvCxnSpPr>
        <p:spPr>
          <a:xfrm>
            <a:off x="2583773" y="1777231"/>
            <a:ext cx="0" cy="609703"/>
          </a:xfrm>
          <a:prstGeom prst="line">
            <a:avLst/>
          </a:prstGeom>
          <a:ln w="44450" cmpd="dbl">
            <a:prstDash val="sysDash"/>
          </a:ln>
        </p:spPr>
        <p:style>
          <a:lnRef idx="1">
            <a:schemeClr val="accent1"/>
          </a:lnRef>
          <a:fillRef idx="0">
            <a:schemeClr val="accent1"/>
          </a:fillRef>
          <a:effectRef idx="0">
            <a:schemeClr val="accent1"/>
          </a:effectRef>
          <a:fontRef idx="minor">
            <a:schemeClr val="tx1"/>
          </a:fontRef>
        </p:style>
      </p:cxnSp>
      <p:sp>
        <p:nvSpPr>
          <p:cNvPr id="38" name="Rectangle à coins arrondis 1"/>
          <p:cNvSpPr/>
          <p:nvPr/>
        </p:nvSpPr>
        <p:spPr>
          <a:xfrm>
            <a:off x="513273" y="3515225"/>
            <a:ext cx="4141001" cy="470010"/>
          </a:xfrm>
          <a:prstGeom prst="roundRect">
            <a:avLst/>
          </a:prstGeom>
          <a:solidFill>
            <a:srgbClr val="F2F7FC"/>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black"/>
                </a:solidFill>
                <a:latin typeface="Arial" panose="020B0604020202020204" pitchFamily="34" charset="0"/>
                <a:cs typeface="Arial" panose="020B0604020202020204" pitchFamily="34" charset="0"/>
              </a:rPr>
              <a:t>Update INT20180131started and missed</a:t>
            </a:r>
            <a:endParaRPr lang="en-US" sz="1400" dirty="0">
              <a:solidFill>
                <a:prstClr val="black"/>
              </a:solidFill>
              <a:latin typeface="Arial" panose="020B0604020202020204" pitchFamily="34" charset="0"/>
              <a:cs typeface="Arial" panose="020B0604020202020204" pitchFamily="34" charset="0"/>
            </a:endParaRPr>
          </a:p>
        </p:txBody>
      </p:sp>
      <p:cxnSp>
        <p:nvCxnSpPr>
          <p:cNvPr id="53" name="Connecteur droit 4"/>
          <p:cNvCxnSpPr>
            <a:stCxn id="2" idx="2"/>
            <a:endCxn id="38" idx="0"/>
          </p:cNvCxnSpPr>
          <p:nvPr/>
        </p:nvCxnSpPr>
        <p:spPr>
          <a:xfrm>
            <a:off x="2583773" y="2877950"/>
            <a:ext cx="1" cy="637275"/>
          </a:xfrm>
          <a:prstGeom prst="line">
            <a:avLst/>
          </a:prstGeom>
          <a:ln w="44450" cmpd="dbl">
            <a:prstDash val="sysDash"/>
          </a:ln>
        </p:spPr>
        <p:style>
          <a:lnRef idx="1">
            <a:schemeClr val="accent1"/>
          </a:lnRef>
          <a:fillRef idx="0">
            <a:schemeClr val="accent1"/>
          </a:fillRef>
          <a:effectRef idx="0">
            <a:schemeClr val="accent1"/>
          </a:effectRef>
          <a:fontRef idx="minor">
            <a:schemeClr val="tx1"/>
          </a:fontRef>
        </p:style>
      </p:cxnSp>
      <p:grpSp>
        <p:nvGrpSpPr>
          <p:cNvPr id="55" name="Group 54"/>
          <p:cNvGrpSpPr/>
          <p:nvPr/>
        </p:nvGrpSpPr>
        <p:grpSpPr>
          <a:xfrm>
            <a:off x="308351" y="863112"/>
            <a:ext cx="8100001" cy="36000"/>
            <a:chOff x="540398" y="863854"/>
            <a:chExt cx="8100001" cy="36000"/>
          </a:xfrm>
        </p:grpSpPr>
        <p:cxnSp>
          <p:nvCxnSpPr>
            <p:cNvPr id="57"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solidFill>
                  <a:prstClr val="white"/>
                </a:solidFill>
              </a:endParaRPr>
            </a:p>
          </p:txBody>
        </p:sp>
      </p:grpSp>
      <p:sp>
        <p:nvSpPr>
          <p:cNvPr id="22" name="ZoneTexte 21"/>
          <p:cNvSpPr txBox="1"/>
          <p:nvPr/>
        </p:nvSpPr>
        <p:spPr>
          <a:xfrm>
            <a:off x="5109882" y="1358245"/>
            <a:ext cx="2143536" cy="369332"/>
          </a:xfrm>
          <a:prstGeom prst="rect">
            <a:avLst/>
          </a:prstGeom>
          <a:noFill/>
        </p:spPr>
        <p:txBody>
          <a:bodyPr wrap="none" rtlCol="0">
            <a:spAutoFit/>
          </a:bodyPr>
          <a:lstStyle/>
          <a:p>
            <a:r>
              <a:rPr lang="en-US" dirty="0" smtClean="0"/>
              <a:t>Made in Excel sheets</a:t>
            </a:r>
            <a:endParaRPr lang="en-US" dirty="0"/>
          </a:p>
        </p:txBody>
      </p:sp>
      <p:cxnSp>
        <p:nvCxnSpPr>
          <p:cNvPr id="25" name="Connecteur droit avec flèche 24"/>
          <p:cNvCxnSpPr>
            <a:stCxn id="22" idx="1"/>
            <a:endCxn id="13" idx="3"/>
          </p:cNvCxnSpPr>
          <p:nvPr/>
        </p:nvCxnSpPr>
        <p:spPr>
          <a:xfrm flipH="1">
            <a:off x="4270236" y="1542911"/>
            <a:ext cx="83964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4" name="Image 33"/>
          <p:cNvPicPr>
            <a:picLocks noChangeAspect="1"/>
          </p:cNvPicPr>
          <p:nvPr/>
        </p:nvPicPr>
        <p:blipFill>
          <a:blip r:embed="rId2"/>
          <a:stretch>
            <a:fillRect/>
          </a:stretch>
        </p:blipFill>
        <p:spPr>
          <a:xfrm>
            <a:off x="7135860" y="1392855"/>
            <a:ext cx="857277" cy="793855"/>
          </a:xfrm>
          <a:prstGeom prst="rect">
            <a:avLst/>
          </a:prstGeom>
        </p:spPr>
      </p:pic>
      <p:cxnSp>
        <p:nvCxnSpPr>
          <p:cNvPr id="41" name="Connecteur en arc 40"/>
          <p:cNvCxnSpPr>
            <a:stCxn id="34" idx="2"/>
            <a:endCxn id="2" idx="3"/>
          </p:cNvCxnSpPr>
          <p:nvPr/>
        </p:nvCxnSpPr>
        <p:spPr>
          <a:xfrm rot="5400000">
            <a:off x="5886520" y="954463"/>
            <a:ext cx="445732" cy="2910226"/>
          </a:xfrm>
          <a:prstGeom prst="curved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8" name="Connecteur en arc 87"/>
          <p:cNvCxnSpPr>
            <a:stCxn id="34" idx="2"/>
            <a:endCxn id="38" idx="3"/>
          </p:cNvCxnSpPr>
          <p:nvPr/>
        </p:nvCxnSpPr>
        <p:spPr>
          <a:xfrm rot="5400000">
            <a:off x="5327627" y="1513358"/>
            <a:ext cx="1563520" cy="2910225"/>
          </a:xfrm>
          <a:prstGeom prst="curved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6" name="ZoneTexte 75"/>
          <p:cNvSpPr txBox="1"/>
          <p:nvPr/>
        </p:nvSpPr>
        <p:spPr>
          <a:xfrm>
            <a:off x="672353" y="4402835"/>
            <a:ext cx="7735998" cy="1862048"/>
          </a:xfrm>
          <a:prstGeom prst="rect">
            <a:avLst/>
          </a:prstGeom>
          <a:noFill/>
        </p:spPr>
        <p:txBody>
          <a:bodyPr wrap="square" rtlCol="0">
            <a:spAutoFit/>
          </a:bodyPr>
          <a:lstStyle/>
          <a:p>
            <a:pPr>
              <a:spcAft>
                <a:spcPts val="600"/>
              </a:spcAft>
            </a:pPr>
            <a:r>
              <a:rPr lang="en-US" sz="2000" b="1" dirty="0" smtClean="0">
                <a:solidFill>
                  <a:srgbClr val="003399"/>
                </a:solidFill>
              </a:rPr>
              <a:t>You can't properly maintain refsets solely in Excel sheet at least not for long and not easily or cost-effectively</a:t>
            </a:r>
          </a:p>
          <a:p>
            <a:pPr marL="363538"/>
            <a:r>
              <a:rPr lang="en-US" sz="2000" b="1" i="1" dirty="0" smtClean="0">
                <a:solidFill>
                  <a:srgbClr val="00B0F0"/>
                </a:solidFill>
              </a:rPr>
              <a:t>BUT</a:t>
            </a:r>
            <a:r>
              <a:rPr lang="en-US" sz="2000" b="1" i="1" dirty="0" smtClean="0">
                <a:solidFill>
                  <a:srgbClr val="003399"/>
                </a:solidFill>
              </a:rPr>
              <a:t> 	</a:t>
            </a:r>
            <a:r>
              <a:rPr lang="en-US" sz="2000" b="1" dirty="0" smtClean="0">
                <a:solidFill>
                  <a:srgbClr val="0070C0"/>
                </a:solidFill>
              </a:rPr>
              <a:t>it's a very valuable lesson starting from nothing</a:t>
            </a:r>
          </a:p>
          <a:p>
            <a:pPr marL="901700"/>
            <a:r>
              <a:rPr lang="en-US" sz="2000" b="1" dirty="0" smtClean="0">
                <a:solidFill>
                  <a:srgbClr val="0070C0"/>
                </a:solidFill>
              </a:rPr>
              <a:t>it can give you your first practical use-case to build adoption</a:t>
            </a:r>
          </a:p>
          <a:p>
            <a:pPr>
              <a:spcBef>
                <a:spcPts val="1200"/>
              </a:spcBef>
            </a:pPr>
            <a:r>
              <a:rPr lang="en-US" sz="2000" b="1" dirty="0" smtClean="0">
                <a:solidFill>
                  <a:srgbClr val="003399"/>
                </a:solidFill>
              </a:rPr>
              <a:t>=&gt; Ok as </a:t>
            </a:r>
            <a:r>
              <a:rPr lang="en-US" sz="2000" b="1" i="1" dirty="0" smtClean="0">
                <a:solidFill>
                  <a:srgbClr val="003399"/>
                </a:solidFill>
              </a:rPr>
              <a:t>stepping stone</a:t>
            </a:r>
            <a:r>
              <a:rPr lang="en-US" sz="2000" b="1" dirty="0" smtClean="0">
                <a:solidFill>
                  <a:srgbClr val="003399"/>
                </a:solidFill>
              </a:rPr>
              <a:t>, as long as you're careful of the scope and risks</a:t>
            </a:r>
            <a:endParaRPr lang="en-US" sz="2000" b="1" dirty="0">
              <a:solidFill>
                <a:srgbClr val="003399"/>
              </a:solidFill>
            </a:endParaRPr>
          </a:p>
        </p:txBody>
      </p:sp>
      <p:pic>
        <p:nvPicPr>
          <p:cNvPr id="95" name="Image 9">
            <a:extLst>
              <a:ext uri="{FF2B5EF4-FFF2-40B4-BE49-F238E27FC236}">
                <a16:creationId xmlns:a16="http://schemas.microsoft.com/office/drawing/2014/main" xmlns="" id="{1F4FF4BE-363E-49D8-96C3-3631BFCAD0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96" name="Image 7" descr="logo_chu_umc.gif"/>
          <p:cNvPicPr>
            <a:picLocks noChangeAspect="1"/>
          </p:cNvPicPr>
          <p:nvPr/>
        </p:nvPicPr>
        <p:blipFill>
          <a:blip r:embed="rId4" cstate="print"/>
          <a:stretch>
            <a:fillRect/>
          </a:stretch>
        </p:blipFill>
        <p:spPr>
          <a:xfrm>
            <a:off x="106509" y="6432294"/>
            <a:ext cx="715533" cy="274304"/>
          </a:xfrm>
          <a:prstGeom prst="rect">
            <a:avLst/>
          </a:prstGeom>
        </p:spPr>
      </p:pic>
    </p:spTree>
    <p:extLst>
      <p:ext uri="{BB962C8B-B14F-4D97-AF65-F5344CB8AC3E}">
        <p14:creationId xmlns:p14="http://schemas.microsoft.com/office/powerpoint/2010/main" val="22952148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8351" y="247319"/>
            <a:ext cx="6827510" cy="461665"/>
          </a:xfrm>
          <a:prstGeom prst="rect">
            <a:avLst/>
          </a:prstGeom>
        </p:spPr>
        <p:txBody>
          <a:bodyPr wrap="none">
            <a:spAutoFit/>
          </a:bodyPr>
          <a:lstStyle/>
          <a:p>
            <a:r>
              <a:rPr lang="en-US" sz="2400" kern="0" dirty="0" smtClean="0">
                <a:solidFill>
                  <a:srgbClr val="F79646">
                    <a:lumMod val="75000"/>
                  </a:srgbClr>
                </a:solidFill>
                <a:latin typeface="Arial" pitchFamily="34" charset="0"/>
                <a:cs typeface="Arial" pitchFamily="34" charset="0"/>
              </a:rPr>
              <a:t>What happens when you do what you should not</a:t>
            </a:r>
            <a:endParaRPr lang="en-US" sz="2400" kern="0" dirty="0" smtClean="0">
              <a:solidFill>
                <a:sysClr val="windowText" lastClr="000000"/>
              </a:solidFill>
            </a:endParaRPr>
          </a:p>
        </p:txBody>
      </p:sp>
      <p:sp>
        <p:nvSpPr>
          <p:cNvPr id="13" name="Rounded Rectangle 12"/>
          <p:cNvSpPr/>
          <p:nvPr/>
        </p:nvSpPr>
        <p:spPr>
          <a:xfrm>
            <a:off x="520791" y="1176843"/>
            <a:ext cx="3372927" cy="468639"/>
          </a:xfrm>
          <a:prstGeom prst="round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prstClr val="black"/>
                </a:solidFill>
                <a:latin typeface="Arial" panose="020B0604020202020204" pitchFamily="34" charset="0"/>
                <a:cs typeface="Arial" panose="020B0604020202020204" pitchFamily="34" charset="0"/>
              </a:rPr>
              <a:t>494 concepts pairs CSCT 2017 hypersensitivities dictionary</a:t>
            </a:r>
            <a:endParaRPr lang="en-US" sz="1400" dirty="0">
              <a:solidFill>
                <a:prstClr val="black"/>
              </a:solidFill>
              <a:latin typeface="Arial" panose="020B0604020202020204" pitchFamily="34" charset="0"/>
              <a:cs typeface="Arial" panose="020B0604020202020204" pitchFamily="34" charset="0"/>
            </a:endParaRPr>
          </a:p>
        </p:txBody>
      </p:sp>
      <p:grpSp>
        <p:nvGrpSpPr>
          <p:cNvPr id="55" name="Group 54"/>
          <p:cNvGrpSpPr/>
          <p:nvPr/>
        </p:nvGrpSpPr>
        <p:grpSpPr>
          <a:xfrm>
            <a:off x="463457" y="837658"/>
            <a:ext cx="8100001" cy="36000"/>
            <a:chOff x="540398" y="863854"/>
            <a:chExt cx="8100001" cy="36000"/>
          </a:xfrm>
        </p:grpSpPr>
        <p:cxnSp>
          <p:nvCxnSpPr>
            <p:cNvPr id="57"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solidFill>
                  <a:prstClr val="white"/>
                </a:solidFill>
              </a:endParaRPr>
            </a:p>
          </p:txBody>
        </p:sp>
      </p:grpSp>
      <p:cxnSp>
        <p:nvCxnSpPr>
          <p:cNvPr id="4" name="Connecteur en angle 3"/>
          <p:cNvCxnSpPr>
            <a:stCxn id="13" idx="2"/>
            <a:endCxn id="19" idx="1"/>
          </p:cNvCxnSpPr>
          <p:nvPr/>
        </p:nvCxnSpPr>
        <p:spPr>
          <a:xfrm rot="16200000" flipH="1">
            <a:off x="2459588" y="1393149"/>
            <a:ext cx="431962" cy="93662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à coins arrondis 18"/>
          <p:cNvSpPr/>
          <p:nvPr/>
        </p:nvSpPr>
        <p:spPr>
          <a:xfrm>
            <a:off x="3143883" y="1853004"/>
            <a:ext cx="3788090" cy="448879"/>
          </a:xfrm>
          <a:prstGeom prst="roundRect">
            <a:avLst/>
          </a:prstGeom>
          <a:solidFill>
            <a:srgbClr val="FFFFCC"/>
          </a:solidFill>
          <a:ln>
            <a:solidFill>
              <a:srgbClr val="FFCC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black"/>
                </a:solidFill>
                <a:latin typeface="Arial" panose="020B0604020202020204" pitchFamily="34" charset="0"/>
                <a:cs typeface="Arial" panose="020B0604020202020204" pitchFamily="34" charset="0"/>
              </a:rPr>
              <a:t>Errors and questions found within the Core</a:t>
            </a:r>
            <a:endParaRPr lang="en-US" sz="1400" dirty="0">
              <a:solidFill>
                <a:prstClr val="black"/>
              </a:solidFill>
              <a:latin typeface="Arial" panose="020B0604020202020204" pitchFamily="34" charset="0"/>
              <a:cs typeface="Arial" panose="020B0604020202020204" pitchFamily="34" charset="0"/>
            </a:endParaRPr>
          </a:p>
        </p:txBody>
      </p:sp>
      <p:sp>
        <p:nvSpPr>
          <p:cNvPr id="23" name="Rectangle à coins arrondis 22"/>
          <p:cNvSpPr/>
          <p:nvPr/>
        </p:nvSpPr>
        <p:spPr>
          <a:xfrm>
            <a:off x="2111828" y="2651802"/>
            <a:ext cx="5852199" cy="448879"/>
          </a:xfrm>
          <a:prstGeom prst="roundRect">
            <a:avLst/>
          </a:prstGeom>
          <a:solidFill>
            <a:srgbClr val="FFFFCC"/>
          </a:solidFill>
          <a:ln>
            <a:solidFill>
              <a:srgbClr val="FFCC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black"/>
                </a:solidFill>
                <a:latin typeface="Arial" panose="020B0604020202020204" pitchFamily="34" charset="0"/>
                <a:cs typeface="Arial" panose="020B0604020202020204" pitchFamily="34" charset="0"/>
              </a:rPr>
              <a:t>Forwarded to SNOMED International Allergy and hypersensitivity SIG</a:t>
            </a:r>
            <a:endParaRPr lang="en-US" sz="1400" dirty="0">
              <a:solidFill>
                <a:prstClr val="black"/>
              </a:solidFill>
              <a:latin typeface="Arial" panose="020B0604020202020204" pitchFamily="34" charset="0"/>
              <a:cs typeface="Arial" panose="020B0604020202020204" pitchFamily="34" charset="0"/>
            </a:endParaRPr>
          </a:p>
        </p:txBody>
      </p:sp>
      <p:cxnSp>
        <p:nvCxnSpPr>
          <p:cNvPr id="12" name="Connecteur droit avec flèche 11"/>
          <p:cNvCxnSpPr>
            <a:stCxn id="19" idx="2"/>
            <a:endCxn id="23" idx="0"/>
          </p:cNvCxnSpPr>
          <p:nvPr/>
        </p:nvCxnSpPr>
        <p:spPr>
          <a:xfrm>
            <a:off x="5037928" y="2301883"/>
            <a:ext cx="0" cy="349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ctangle à coins arrondis 27"/>
          <p:cNvSpPr/>
          <p:nvPr/>
        </p:nvSpPr>
        <p:spPr>
          <a:xfrm>
            <a:off x="2111827" y="3773690"/>
            <a:ext cx="5852199" cy="448879"/>
          </a:xfrm>
          <a:prstGeom prst="roundRect">
            <a:avLst/>
          </a:prstGeom>
          <a:solidFill>
            <a:srgbClr val="FFFFCC"/>
          </a:solidFill>
          <a:ln>
            <a:solidFill>
              <a:srgbClr val="FFCC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black"/>
                </a:solidFill>
                <a:latin typeface="Arial" panose="020B0604020202020204" pitchFamily="34" charset="0"/>
                <a:cs typeface="Arial" panose="020B0604020202020204" pitchFamily="34" charset="0"/>
              </a:rPr>
              <a:t>Invited to participate to SNOMED International Allergy and hypersensitivity SIG</a:t>
            </a:r>
            <a:endParaRPr lang="en-US" sz="1400" dirty="0">
              <a:solidFill>
                <a:prstClr val="black"/>
              </a:solidFill>
              <a:latin typeface="Arial" panose="020B0604020202020204" pitchFamily="34" charset="0"/>
              <a:cs typeface="Arial" panose="020B0604020202020204" pitchFamily="34" charset="0"/>
            </a:endParaRPr>
          </a:p>
        </p:txBody>
      </p:sp>
      <p:cxnSp>
        <p:nvCxnSpPr>
          <p:cNvPr id="16" name="Connecteur droit avec flèche 15"/>
          <p:cNvCxnSpPr>
            <a:stCxn id="23" idx="2"/>
            <a:endCxn id="28" idx="0"/>
          </p:cNvCxnSpPr>
          <p:nvPr/>
        </p:nvCxnSpPr>
        <p:spPr>
          <a:xfrm flipH="1">
            <a:off x="5037927" y="3100681"/>
            <a:ext cx="1" cy="6730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2111827" y="3268180"/>
            <a:ext cx="2830005" cy="338554"/>
          </a:xfrm>
          <a:prstGeom prst="rect">
            <a:avLst/>
          </a:prstGeom>
          <a:noFill/>
        </p:spPr>
        <p:txBody>
          <a:bodyPr wrap="none" rtlCol="0">
            <a:spAutoFit/>
          </a:bodyPr>
          <a:lstStyle/>
          <a:p>
            <a:r>
              <a:rPr lang="en-US" sz="1600" dirty="0" smtClean="0">
                <a:solidFill>
                  <a:srgbClr val="00B0F0"/>
                </a:solidFill>
              </a:rPr>
              <a:t>Not "stupid" questions/remarks</a:t>
            </a:r>
            <a:endParaRPr lang="en-US" sz="1600" dirty="0">
              <a:solidFill>
                <a:srgbClr val="00B0F0"/>
              </a:solidFill>
            </a:endParaRPr>
          </a:p>
        </p:txBody>
      </p:sp>
      <p:sp>
        <p:nvSpPr>
          <p:cNvPr id="33" name="Rectangle à coins arrondis 32"/>
          <p:cNvSpPr/>
          <p:nvPr/>
        </p:nvSpPr>
        <p:spPr>
          <a:xfrm>
            <a:off x="2111827" y="4617350"/>
            <a:ext cx="5852199" cy="448879"/>
          </a:xfrm>
          <a:prstGeom prst="roundRect">
            <a:avLst/>
          </a:prstGeom>
          <a:solidFill>
            <a:srgbClr val="FFFFCC"/>
          </a:solidFill>
          <a:ln>
            <a:solidFill>
              <a:srgbClr val="FFCC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black"/>
                </a:solidFill>
                <a:latin typeface="Arial" panose="020B0604020202020204" pitchFamily="34" charset="0"/>
                <a:cs typeface="Arial" panose="020B0604020202020204" pitchFamily="34" charset="0"/>
              </a:rPr>
              <a:t>Contribution to the definition of the Allergy to concept model and clean up of the allergy hierarchy</a:t>
            </a:r>
            <a:endParaRPr lang="en-US" sz="1400" dirty="0">
              <a:solidFill>
                <a:prstClr val="black"/>
              </a:solidFill>
              <a:latin typeface="Arial" panose="020B0604020202020204" pitchFamily="34" charset="0"/>
              <a:cs typeface="Arial" panose="020B0604020202020204" pitchFamily="34" charset="0"/>
            </a:endParaRPr>
          </a:p>
        </p:txBody>
      </p:sp>
      <p:cxnSp>
        <p:nvCxnSpPr>
          <p:cNvPr id="35" name="Connecteur droit avec flèche 34"/>
          <p:cNvCxnSpPr>
            <a:stCxn id="28" idx="2"/>
            <a:endCxn id="33" idx="0"/>
          </p:cNvCxnSpPr>
          <p:nvPr/>
        </p:nvCxnSpPr>
        <p:spPr>
          <a:xfrm>
            <a:off x="5037927" y="4222569"/>
            <a:ext cx="0" cy="3947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ZoneTexte 36"/>
          <p:cNvSpPr txBox="1"/>
          <p:nvPr/>
        </p:nvSpPr>
        <p:spPr>
          <a:xfrm>
            <a:off x="520791" y="5269773"/>
            <a:ext cx="8233244" cy="1277273"/>
          </a:xfrm>
          <a:prstGeom prst="rect">
            <a:avLst/>
          </a:prstGeom>
          <a:noFill/>
        </p:spPr>
        <p:txBody>
          <a:bodyPr wrap="square" rtlCol="0">
            <a:spAutoFit/>
          </a:bodyPr>
          <a:lstStyle/>
          <a:p>
            <a:pPr>
              <a:tabLst>
                <a:tab pos="806450" algn="l"/>
                <a:tab pos="1344613" algn="l"/>
              </a:tabLst>
            </a:pPr>
            <a:r>
              <a:rPr lang="en-US" b="1" u="sng" dirty="0" smtClean="0">
                <a:solidFill>
                  <a:srgbClr val="0070C0"/>
                </a:solidFill>
              </a:rPr>
              <a:t>For the CSCT</a:t>
            </a:r>
            <a:r>
              <a:rPr lang="en-US" b="1" dirty="0" smtClean="0">
                <a:solidFill>
                  <a:srgbClr val="0070C0"/>
                </a:solidFill>
              </a:rPr>
              <a:t>:</a:t>
            </a:r>
            <a:r>
              <a:rPr lang="en-US" b="1" dirty="0" smtClean="0">
                <a:solidFill>
                  <a:srgbClr val="003399"/>
                </a:solidFill>
              </a:rPr>
              <a:t> 	Invaluable lessons learned from experienced terminologists </a:t>
            </a:r>
          </a:p>
          <a:p>
            <a:pPr marL="1344613">
              <a:spcAft>
                <a:spcPts val="600"/>
              </a:spcAft>
            </a:pPr>
            <a:r>
              <a:rPr lang="en-US" b="1" dirty="0" smtClean="0">
                <a:solidFill>
                  <a:srgbClr val="003399"/>
                </a:solidFill>
              </a:rPr>
              <a:t>Prevented useless work on soon to be retired concepts</a:t>
            </a:r>
          </a:p>
          <a:p>
            <a:pPr marL="1344613" indent="-1344613">
              <a:spcAft>
                <a:spcPts val="600"/>
              </a:spcAft>
            </a:pPr>
            <a:r>
              <a:rPr lang="en-US" b="1" u="sng" dirty="0" smtClean="0">
                <a:solidFill>
                  <a:srgbClr val="0070C0"/>
                </a:solidFill>
              </a:rPr>
              <a:t>For the SIG:</a:t>
            </a:r>
            <a:r>
              <a:rPr lang="en-US" b="1" dirty="0" smtClean="0">
                <a:solidFill>
                  <a:srgbClr val="003399"/>
                </a:solidFill>
              </a:rPr>
              <a:t> 	"Naïve" opinions are not always "stupid"; they shed new lights and challenge beliefs, leading to improvements</a:t>
            </a:r>
            <a:endParaRPr lang="en-US" b="1" dirty="0">
              <a:solidFill>
                <a:srgbClr val="003399"/>
              </a:solidFill>
            </a:endParaRPr>
          </a:p>
        </p:txBody>
      </p:sp>
      <p:pic>
        <p:nvPicPr>
          <p:cNvPr id="3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40"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Tree>
    <p:extLst>
      <p:ext uri="{BB962C8B-B14F-4D97-AF65-F5344CB8AC3E}">
        <p14:creationId xmlns:p14="http://schemas.microsoft.com/office/powerpoint/2010/main" val="22040982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86119" y="215765"/>
            <a:ext cx="4541628" cy="461665"/>
          </a:xfrm>
          <a:prstGeom prst="rect">
            <a:avLst/>
          </a:prstGeom>
        </p:spPr>
        <p:txBody>
          <a:bodyPr wrap="none">
            <a:spAutoFit/>
          </a:bodyPr>
          <a:lstStyle/>
          <a:p>
            <a:r>
              <a:rPr lang="en-US" sz="2400" kern="0" dirty="0" smtClean="0">
                <a:solidFill>
                  <a:srgbClr val="F79646">
                    <a:lumMod val="75000"/>
                  </a:srgbClr>
                </a:solidFill>
                <a:latin typeface="Arial" pitchFamily="34" charset="0"/>
                <a:cs typeface="Arial" pitchFamily="34" charset="0"/>
              </a:rPr>
              <a:t>It's all about sizing opportunities</a:t>
            </a:r>
            <a:endParaRPr lang="en-US" sz="2400" kern="0" dirty="0" smtClean="0">
              <a:solidFill>
                <a:sysClr val="windowText" lastClr="000000"/>
              </a:solidFill>
            </a:endParaRPr>
          </a:p>
        </p:txBody>
      </p:sp>
      <p:sp>
        <p:nvSpPr>
          <p:cNvPr id="13" name="Rounded Rectangle 12"/>
          <p:cNvSpPr/>
          <p:nvPr/>
        </p:nvSpPr>
        <p:spPr>
          <a:xfrm>
            <a:off x="350794" y="4769057"/>
            <a:ext cx="3136575" cy="771055"/>
          </a:xfrm>
          <a:prstGeom prst="roundRect">
            <a:avLst/>
          </a:prstGeom>
          <a:solidFill>
            <a:srgbClr val="BDD7E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smtClean="0">
                <a:solidFill>
                  <a:prstClr val="black"/>
                </a:solidFill>
                <a:latin typeface="Arial" panose="020B0604020202020204" pitchFamily="34" charset="0"/>
                <a:cs typeface="Arial" panose="020B0604020202020204" pitchFamily="34" charset="0"/>
              </a:rPr>
              <a:t>494 concepts pairs CSCT 2017 hypersensitivities dictionary,</a:t>
            </a:r>
          </a:p>
          <a:p>
            <a:pPr algn="ctr"/>
            <a:r>
              <a:rPr lang="en-US" sz="1300" dirty="0" smtClean="0">
                <a:solidFill>
                  <a:prstClr val="black"/>
                </a:solidFill>
                <a:latin typeface="Arial" panose="020B0604020202020204" pitchFamily="34" charset="0"/>
                <a:cs typeface="Arial" panose="020B0604020202020204" pitchFamily="34" charset="0"/>
              </a:rPr>
              <a:t> in need of update</a:t>
            </a:r>
            <a:endParaRPr lang="en-US" sz="1300" dirty="0">
              <a:solidFill>
                <a:prstClr val="black"/>
              </a:solidFill>
              <a:latin typeface="Arial" panose="020B0604020202020204" pitchFamily="34" charset="0"/>
              <a:cs typeface="Arial" panose="020B0604020202020204" pitchFamily="34" charset="0"/>
            </a:endParaRPr>
          </a:p>
        </p:txBody>
      </p:sp>
      <p:sp>
        <p:nvSpPr>
          <p:cNvPr id="18" name="Rounded Rectangle 9"/>
          <p:cNvSpPr/>
          <p:nvPr/>
        </p:nvSpPr>
        <p:spPr>
          <a:xfrm>
            <a:off x="5464759" y="1113868"/>
            <a:ext cx="3109097" cy="1473876"/>
          </a:xfrm>
          <a:prstGeom prst="roundRect">
            <a:avLst/>
          </a:prstGeom>
          <a:solidFill>
            <a:srgbClr val="D9F5FF"/>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spcAft>
                <a:spcPts val="300"/>
              </a:spcAft>
            </a:pPr>
            <a:r>
              <a:rPr lang="en-US" sz="1300" b="1" u="sng" dirty="0" smtClean="0">
                <a:solidFill>
                  <a:prstClr val="black"/>
                </a:solidFill>
                <a:latin typeface="Arial" panose="020B0604020202020204" pitchFamily="34" charset="0"/>
                <a:cs typeface="Arial" panose="020B0604020202020204" pitchFamily="34" charset="0"/>
              </a:rPr>
              <a:t>SNOMED international SIG</a:t>
            </a:r>
          </a:p>
          <a:p>
            <a:r>
              <a:rPr lang="en-US" sz="1300" dirty="0" smtClean="0">
                <a:solidFill>
                  <a:prstClr val="black"/>
                </a:solidFill>
                <a:latin typeface="Arial" panose="020B0604020202020204" pitchFamily="34" charset="0"/>
                <a:cs typeface="Arial" panose="020B0604020202020204" pitchFamily="34" charset="0"/>
              </a:rPr>
              <a:t>HL7 110 million records veteran study on the most frequent allergens</a:t>
            </a:r>
          </a:p>
          <a:p>
            <a:pPr marL="171450" indent="-171450">
              <a:buFont typeface="Arial" panose="020B0604020202020204" pitchFamily="34" charset="0"/>
              <a:buChar char="•"/>
            </a:pPr>
            <a:r>
              <a:rPr lang="en-US" sz="1300" dirty="0" smtClean="0">
                <a:solidFill>
                  <a:prstClr val="black"/>
                </a:solidFill>
                <a:latin typeface="Arial" panose="020B0604020202020204" pitchFamily="34" charset="0"/>
                <a:cs typeface="Arial" panose="020B0604020202020204" pitchFamily="34" charset="0"/>
              </a:rPr>
              <a:t>15 environmental</a:t>
            </a:r>
          </a:p>
          <a:p>
            <a:pPr marL="171450" indent="-171450">
              <a:buFont typeface="Arial" panose="020B0604020202020204" pitchFamily="34" charset="0"/>
              <a:buChar char="•"/>
            </a:pPr>
            <a:r>
              <a:rPr lang="en-US" sz="1300" dirty="0" smtClean="0">
                <a:solidFill>
                  <a:prstClr val="black"/>
                </a:solidFill>
                <a:latin typeface="Arial" panose="020B0604020202020204" pitchFamily="34" charset="0"/>
                <a:cs typeface="Arial" panose="020B0604020202020204" pitchFamily="34" charset="0"/>
              </a:rPr>
              <a:t>130 foods</a:t>
            </a:r>
          </a:p>
          <a:p>
            <a:pPr marL="171450" indent="-171450">
              <a:buFont typeface="Arial" panose="020B0604020202020204" pitchFamily="34" charset="0"/>
              <a:buChar char="•"/>
            </a:pPr>
            <a:r>
              <a:rPr lang="en-US" sz="1300" dirty="0" smtClean="0">
                <a:solidFill>
                  <a:prstClr val="black"/>
                </a:solidFill>
                <a:latin typeface="Arial" panose="020B0604020202020204" pitchFamily="34" charset="0"/>
                <a:cs typeface="Arial" panose="020B0604020202020204" pitchFamily="34" charset="0"/>
              </a:rPr>
              <a:t>622 medications (RXnorm)</a:t>
            </a:r>
            <a:endParaRPr lang="en-US" sz="1300" dirty="0">
              <a:solidFill>
                <a:prstClr val="black"/>
              </a:solidFill>
              <a:latin typeface="Arial" panose="020B0604020202020204" pitchFamily="34" charset="0"/>
              <a:cs typeface="Arial" panose="020B0604020202020204" pitchFamily="34" charset="0"/>
            </a:endParaRPr>
          </a:p>
        </p:txBody>
      </p:sp>
      <p:sp>
        <p:nvSpPr>
          <p:cNvPr id="20" name="Rectangle à coins arrondis 19"/>
          <p:cNvSpPr/>
          <p:nvPr/>
        </p:nvSpPr>
        <p:spPr>
          <a:xfrm>
            <a:off x="1359657" y="4063637"/>
            <a:ext cx="6373905" cy="401739"/>
          </a:xfrm>
          <a:prstGeom prst="roundRect">
            <a:avLst/>
          </a:prstGeom>
          <a:solidFill>
            <a:srgbClr val="FFFFCC"/>
          </a:solidFill>
          <a:ln>
            <a:solidFill>
              <a:srgbClr val="FFCC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smtClean="0">
                <a:solidFill>
                  <a:prstClr val="black"/>
                </a:solidFill>
                <a:latin typeface="Arial" panose="020B0604020202020204" pitchFamily="34" charset="0"/>
                <a:cs typeface="Arial" panose="020B0604020202020204" pitchFamily="34" charset="0"/>
              </a:rPr>
              <a:t>SIG decision to create and maintain a minimal allergen list for the HL7 FIHR model</a:t>
            </a:r>
          </a:p>
        </p:txBody>
      </p:sp>
      <p:cxnSp>
        <p:nvCxnSpPr>
          <p:cNvPr id="24" name="Connecteur droit avec flèche 23"/>
          <p:cNvCxnSpPr>
            <a:stCxn id="18" idx="2"/>
          </p:cNvCxnSpPr>
          <p:nvPr/>
        </p:nvCxnSpPr>
        <p:spPr>
          <a:xfrm flipH="1">
            <a:off x="4819056" y="2587744"/>
            <a:ext cx="2200252" cy="1473877"/>
          </a:xfrm>
          <a:prstGeom prst="straightConnector1">
            <a:avLst/>
          </a:prstGeom>
          <a:ln w="44450" cmpd="db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a:stCxn id="20" idx="2"/>
            <a:endCxn id="65" idx="0"/>
          </p:cNvCxnSpPr>
          <p:nvPr/>
        </p:nvCxnSpPr>
        <p:spPr>
          <a:xfrm flipH="1">
            <a:off x="4546609" y="4465376"/>
            <a:ext cx="1" cy="1374116"/>
          </a:xfrm>
          <a:prstGeom prst="straightConnector1">
            <a:avLst/>
          </a:prstGeom>
          <a:ln w="44450" cmpd="dbl">
            <a:solidFill>
              <a:srgbClr val="FF9933"/>
            </a:solidFill>
            <a:tailEnd type="triangle"/>
          </a:ln>
        </p:spPr>
        <p:style>
          <a:lnRef idx="1">
            <a:schemeClr val="accent1"/>
          </a:lnRef>
          <a:fillRef idx="0">
            <a:schemeClr val="accent1"/>
          </a:fillRef>
          <a:effectRef idx="0">
            <a:schemeClr val="accent1"/>
          </a:effectRef>
          <a:fontRef idx="minor">
            <a:schemeClr val="tx1"/>
          </a:fontRef>
        </p:style>
      </p:cxnSp>
      <p:grpSp>
        <p:nvGrpSpPr>
          <p:cNvPr id="55" name="Group 54"/>
          <p:cNvGrpSpPr/>
          <p:nvPr/>
        </p:nvGrpSpPr>
        <p:grpSpPr>
          <a:xfrm>
            <a:off x="496610" y="832116"/>
            <a:ext cx="8100001" cy="36000"/>
            <a:chOff x="540398" y="863854"/>
            <a:chExt cx="8100001" cy="36000"/>
          </a:xfrm>
        </p:grpSpPr>
        <p:cxnSp>
          <p:nvCxnSpPr>
            <p:cNvPr id="57"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solidFill>
                  <a:prstClr val="white"/>
                </a:solidFill>
              </a:endParaRPr>
            </a:p>
          </p:txBody>
        </p:sp>
      </p:grpSp>
      <p:sp>
        <p:nvSpPr>
          <p:cNvPr id="63" name="Rounded Rectangle 9"/>
          <p:cNvSpPr/>
          <p:nvPr/>
        </p:nvSpPr>
        <p:spPr>
          <a:xfrm>
            <a:off x="1285704" y="1135806"/>
            <a:ext cx="3799756" cy="1048183"/>
          </a:xfrm>
          <a:prstGeom prst="roundRect">
            <a:avLst/>
          </a:prstGeom>
          <a:solidFill>
            <a:srgbClr val="E2FEF5"/>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spcAft>
                <a:spcPts val="300"/>
              </a:spcAft>
            </a:pPr>
            <a:r>
              <a:rPr lang="en-US" sz="1300" b="1" u="sng" dirty="0" smtClean="0">
                <a:solidFill>
                  <a:prstClr val="black"/>
                </a:solidFill>
                <a:latin typeface="Arial" panose="020B0604020202020204" pitchFamily="34" charset="0"/>
                <a:cs typeface="Arial" panose="020B0604020202020204" pitchFamily="34" charset="0"/>
              </a:rPr>
              <a:t>HL7 FIHR - SNOMED on FIHR</a:t>
            </a:r>
          </a:p>
          <a:p>
            <a:r>
              <a:rPr lang="en-US" sz="1300" dirty="0" smtClean="0">
                <a:solidFill>
                  <a:prstClr val="black"/>
                </a:solidFill>
                <a:latin typeface="Arial" panose="020B0604020202020204" pitchFamily="34" charset="0"/>
                <a:cs typeface="Arial" panose="020B0604020202020204" pitchFamily="34" charset="0"/>
              </a:rPr>
              <a:t>Request for a SNOMED CT minimal value set for </a:t>
            </a:r>
            <a:r>
              <a:rPr lang="en-US" sz="1300" i="1" dirty="0" smtClean="0">
                <a:solidFill>
                  <a:srgbClr val="002060"/>
                </a:solidFill>
                <a:latin typeface="Arial" panose="020B0604020202020204" pitchFamily="34" charset="0"/>
                <a:cs typeface="Arial" panose="020B0604020202020204" pitchFamily="34" charset="0"/>
              </a:rPr>
              <a:t>code</a:t>
            </a:r>
            <a:r>
              <a:rPr lang="en-US" sz="1300" dirty="0" smtClean="0">
                <a:solidFill>
                  <a:prstClr val="black"/>
                </a:solidFill>
                <a:latin typeface="Arial" panose="020B0604020202020204" pitchFamily="34" charset="0"/>
                <a:cs typeface="Arial" panose="020B0604020202020204" pitchFamily="34" charset="0"/>
              </a:rPr>
              <a:t> field (allergen) of their </a:t>
            </a:r>
            <a:r>
              <a:rPr lang="en-US" sz="1300" i="1" dirty="0" smtClean="0">
                <a:solidFill>
                  <a:srgbClr val="002060"/>
                </a:solidFill>
                <a:latin typeface="Arial" panose="020B0604020202020204" pitchFamily="34" charset="0"/>
                <a:cs typeface="Arial" panose="020B0604020202020204" pitchFamily="34" charset="0"/>
              </a:rPr>
              <a:t>AllergyIntolerance</a:t>
            </a:r>
            <a:r>
              <a:rPr lang="en-US" sz="1300" dirty="0" smtClean="0">
                <a:solidFill>
                  <a:prstClr val="black"/>
                </a:solidFill>
                <a:latin typeface="Arial" panose="020B0604020202020204" pitchFamily="34" charset="0"/>
                <a:cs typeface="Arial" panose="020B0604020202020204" pitchFamily="34" charset="0"/>
              </a:rPr>
              <a:t> HL7 FIHR resource</a:t>
            </a:r>
            <a:endParaRPr lang="en-US" sz="1300" dirty="0">
              <a:solidFill>
                <a:prstClr val="black"/>
              </a:solidFill>
              <a:latin typeface="Arial" panose="020B0604020202020204" pitchFamily="34" charset="0"/>
              <a:cs typeface="Arial" panose="020B0604020202020204" pitchFamily="34" charset="0"/>
            </a:endParaRPr>
          </a:p>
        </p:txBody>
      </p:sp>
      <p:sp>
        <p:nvSpPr>
          <p:cNvPr id="65" name="Rectangle à coins arrondis 64"/>
          <p:cNvSpPr/>
          <p:nvPr/>
        </p:nvSpPr>
        <p:spPr>
          <a:xfrm>
            <a:off x="1917709" y="5839492"/>
            <a:ext cx="5257800" cy="624907"/>
          </a:xfrm>
          <a:prstGeom prst="roundRect">
            <a:avLst/>
          </a:prstGeom>
          <a:solidFill>
            <a:srgbClr val="FFFFCC"/>
          </a:solidFill>
          <a:ln>
            <a:solidFill>
              <a:srgbClr val="FFCC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0070C0"/>
                </a:solidFill>
                <a:latin typeface="Arial" panose="020B0604020202020204" pitchFamily="34" charset="0"/>
                <a:cs typeface="Arial" panose="020B0604020202020204" pitchFamily="34" charset="0"/>
              </a:rPr>
              <a:t>CSCT volunteers to merge their dictionary to the HL7 study list both for national and international use</a:t>
            </a:r>
            <a:endParaRPr lang="en-US" sz="1400" dirty="0">
              <a:solidFill>
                <a:srgbClr val="0070C0"/>
              </a:solidFill>
              <a:latin typeface="Arial" panose="020B0604020202020204" pitchFamily="34" charset="0"/>
              <a:cs typeface="Arial" panose="020B0604020202020204" pitchFamily="34" charset="0"/>
            </a:endParaRPr>
          </a:p>
        </p:txBody>
      </p:sp>
      <p:sp>
        <p:nvSpPr>
          <p:cNvPr id="73" name="Rounded Rectangle 9"/>
          <p:cNvSpPr/>
          <p:nvPr/>
        </p:nvSpPr>
        <p:spPr>
          <a:xfrm>
            <a:off x="258735" y="2437495"/>
            <a:ext cx="3109097" cy="1030520"/>
          </a:xfrm>
          <a:prstGeom prst="roundRect">
            <a:avLst/>
          </a:prstGeom>
          <a:solidFill>
            <a:srgbClr val="D9F5FF"/>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spcAft>
                <a:spcPts val="300"/>
              </a:spcAft>
            </a:pPr>
            <a:r>
              <a:rPr lang="en-US" sz="1300" b="1" u="sng" dirty="0" smtClean="0">
                <a:solidFill>
                  <a:prstClr val="black"/>
                </a:solidFill>
                <a:latin typeface="Arial" panose="020B0604020202020204" pitchFamily="34" charset="0"/>
                <a:cs typeface="Arial" panose="020B0604020202020204" pitchFamily="34" charset="0"/>
              </a:rPr>
              <a:t>Non English-speaking countries</a:t>
            </a:r>
            <a:r>
              <a:rPr lang="en-US" sz="1300" dirty="0" smtClean="0">
                <a:solidFill>
                  <a:prstClr val="black"/>
                </a:solidFill>
                <a:latin typeface="Arial" panose="020B0604020202020204" pitchFamily="34" charset="0"/>
                <a:cs typeface="Arial" panose="020B0604020202020204" pitchFamily="34" charset="0"/>
              </a:rPr>
              <a:t> need a "starter" minimal allergen refset awaiting their full translation of SNOMED CT (Belgium, NICTIZ)</a:t>
            </a:r>
            <a:endParaRPr lang="en-US" sz="1300" dirty="0">
              <a:solidFill>
                <a:prstClr val="black"/>
              </a:solidFill>
              <a:latin typeface="Arial" panose="020B0604020202020204" pitchFamily="34" charset="0"/>
              <a:cs typeface="Arial" panose="020B0604020202020204" pitchFamily="34" charset="0"/>
            </a:endParaRPr>
          </a:p>
        </p:txBody>
      </p:sp>
      <p:cxnSp>
        <p:nvCxnSpPr>
          <p:cNvPr id="81" name="Connecteur droit avec flèche 80"/>
          <p:cNvCxnSpPr/>
          <p:nvPr/>
        </p:nvCxnSpPr>
        <p:spPr>
          <a:xfrm flipH="1">
            <a:off x="4414236" y="2183989"/>
            <a:ext cx="4119" cy="1877632"/>
          </a:xfrm>
          <a:prstGeom prst="straightConnector1">
            <a:avLst/>
          </a:prstGeom>
          <a:ln w="44450" cmpd="db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84" name="Connecteur droit avec flèche 83"/>
          <p:cNvCxnSpPr>
            <a:stCxn id="73" idx="3"/>
          </p:cNvCxnSpPr>
          <p:nvPr/>
        </p:nvCxnSpPr>
        <p:spPr>
          <a:xfrm>
            <a:off x="3367832" y="2952755"/>
            <a:ext cx="558709" cy="1108866"/>
          </a:xfrm>
          <a:prstGeom prst="straightConnector1">
            <a:avLst/>
          </a:prstGeom>
          <a:ln w="44450" cmpd="db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88" name="Connecteur droit avec flèche 87"/>
          <p:cNvCxnSpPr>
            <a:stCxn id="13" idx="3"/>
          </p:cNvCxnSpPr>
          <p:nvPr/>
        </p:nvCxnSpPr>
        <p:spPr>
          <a:xfrm flipV="1">
            <a:off x="3487369" y="5152434"/>
            <a:ext cx="1059240" cy="21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1"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0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Tree>
    <p:extLst>
      <p:ext uri="{BB962C8B-B14F-4D97-AF65-F5344CB8AC3E}">
        <p14:creationId xmlns:p14="http://schemas.microsoft.com/office/powerpoint/2010/main" val="35290525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1" name="Connecteur droit avec flèche 31"/>
          <p:cNvCxnSpPr>
            <a:endCxn id="130" idx="0"/>
          </p:cNvCxnSpPr>
          <p:nvPr/>
        </p:nvCxnSpPr>
        <p:spPr>
          <a:xfrm flipH="1">
            <a:off x="7847670" y="2109402"/>
            <a:ext cx="2074" cy="1827866"/>
          </a:xfrm>
          <a:prstGeom prst="straightConnector1">
            <a:avLst/>
          </a:prstGeom>
          <a:noFill/>
          <a:ln w="44450" cap="flat" cmpd="dbl" algn="ctr">
            <a:solidFill>
              <a:srgbClr val="4A7EBB"/>
            </a:solidFill>
            <a:prstDash val="solid"/>
            <a:miter lim="800000"/>
            <a:tailEnd type="triangle"/>
          </a:ln>
          <a:effectLst/>
        </p:spPr>
      </p:cxnSp>
      <p:sp>
        <p:nvSpPr>
          <p:cNvPr id="2" name="ZoneTexte 1"/>
          <p:cNvSpPr txBox="1"/>
          <p:nvPr/>
        </p:nvSpPr>
        <p:spPr>
          <a:xfrm>
            <a:off x="496359" y="255665"/>
            <a:ext cx="2286203" cy="523220"/>
          </a:xfrm>
          <a:prstGeom prst="rect">
            <a:avLst/>
          </a:prstGeom>
          <a:noFill/>
        </p:spPr>
        <p:txBody>
          <a:bodyPr wrap="none" rtlCol="0">
            <a:spAutoFit/>
          </a:bodyPr>
          <a:lstStyle/>
          <a:p>
            <a:r>
              <a:rPr lang="en-US" sz="2800" dirty="0" smtClean="0">
                <a:solidFill>
                  <a:schemeClr val="accent6">
                    <a:lumMod val="75000"/>
                  </a:schemeClr>
                </a:solidFill>
                <a:latin typeface="Arial" panose="020B0604020202020204" pitchFamily="34" charset="0"/>
                <a:cs typeface="Arial" panose="020B0604020202020204" pitchFamily="34" charset="0"/>
              </a:rPr>
              <a:t>The job done</a:t>
            </a:r>
            <a:endParaRPr lang="en-US"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879739" y="4069053"/>
            <a:ext cx="178794" cy="461665"/>
          </a:xfrm>
          <a:prstGeom prst="rect">
            <a:avLst/>
          </a:prstGeom>
          <a:noFill/>
        </p:spPr>
        <p:txBody>
          <a:bodyPr wrap="square" rtlCol="0">
            <a:spAutoFit/>
          </a:bodyPr>
          <a:lstStyle/>
          <a:p>
            <a:endParaRPr lang="en-US" sz="2400" dirty="0"/>
          </a:p>
        </p:txBody>
      </p:sp>
      <p:grpSp>
        <p:nvGrpSpPr>
          <p:cNvPr id="7" name="Group 6"/>
          <p:cNvGrpSpPr/>
          <p:nvPr/>
        </p:nvGrpSpPr>
        <p:grpSpPr>
          <a:xfrm>
            <a:off x="555540" y="912428"/>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38592" y="6383885"/>
            <a:ext cx="715533" cy="274304"/>
          </a:xfrm>
          <a:prstGeom prst="rect">
            <a:avLst/>
          </a:prstGeom>
        </p:spPr>
      </p:pic>
      <p:sp>
        <p:nvSpPr>
          <p:cNvPr id="96" name="Rounded Rectangle 9"/>
          <p:cNvSpPr/>
          <p:nvPr/>
        </p:nvSpPr>
        <p:spPr>
          <a:xfrm>
            <a:off x="2966811" y="1250303"/>
            <a:ext cx="5558624" cy="536734"/>
          </a:xfrm>
          <a:prstGeom prst="roundRect">
            <a:avLst/>
          </a:prstGeom>
          <a:solidFill>
            <a:srgbClr val="BDD7EE"/>
          </a:solidFill>
          <a:ln w="12700" cap="flat" cmpd="sng" algn="ctr">
            <a:solidFill>
              <a:schemeClr val="accent1">
                <a:lumMod val="75000"/>
              </a:schemeClr>
            </a:solidFill>
            <a:prstDash val="solid"/>
            <a:miter lim="800000"/>
          </a:ln>
          <a:effectLst/>
        </p:spPr>
        <p:txBody>
          <a:bodyPr lIns="36000" tIns="0" rIns="36000" bIns="36000" rtlCol="0" anchor="ct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SNOMED CT mapping of the HL7 study substances</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Mapping to the corresponding precoordinated hypersensitivity concepts</a:t>
            </a:r>
          </a:p>
        </p:txBody>
      </p:sp>
      <p:sp>
        <p:nvSpPr>
          <p:cNvPr id="97" name="Rounded Rectangle 9"/>
          <p:cNvSpPr/>
          <p:nvPr/>
        </p:nvSpPr>
        <p:spPr>
          <a:xfrm>
            <a:off x="352692" y="1787036"/>
            <a:ext cx="2231961" cy="686783"/>
          </a:xfrm>
          <a:prstGeom prst="roundRect">
            <a:avLst/>
          </a:prstGeom>
          <a:solidFill>
            <a:srgbClr val="70AD47">
              <a:lumMod val="20000"/>
              <a:lumOff val="80000"/>
            </a:srgbClr>
          </a:solidFill>
          <a:ln w="12700" cap="flat" cmpd="sng" algn="ctr">
            <a:solidFill>
              <a:srgbClr val="70AD47">
                <a:lumMod val="75000"/>
              </a:srgbClr>
            </a:solidFill>
            <a:prstDash val="solid"/>
            <a:miter lim="800000"/>
          </a:ln>
          <a:effectLst/>
        </p:spPr>
        <p:txBody>
          <a:bodyPr lIns="72000" tIns="36000" rIns="72000" bIns="36000" rtlCol="0" anchor="t" anchorCtr="0"/>
          <a:lstStyle/>
          <a:p>
            <a:pPr marL="0" marR="0" lvl="0" indent="0" defTabSz="914400" eaLnBrk="1" fontAlgn="auto" latinLnBrk="0" hangingPunct="1">
              <a:lnSpc>
                <a:spcPct val="100000"/>
              </a:lnSpc>
              <a:spcBef>
                <a:spcPts val="0"/>
              </a:spcBef>
              <a:spcAft>
                <a:spcPts val="300"/>
              </a:spcAft>
              <a:buClrTx/>
              <a:buSzTx/>
              <a:buFontTx/>
              <a:buNone/>
              <a:tabLst/>
              <a:defRPr/>
            </a:pP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Allergen list proposed for the Belgian allergy care set (HL7</a:t>
            </a:r>
            <a:r>
              <a:rPr kumimoji="0" lang="en-US" sz="1300" b="0" i="0" u="none" strike="noStrike" kern="0" cap="none" spc="0" normalizeH="0" dirty="0" smtClean="0">
                <a:ln>
                  <a:noFill/>
                </a:ln>
                <a:solidFill>
                  <a:prstClr val="black"/>
                </a:solidFill>
                <a:effectLst/>
                <a:uLnTx/>
                <a:uFillTx/>
                <a:latin typeface="Arial" panose="020B0604020202020204" pitchFamily="34" charset="0"/>
                <a:ea typeface="+mn-ea"/>
                <a:cs typeface="Arial" panose="020B0604020202020204" pitchFamily="34" charset="0"/>
              </a:rPr>
              <a:t> FIHR profile)</a:t>
            </a: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p>
        </p:txBody>
      </p:sp>
      <p:sp>
        <p:nvSpPr>
          <p:cNvPr id="98" name="Rectangle 97"/>
          <p:cNvSpPr/>
          <p:nvPr/>
        </p:nvSpPr>
        <p:spPr>
          <a:xfrm>
            <a:off x="1532994" y="3941127"/>
            <a:ext cx="3609120" cy="1093313"/>
          </a:xfrm>
          <a:prstGeom prst="rect">
            <a:avLst/>
          </a:prstGeom>
          <a:solidFill>
            <a:srgbClr val="5B9BD5">
              <a:lumMod val="40000"/>
              <a:lumOff val="60000"/>
            </a:srgbClr>
          </a:solidFill>
          <a:ln w="19050" cap="flat" cmpd="sng" algn="ctr">
            <a:solidFill>
              <a:srgbClr val="5B9BD5">
                <a:lumMod val="75000"/>
              </a:srgbClr>
            </a:solidFill>
            <a:prstDash val="solid"/>
            <a:miter lim="800000"/>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996 concepts </a:t>
            </a:r>
            <a:r>
              <a:rPr kumimoji="0" lang="en-US" sz="1300" b="1" i="0" u="none" strike="noStrike" kern="0" cap="none" spc="0" normalizeH="0" baseline="0" dirty="0" smtClean="0">
                <a:ln>
                  <a:noFill/>
                </a:ln>
                <a:solidFill>
                  <a:srgbClr val="FF0000"/>
                </a:solidFill>
                <a:effectLst/>
                <a:uLnTx/>
                <a:uFillTx/>
                <a:latin typeface="Arial" panose="020B0604020202020204" pitchFamily="34" charset="0"/>
                <a:ea typeface="+mn-ea"/>
                <a:cs typeface="Arial" panose="020B0604020202020204" pitchFamily="34" charset="0"/>
              </a:rPr>
              <a:t>pairs</a:t>
            </a:r>
            <a:r>
              <a:rPr kumimoji="0" lang="en-US" sz="1300" b="1"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beta version CSCT 2019 hypersensitivities dictionarie</a:t>
            </a:r>
            <a:r>
              <a:rPr kumimoji="0" lang="en-US" sz="1300" b="1" i="0" u="none" strike="noStrike" kern="0" cap="none" spc="0" normalizeH="0" baseline="0" dirty="0" smtClean="0">
                <a:ln>
                  <a:noFill/>
                </a:ln>
                <a:solidFill>
                  <a:srgbClr val="FF0000"/>
                </a:solidFill>
                <a:effectLst/>
                <a:uLnTx/>
                <a:uFillTx/>
                <a:latin typeface="Arial" panose="020B0604020202020204" pitchFamily="34" charset="0"/>
                <a:ea typeface="+mn-ea"/>
                <a:cs typeface="Arial" panose="020B0604020202020204" pitchFamily="34" charset="0"/>
              </a:rPr>
              <a:t>s</a:t>
            </a:r>
          </a:p>
        </p:txBody>
      </p:sp>
      <p:cxnSp>
        <p:nvCxnSpPr>
          <p:cNvPr id="99" name="Connecteur droit avec flèche 98"/>
          <p:cNvCxnSpPr/>
          <p:nvPr/>
        </p:nvCxnSpPr>
        <p:spPr>
          <a:xfrm>
            <a:off x="4279834" y="3487931"/>
            <a:ext cx="126" cy="453196"/>
          </a:xfrm>
          <a:prstGeom prst="straightConnector1">
            <a:avLst/>
          </a:prstGeom>
          <a:noFill/>
          <a:ln w="44450" cap="flat" cmpd="dbl" algn="ctr">
            <a:solidFill>
              <a:srgbClr val="FF9933"/>
            </a:solidFill>
            <a:prstDash val="solid"/>
            <a:miter lim="800000"/>
            <a:tailEnd type="triangle"/>
          </a:ln>
          <a:effectLst/>
        </p:spPr>
      </p:cxnSp>
      <p:sp>
        <p:nvSpPr>
          <p:cNvPr id="101" name="Rectangle 100"/>
          <p:cNvSpPr/>
          <p:nvPr/>
        </p:nvSpPr>
        <p:spPr>
          <a:xfrm>
            <a:off x="1668295" y="4436347"/>
            <a:ext cx="3052710" cy="507359"/>
          </a:xfrm>
          <a:prstGeom prst="rect">
            <a:avLst/>
          </a:prstGeom>
          <a:solidFill>
            <a:srgbClr val="FFFFCC"/>
          </a:solidFill>
          <a:ln w="19050" cap="flat" cmpd="sng" algn="ctr">
            <a:solidFill>
              <a:srgbClr val="FFCC9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954 substances SIG dictionary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dirty="0" smtClean="0">
                <a:ln>
                  <a:noFill/>
                </a:ln>
                <a:solidFill>
                  <a:prstClr val="white">
                    <a:lumMod val="50000"/>
                  </a:prstClr>
                </a:solidFill>
                <a:effectLst/>
                <a:uLnTx/>
                <a:uFillTx/>
                <a:latin typeface="Arial" panose="020B0604020202020204" pitchFamily="34" charset="0"/>
                <a:ea typeface="+mn-ea"/>
                <a:cs typeface="Arial" panose="020B0604020202020204" pitchFamily="34" charset="0"/>
              </a:rPr>
              <a:t>(awaiting SIG final processing)</a:t>
            </a:r>
          </a:p>
        </p:txBody>
      </p:sp>
      <p:sp>
        <p:nvSpPr>
          <p:cNvPr id="102" name="Rectangle à coins arrondis 101"/>
          <p:cNvSpPr/>
          <p:nvPr/>
        </p:nvSpPr>
        <p:spPr>
          <a:xfrm>
            <a:off x="3098448" y="6194353"/>
            <a:ext cx="2724128" cy="324000"/>
          </a:xfrm>
          <a:prstGeom prst="roundRect">
            <a:avLst/>
          </a:prstGeom>
          <a:solidFill>
            <a:srgbClr val="70AD47">
              <a:lumMod val="20000"/>
              <a:lumOff val="80000"/>
            </a:srgbClr>
          </a:solidFill>
          <a:ln w="12700" cap="flat" cmpd="sng" algn="ctr">
            <a:solidFill>
              <a:srgbClr val="70AD47">
                <a:lumMod val="75000"/>
              </a:srgb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Belgian national allergy care set</a:t>
            </a:r>
          </a:p>
        </p:txBody>
      </p:sp>
      <p:sp>
        <p:nvSpPr>
          <p:cNvPr id="103" name="Rectangle à coins arrondis 102"/>
          <p:cNvSpPr/>
          <p:nvPr/>
        </p:nvSpPr>
        <p:spPr>
          <a:xfrm>
            <a:off x="1143992" y="6203199"/>
            <a:ext cx="1951213" cy="324000"/>
          </a:xfrm>
          <a:prstGeom prst="roundRect">
            <a:avLst/>
          </a:prstGeom>
          <a:solidFill>
            <a:srgbClr val="5B9BD5">
              <a:lumMod val="40000"/>
              <a:lumOff val="60000"/>
            </a:srgbClr>
          </a:solidFill>
          <a:ln w="12700" cap="flat" cmpd="sng" algn="ctr">
            <a:solidFill>
              <a:srgbClr val="5B9BD5">
                <a:lumMod val="75000"/>
              </a:srgb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CSCT hospitals EHRs</a:t>
            </a:r>
          </a:p>
        </p:txBody>
      </p:sp>
      <p:cxnSp>
        <p:nvCxnSpPr>
          <p:cNvPr id="104" name="Connecteur droit avec flèche 103"/>
          <p:cNvCxnSpPr>
            <a:endCxn id="124" idx="0"/>
          </p:cNvCxnSpPr>
          <p:nvPr/>
        </p:nvCxnSpPr>
        <p:spPr>
          <a:xfrm>
            <a:off x="1791261" y="5028452"/>
            <a:ext cx="6414" cy="377330"/>
          </a:xfrm>
          <a:prstGeom prst="straightConnector1">
            <a:avLst/>
          </a:prstGeom>
          <a:noFill/>
          <a:ln w="6350" cap="flat" cmpd="sng" algn="ctr">
            <a:solidFill>
              <a:srgbClr val="0070C0"/>
            </a:solidFill>
            <a:prstDash val="solid"/>
            <a:miter lim="800000"/>
            <a:tailEnd type="triangle"/>
          </a:ln>
          <a:effectLst/>
        </p:spPr>
      </p:cxnSp>
      <p:sp>
        <p:nvSpPr>
          <p:cNvPr id="109" name="Rectangle à coins arrondis 108"/>
          <p:cNvSpPr/>
          <p:nvPr/>
        </p:nvSpPr>
        <p:spPr>
          <a:xfrm>
            <a:off x="3353066" y="5343983"/>
            <a:ext cx="3137175" cy="449305"/>
          </a:xfrm>
          <a:prstGeom prst="roundRect">
            <a:avLst/>
          </a:prstGeom>
          <a:solidFill>
            <a:srgbClr val="FFFFCC"/>
          </a:solidFill>
          <a:ln w="12700" cap="flat" cmpd="sng" algn="ctr">
            <a:solidFill>
              <a:srgbClr val="FFCC99"/>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International HL7 FIHR hypersensitivity model substance value list</a:t>
            </a:r>
          </a:p>
        </p:txBody>
      </p:sp>
      <p:sp>
        <p:nvSpPr>
          <p:cNvPr id="111" name="Rectangle 110"/>
          <p:cNvSpPr/>
          <p:nvPr/>
        </p:nvSpPr>
        <p:spPr>
          <a:xfrm>
            <a:off x="317157" y="3942266"/>
            <a:ext cx="1350870" cy="10926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dirty="0" smtClean="0">
                <a:ln>
                  <a:noFill/>
                </a:ln>
                <a:solidFill>
                  <a:srgbClr val="0070C0"/>
                </a:solidFill>
                <a:effectLst/>
                <a:uLnTx/>
                <a:uFillTx/>
                <a:latin typeface="Arial" panose="020B0604020202020204" pitchFamily="34" charset="0"/>
                <a:cs typeface="Arial" panose="020B0604020202020204" pitchFamily="34" charset="0"/>
              </a:rPr>
              <a:t>Of the 1186 substances considered from all sources</a:t>
            </a:r>
            <a:endParaRPr kumimoji="0" lang="en-US" sz="1300" b="0" i="0" u="none" strike="noStrike" kern="0" cap="none" spc="0" normalizeH="0" baseline="0" dirty="0" smtClean="0">
              <a:ln>
                <a:noFill/>
              </a:ln>
              <a:solidFill>
                <a:srgbClr val="0070C0"/>
              </a:solidFill>
              <a:effectLst/>
              <a:uLnTx/>
              <a:uFillTx/>
            </a:endParaRPr>
          </a:p>
        </p:txBody>
      </p:sp>
      <p:sp>
        <p:nvSpPr>
          <p:cNvPr id="115" name="Rounded Rectangle 9"/>
          <p:cNvSpPr/>
          <p:nvPr/>
        </p:nvSpPr>
        <p:spPr>
          <a:xfrm>
            <a:off x="2963895" y="2969037"/>
            <a:ext cx="5581011" cy="531830"/>
          </a:xfrm>
          <a:prstGeom prst="roundRect">
            <a:avLst/>
          </a:prstGeom>
          <a:solidFill>
            <a:srgbClr val="FFFFCC"/>
          </a:solidFill>
          <a:ln w="12700" cap="flat" cmpd="sng" algn="ctr">
            <a:solidFill>
              <a:srgbClr val="FFCC99"/>
            </a:solidFill>
            <a:prstDash val="solid"/>
            <a:miter lim="800000"/>
          </a:ln>
          <a:effectLst/>
        </p:spPr>
        <p:txBody>
          <a:bodyPr lIns="36000" tIns="0" rIns="36000" bIns="36000" rtlCol="0" anchor="ct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Reviewing the (to become international) refset with </a:t>
            </a:r>
            <a:r>
              <a:rPr kumimoji="0" lang="en-US" sz="1300" b="0" i="0" u="none" strike="noStrike" kern="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Dr</a:t>
            </a: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Goldberg</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Impact on the International edition presented to the SIG by </a:t>
            </a:r>
            <a:r>
              <a:rPr kumimoji="0" lang="en-US" sz="1300" b="0" i="0" u="none" strike="noStrike" kern="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Dr</a:t>
            </a: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Lambot </a:t>
            </a:r>
          </a:p>
        </p:txBody>
      </p:sp>
      <p:sp>
        <p:nvSpPr>
          <p:cNvPr id="118" name="Left Brace 89"/>
          <p:cNvSpPr/>
          <p:nvPr/>
        </p:nvSpPr>
        <p:spPr>
          <a:xfrm>
            <a:off x="1339333" y="3954634"/>
            <a:ext cx="120906" cy="1080239"/>
          </a:xfrm>
          <a:prstGeom prst="leftBrace">
            <a:avLst>
              <a:gd name="adj1" fmla="val 8333"/>
              <a:gd name="adj2" fmla="val 51524"/>
            </a:avLst>
          </a:prstGeom>
          <a:no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dirty="0" smtClean="0">
              <a:ln>
                <a:noFill/>
              </a:ln>
              <a:solidFill>
                <a:prstClr val="black"/>
              </a:solidFill>
              <a:effectLst/>
              <a:uLnTx/>
              <a:uFillTx/>
              <a:latin typeface="Calibri" panose="020F0502020204030204"/>
              <a:ea typeface="+mn-ea"/>
              <a:cs typeface="+mn-cs"/>
            </a:endParaRPr>
          </a:p>
        </p:txBody>
      </p:sp>
      <p:sp>
        <p:nvSpPr>
          <p:cNvPr id="121" name="ZoneTexte 22"/>
          <p:cNvSpPr txBox="1"/>
          <p:nvPr/>
        </p:nvSpPr>
        <p:spPr>
          <a:xfrm>
            <a:off x="3362970" y="5810184"/>
            <a:ext cx="984565" cy="253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dirty="0" smtClean="0">
                <a:ln>
                  <a:noFill/>
                </a:ln>
                <a:solidFill>
                  <a:prstClr val="white">
                    <a:lumMod val="50000"/>
                  </a:prstClr>
                </a:solidFill>
                <a:effectLst/>
                <a:uLnTx/>
                <a:uFillTx/>
              </a:rPr>
              <a:t>INT20200731?</a:t>
            </a:r>
          </a:p>
        </p:txBody>
      </p:sp>
      <p:sp>
        <p:nvSpPr>
          <p:cNvPr id="122" name="Rounded Rectangle 9"/>
          <p:cNvSpPr/>
          <p:nvPr/>
        </p:nvSpPr>
        <p:spPr>
          <a:xfrm>
            <a:off x="352689" y="2473512"/>
            <a:ext cx="2231963" cy="577699"/>
          </a:xfrm>
          <a:prstGeom prst="roundRect">
            <a:avLst/>
          </a:prstGeom>
          <a:solidFill>
            <a:srgbClr val="70AD47">
              <a:lumMod val="20000"/>
              <a:lumOff val="80000"/>
            </a:srgbClr>
          </a:solidFill>
          <a:ln w="12700" cap="flat" cmpd="sng" algn="ctr">
            <a:solidFill>
              <a:srgbClr val="70AD47">
                <a:lumMod val="75000"/>
              </a:srgbClr>
            </a:solidFill>
            <a:prstDash val="solid"/>
            <a:miter lim="800000"/>
          </a:ln>
          <a:effectLst/>
        </p:spPr>
        <p:txBody>
          <a:bodyPr rtlCol="0" anchor="t" anchorCtr="0"/>
          <a:lstStyle/>
          <a:p>
            <a:pPr marL="0" marR="0" lvl="0" indent="0" defTabSz="914400" eaLnBrk="1" fontAlgn="auto" latinLnBrk="0" hangingPunct="1">
              <a:lnSpc>
                <a:spcPct val="100000"/>
              </a:lnSpc>
              <a:spcBef>
                <a:spcPts val="0"/>
              </a:spcBef>
              <a:spcAft>
                <a:spcPts val="300"/>
              </a:spcAft>
              <a:buClrTx/>
              <a:buSzTx/>
              <a:buFontTx/>
              <a:buNone/>
              <a:tabLst/>
              <a:defRPr/>
            </a:pP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Allergens from the Belgian first line thesaurus</a:t>
            </a:r>
          </a:p>
        </p:txBody>
      </p:sp>
      <p:sp>
        <p:nvSpPr>
          <p:cNvPr id="124" name="Rectangle à coins arrondis 51"/>
          <p:cNvSpPr/>
          <p:nvPr/>
        </p:nvSpPr>
        <p:spPr>
          <a:xfrm>
            <a:off x="685521" y="5405782"/>
            <a:ext cx="2224307" cy="395834"/>
          </a:xfrm>
          <a:prstGeom prst="roundRect">
            <a:avLst/>
          </a:prstGeom>
          <a:solidFill>
            <a:srgbClr val="5B9BD5">
              <a:lumMod val="40000"/>
              <a:lumOff val="60000"/>
            </a:srgbClr>
          </a:solidFill>
          <a:ln w="12700" cap="flat" cmpd="sng" algn="ctr">
            <a:solidFill>
              <a:srgbClr val="5B9BD5">
                <a:lumMod val="75000"/>
              </a:srgb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CSCT formal linguistic validation of translations</a:t>
            </a:r>
          </a:p>
        </p:txBody>
      </p:sp>
      <p:sp>
        <p:nvSpPr>
          <p:cNvPr id="130" name="Rectangle à coins arrondis 51"/>
          <p:cNvSpPr/>
          <p:nvPr/>
        </p:nvSpPr>
        <p:spPr>
          <a:xfrm>
            <a:off x="7150434" y="3937268"/>
            <a:ext cx="1394472" cy="438319"/>
          </a:xfrm>
          <a:prstGeom prst="roundRect">
            <a:avLst/>
          </a:prstGeom>
          <a:solidFill>
            <a:srgbClr val="FFFFCC"/>
          </a:solidFill>
          <a:ln w="12700" cap="flat" cmpd="sng" algn="ctr">
            <a:solidFill>
              <a:srgbClr val="FFCC99"/>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To</a:t>
            </a:r>
            <a:r>
              <a:rPr kumimoji="0" lang="en-US" sz="1300" b="0" i="0" u="none" strike="noStrike" kern="0" cap="none" spc="0" normalizeH="0" dirty="0" smtClean="0">
                <a:ln>
                  <a:noFill/>
                </a:ln>
                <a:solidFill>
                  <a:prstClr val="black"/>
                </a:solidFill>
                <a:effectLst/>
                <a:uLnTx/>
                <a:uFillTx/>
                <a:latin typeface="Arial" panose="020B0604020202020204" pitchFamily="34" charset="0"/>
                <a:ea typeface="+mn-ea"/>
                <a:cs typeface="Arial" panose="020B0604020202020204" pitchFamily="34" charset="0"/>
              </a:rPr>
              <a:t> be tested in Belgium</a:t>
            </a:r>
            <a:endPar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2" name="Rounded Rectangle 9"/>
          <p:cNvSpPr/>
          <p:nvPr/>
        </p:nvSpPr>
        <p:spPr>
          <a:xfrm>
            <a:off x="6699572" y="4841870"/>
            <a:ext cx="2287513" cy="671832"/>
          </a:xfrm>
          <a:prstGeom prst="roundRect">
            <a:avLst/>
          </a:prstGeom>
          <a:solidFill>
            <a:srgbClr val="FFFFCC"/>
          </a:solidFill>
          <a:ln w="12700" cap="flat" cmpd="sng" algn="ctr">
            <a:solidFill>
              <a:srgbClr val="FFCC99"/>
            </a:solidFill>
            <a:prstDash val="solid"/>
            <a:miter lim="800000"/>
          </a:ln>
          <a:effectLst/>
        </p:spPr>
        <p:txBody>
          <a:bodyPr lIns="72000" tIns="0" rIns="72000" rtlCol="0" anchor="t"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Formal SNOMED CT modelling and promotion by the SIG to the core if used</a:t>
            </a:r>
          </a:p>
        </p:txBody>
      </p:sp>
      <p:cxnSp>
        <p:nvCxnSpPr>
          <p:cNvPr id="136" name="Connecteur droit avec flèche 31"/>
          <p:cNvCxnSpPr>
            <a:stCxn id="130" idx="2"/>
            <a:endCxn id="132" idx="0"/>
          </p:cNvCxnSpPr>
          <p:nvPr/>
        </p:nvCxnSpPr>
        <p:spPr>
          <a:xfrm flipH="1">
            <a:off x="7843329" y="4375587"/>
            <a:ext cx="4341" cy="466283"/>
          </a:xfrm>
          <a:prstGeom prst="straightConnector1">
            <a:avLst/>
          </a:prstGeom>
          <a:noFill/>
          <a:ln w="44450" cap="flat" cmpd="dbl" algn="ctr">
            <a:solidFill>
              <a:srgbClr val="FF9933"/>
            </a:solidFill>
            <a:prstDash val="solid"/>
            <a:miter lim="800000"/>
            <a:tailEnd type="triangle"/>
          </a:ln>
          <a:effectLst/>
        </p:spPr>
      </p:cxnSp>
      <p:cxnSp>
        <p:nvCxnSpPr>
          <p:cNvPr id="137" name="Connecteur droit avec flèche 136"/>
          <p:cNvCxnSpPr/>
          <p:nvPr/>
        </p:nvCxnSpPr>
        <p:spPr>
          <a:xfrm>
            <a:off x="4284063" y="1787037"/>
            <a:ext cx="8278" cy="1182000"/>
          </a:xfrm>
          <a:prstGeom prst="straightConnector1">
            <a:avLst/>
          </a:prstGeom>
          <a:ln w="44450" cmpd="dbl">
            <a:solidFill>
              <a:srgbClr val="4A7EBB"/>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47" name="Connecteur en angle 146"/>
          <p:cNvCxnSpPr>
            <a:stCxn id="97" idx="3"/>
          </p:cNvCxnSpPr>
          <p:nvPr/>
        </p:nvCxnSpPr>
        <p:spPr>
          <a:xfrm>
            <a:off x="2584653" y="2130428"/>
            <a:ext cx="1695181" cy="518121"/>
          </a:xfrm>
          <a:prstGeom prst="bentConnector3">
            <a:avLst>
              <a:gd name="adj1" fmla="val 2144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9" name="Connecteur en angle 148"/>
          <p:cNvCxnSpPr>
            <a:stCxn id="122" idx="3"/>
          </p:cNvCxnSpPr>
          <p:nvPr/>
        </p:nvCxnSpPr>
        <p:spPr>
          <a:xfrm flipV="1">
            <a:off x="2584652" y="2648549"/>
            <a:ext cx="1703550" cy="113813"/>
          </a:xfrm>
          <a:prstGeom prst="bentConnector3">
            <a:avLst>
              <a:gd name="adj1" fmla="val 21583"/>
            </a:avLst>
          </a:prstGeom>
          <a:ln>
            <a:tailEnd type="triangle"/>
          </a:ln>
        </p:spPr>
        <p:style>
          <a:lnRef idx="1">
            <a:schemeClr val="accent1"/>
          </a:lnRef>
          <a:fillRef idx="0">
            <a:schemeClr val="accent1"/>
          </a:fillRef>
          <a:effectRef idx="0">
            <a:schemeClr val="accent1"/>
          </a:effectRef>
          <a:fontRef idx="minor">
            <a:schemeClr val="tx1"/>
          </a:fontRef>
        </p:style>
      </p:cxnSp>
      <p:sp>
        <p:nvSpPr>
          <p:cNvPr id="161" name="Rounded Rectangle 9"/>
          <p:cNvSpPr/>
          <p:nvPr/>
        </p:nvSpPr>
        <p:spPr>
          <a:xfrm>
            <a:off x="3630705" y="1795456"/>
            <a:ext cx="4894729" cy="510475"/>
          </a:xfrm>
          <a:prstGeom prst="roundRect">
            <a:avLst/>
          </a:prstGeom>
          <a:solidFill>
            <a:srgbClr val="BDD7EE"/>
          </a:solidFill>
          <a:ln w="12700" cap="flat" cmpd="sng" algn="ctr">
            <a:solidFill>
              <a:schemeClr val="accent1">
                <a:lumMod val="75000"/>
              </a:schemeClr>
            </a:solidFill>
            <a:prstDash val="solid"/>
            <a:miter lim="800000"/>
          </a:ln>
          <a:effectLst/>
        </p:spPr>
        <p:txBody>
          <a:bodyPr lIns="36000" tIns="0" rIns="36000" bIns="36000" rtlCol="0" anchor="ctr"/>
          <a:lstStyle/>
          <a:p>
            <a:pPr marL="171450" lvl="0" indent="-171450">
              <a:buFont typeface="Arial" panose="020B0604020202020204" pitchFamily="34" charset="0"/>
              <a:buChar char="•"/>
            </a:pPr>
            <a:r>
              <a:rPr lang="en-US" sz="1300" kern="0" dirty="0" smtClean="0">
                <a:solidFill>
                  <a:prstClr val="black"/>
                </a:solidFill>
                <a:latin typeface="Arial" panose="020B0604020202020204" pitchFamily="34" charset="0"/>
                <a:cs typeface="Arial" panose="020B0604020202020204" pitchFamily="34" charset="0"/>
              </a:rPr>
              <a:t>Creating the missing precoordinated hypersensitivity concepts (on paper)</a:t>
            </a:r>
            <a:endParaRPr kumimoji="0" lang="en-US" sz="1300" b="0" i="0" u="none" strike="noStrike" kern="0" cap="none" spc="0" normalizeH="0" baseline="0" dirty="0" smtClean="0">
              <a:ln>
                <a:noFill/>
              </a:ln>
              <a:solidFill>
                <a:prstClr val="black"/>
              </a:solidFill>
              <a:effectLst/>
              <a:uLnTx/>
              <a:uFillTx/>
              <a:latin typeface="Arial" panose="020B0604020202020204" pitchFamily="34" charset="0"/>
              <a:cs typeface="Arial" panose="020B0604020202020204" pitchFamily="34" charset="0"/>
            </a:endParaRPr>
          </a:p>
        </p:txBody>
      </p:sp>
      <p:cxnSp>
        <p:nvCxnSpPr>
          <p:cNvPr id="192" name="Connecteur droit avec flèche 31"/>
          <p:cNvCxnSpPr/>
          <p:nvPr/>
        </p:nvCxnSpPr>
        <p:spPr>
          <a:xfrm>
            <a:off x="4165139" y="4943931"/>
            <a:ext cx="114695" cy="383156"/>
          </a:xfrm>
          <a:prstGeom prst="straightConnector1">
            <a:avLst/>
          </a:prstGeom>
          <a:noFill/>
          <a:ln w="44450" cap="flat" cmpd="dbl" algn="ctr">
            <a:solidFill>
              <a:srgbClr val="FF9933"/>
            </a:solidFill>
            <a:prstDash val="solid"/>
            <a:miter lim="800000"/>
            <a:tailEnd type="triangle"/>
          </a:ln>
          <a:effectLst/>
        </p:spPr>
      </p:cxnSp>
      <p:cxnSp>
        <p:nvCxnSpPr>
          <p:cNvPr id="238" name="Connecteur en angle 237"/>
          <p:cNvCxnSpPr>
            <a:endCxn id="103" idx="1"/>
          </p:cNvCxnSpPr>
          <p:nvPr/>
        </p:nvCxnSpPr>
        <p:spPr>
          <a:xfrm rot="16200000" flipH="1">
            <a:off x="748096" y="5969303"/>
            <a:ext cx="571910" cy="21988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3688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96358" y="172463"/>
            <a:ext cx="4111960" cy="523220"/>
          </a:xfrm>
          <a:prstGeom prst="rect">
            <a:avLst/>
          </a:prstGeom>
          <a:noFill/>
        </p:spPr>
        <p:txBody>
          <a:bodyPr wrap="none" rtlCol="0">
            <a:spAutoFit/>
          </a:bodyPr>
          <a:lstStyle/>
          <a:p>
            <a:r>
              <a:rPr lang="fr-BE" sz="2800" dirty="0" smtClean="0">
                <a:solidFill>
                  <a:schemeClr val="accent6">
                    <a:lumMod val="75000"/>
                  </a:schemeClr>
                </a:solidFill>
                <a:latin typeface="Arial" panose="020B0604020202020204" pitchFamily="34" charset="0"/>
                <a:cs typeface="Arial" panose="020B0604020202020204" pitchFamily="34" charset="0"/>
              </a:rPr>
              <a:t>SNOMED CT in </a:t>
            </a:r>
            <a:r>
              <a:rPr lang="fr-BE" sz="2800" dirty="0" err="1" smtClean="0">
                <a:solidFill>
                  <a:schemeClr val="accent6">
                    <a:lumMod val="75000"/>
                  </a:schemeClr>
                </a:solidFill>
                <a:latin typeface="Arial" panose="020B0604020202020204" pitchFamily="34" charset="0"/>
                <a:cs typeface="Arial" panose="020B0604020202020204" pitchFamily="34" charset="0"/>
              </a:rPr>
              <a:t>Belgium</a:t>
            </a:r>
            <a:endParaRPr lang="fr-BE"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1487837" y="4723453"/>
            <a:ext cx="178794" cy="310866"/>
          </a:xfrm>
          <a:prstGeom prst="rect">
            <a:avLst/>
          </a:prstGeom>
          <a:noFill/>
        </p:spPr>
        <p:txBody>
          <a:bodyPr wrap="square" rtlCol="0">
            <a:spAutoFit/>
          </a:bodyPr>
          <a:lstStyle/>
          <a:p>
            <a:endParaRPr lang="fr-BE" dirty="0"/>
          </a:p>
        </p:txBody>
      </p:sp>
      <p:grpSp>
        <p:nvGrpSpPr>
          <p:cNvPr id="7" name="Group 6"/>
          <p:cNvGrpSpPr/>
          <p:nvPr/>
        </p:nvGrpSpPr>
        <p:grpSpPr>
          <a:xfrm>
            <a:off x="555540" y="883043"/>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13" name="ZoneTexte 4">
            <a:extLst>
              <a:ext uri="{FF2B5EF4-FFF2-40B4-BE49-F238E27FC236}">
                <a16:creationId xmlns:a16="http://schemas.microsoft.com/office/drawing/2014/main" xmlns="" id="{FFDF14D4-A116-4B42-BEAB-92B8A60A97BC}"/>
              </a:ext>
            </a:extLst>
          </p:cNvPr>
          <p:cNvSpPr txBox="1"/>
          <p:nvPr/>
        </p:nvSpPr>
        <p:spPr>
          <a:xfrm>
            <a:off x="496358" y="1220460"/>
            <a:ext cx="8191265" cy="1477328"/>
          </a:xfrm>
          <a:prstGeom prst="rect">
            <a:avLst/>
          </a:prstGeom>
          <a:noFill/>
        </p:spPr>
        <p:txBody>
          <a:bodyPr wrap="square" rtlCol="0">
            <a:spAutoFit/>
          </a:bodyPr>
          <a:lstStyle/>
          <a:p>
            <a:pPr>
              <a:spcAft>
                <a:spcPts val="1200"/>
              </a:spcAft>
            </a:pPr>
            <a:r>
              <a:rPr lang="en-US" sz="2000" dirty="0" smtClean="0">
                <a:solidFill>
                  <a:srgbClr val="002060"/>
                </a:solidFill>
              </a:rPr>
              <a:t>In 2013, Belgium decides to start </a:t>
            </a:r>
            <a:r>
              <a:rPr lang="en-US" sz="2000" dirty="0">
                <a:solidFill>
                  <a:srgbClr val="002060"/>
                </a:solidFill>
              </a:rPr>
              <a:t>its SNOMED CT journey </a:t>
            </a:r>
            <a:r>
              <a:rPr lang="en-US" sz="2000" dirty="0" smtClean="0">
                <a:solidFill>
                  <a:srgbClr val="002060"/>
                </a:solidFill>
              </a:rPr>
              <a:t>as part of an ambitious national eHealth plan, with one aim being mandatory registration of emergency patient data in SNOMED CT in 2017.</a:t>
            </a:r>
          </a:p>
          <a:p>
            <a:pPr>
              <a:spcAft>
                <a:spcPts val="1200"/>
              </a:spcAft>
            </a:pPr>
            <a:r>
              <a:rPr lang="en-US" sz="2000" dirty="0" smtClean="0">
                <a:solidFill>
                  <a:srgbClr val="002060"/>
                </a:solidFill>
              </a:rPr>
              <a:t>But...</a:t>
            </a:r>
            <a:endParaRPr lang="en-US" dirty="0" smtClean="0">
              <a:solidFill>
                <a:srgbClr val="002060"/>
              </a:solidFill>
            </a:endParaRPr>
          </a:p>
        </p:txBody>
      </p:sp>
    </p:spTree>
    <p:extLst>
      <p:ext uri="{BB962C8B-B14F-4D97-AF65-F5344CB8AC3E}">
        <p14:creationId xmlns:p14="http://schemas.microsoft.com/office/powerpoint/2010/main" val="29584489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13445" y="163396"/>
            <a:ext cx="6902852" cy="523220"/>
          </a:xfrm>
          <a:prstGeom prst="rect">
            <a:avLst/>
          </a:prstGeom>
          <a:noFill/>
        </p:spPr>
        <p:txBody>
          <a:bodyPr wrap="none" rtlCol="0">
            <a:spAutoFit/>
          </a:bodyPr>
          <a:lstStyle/>
          <a:p>
            <a:r>
              <a:rPr lang="en-US" sz="2800" dirty="0" smtClean="0">
                <a:solidFill>
                  <a:schemeClr val="accent6">
                    <a:lumMod val="75000"/>
                  </a:schemeClr>
                </a:solidFill>
                <a:latin typeface="Arial" panose="020B0604020202020204" pitchFamily="34" charset="0"/>
                <a:cs typeface="Arial" panose="020B0604020202020204" pitchFamily="34" charset="0"/>
              </a:rPr>
              <a:t>With this approach, there are only winners</a:t>
            </a:r>
            <a:endParaRPr lang="en-US"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1487837" y="4669665"/>
            <a:ext cx="178794" cy="369332"/>
          </a:xfrm>
          <a:prstGeom prst="rect">
            <a:avLst/>
          </a:prstGeom>
          <a:noFill/>
        </p:spPr>
        <p:txBody>
          <a:bodyPr wrap="square" rtlCol="0">
            <a:spAutoFit/>
          </a:bodyPr>
          <a:lstStyle/>
          <a:p>
            <a:endParaRPr lang="en-US" dirty="0"/>
          </a:p>
        </p:txBody>
      </p:sp>
      <p:grpSp>
        <p:nvGrpSpPr>
          <p:cNvPr id="7" name="Group 6"/>
          <p:cNvGrpSpPr/>
          <p:nvPr/>
        </p:nvGrpSpPr>
        <p:grpSpPr>
          <a:xfrm>
            <a:off x="555540" y="832278"/>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15" name="ZoneTexte 14"/>
          <p:cNvSpPr txBox="1"/>
          <p:nvPr/>
        </p:nvSpPr>
        <p:spPr>
          <a:xfrm>
            <a:off x="555540" y="1013940"/>
            <a:ext cx="4016460" cy="400110"/>
          </a:xfrm>
          <a:prstGeom prst="rect">
            <a:avLst/>
          </a:prstGeom>
          <a:noFill/>
        </p:spPr>
        <p:txBody>
          <a:bodyPr wrap="square" rtlCol="0">
            <a:spAutoFit/>
          </a:bodyPr>
          <a:lstStyle/>
          <a:p>
            <a:pPr marL="84138" lvl="1" algn="ctr">
              <a:spcAft>
                <a:spcPts val="1200"/>
              </a:spcAft>
              <a:buClr>
                <a:srgbClr val="003399"/>
              </a:buClr>
            </a:pPr>
            <a:r>
              <a:rPr lang="en-US" sz="2000" b="1" dirty="0" smtClean="0">
                <a:solidFill>
                  <a:srgbClr val="00B0F0"/>
                </a:solidFill>
              </a:rPr>
              <a:t>CSCT</a:t>
            </a:r>
          </a:p>
        </p:txBody>
      </p:sp>
      <p:sp>
        <p:nvSpPr>
          <p:cNvPr id="13" name="ZoneTexte 12"/>
          <p:cNvSpPr txBox="1"/>
          <p:nvPr/>
        </p:nvSpPr>
        <p:spPr>
          <a:xfrm>
            <a:off x="4571999" y="1004718"/>
            <a:ext cx="3966881" cy="400110"/>
          </a:xfrm>
          <a:prstGeom prst="rect">
            <a:avLst/>
          </a:prstGeom>
          <a:noFill/>
        </p:spPr>
        <p:txBody>
          <a:bodyPr wrap="square" rtlCol="0">
            <a:spAutoFit/>
          </a:bodyPr>
          <a:lstStyle/>
          <a:p>
            <a:pPr marL="84138" lvl="1" algn="ctr">
              <a:spcAft>
                <a:spcPts val="1200"/>
              </a:spcAft>
              <a:buClr>
                <a:srgbClr val="003399"/>
              </a:buClr>
            </a:pPr>
            <a:r>
              <a:rPr lang="en-US" sz="2000" b="1" dirty="0" smtClean="0">
                <a:solidFill>
                  <a:srgbClr val="0070C0"/>
                </a:solidFill>
              </a:rPr>
              <a:t>SNOMED international</a:t>
            </a:r>
          </a:p>
        </p:txBody>
      </p:sp>
      <p:sp>
        <p:nvSpPr>
          <p:cNvPr id="8" name="ZoneTexte 7"/>
          <p:cNvSpPr txBox="1"/>
          <p:nvPr/>
        </p:nvSpPr>
        <p:spPr>
          <a:xfrm>
            <a:off x="4572000" y="1413214"/>
            <a:ext cx="3966881" cy="4985980"/>
          </a:xfrm>
          <a:prstGeom prst="rect">
            <a:avLst/>
          </a:prstGeom>
          <a:solidFill>
            <a:schemeClr val="accent5">
              <a:lumMod val="20000"/>
              <a:lumOff val="80000"/>
            </a:schemeClr>
          </a:solidFill>
        </p:spPr>
        <p:txBody>
          <a:bodyPr wrap="square" rtlCol="0">
            <a:spAutoFit/>
          </a:bodyPr>
          <a:lstStyle/>
          <a:p>
            <a:pPr marL="174625" indent="-174625">
              <a:spcAft>
                <a:spcPts val="600"/>
              </a:spcAft>
              <a:buFont typeface="Arial" panose="020B0604020202020204" pitchFamily="34" charset="0"/>
              <a:buChar char="•"/>
            </a:pPr>
            <a:r>
              <a:rPr lang="en-US" dirty="0" smtClean="0">
                <a:solidFill>
                  <a:srgbClr val="003399"/>
                </a:solidFill>
              </a:rPr>
              <a:t>New  active CRG contributor(s)</a:t>
            </a:r>
          </a:p>
          <a:p>
            <a:pPr marL="192088" indent="-192088">
              <a:spcAft>
                <a:spcPts val="600"/>
              </a:spcAft>
              <a:buFont typeface="Arial" panose="020B0604020202020204" pitchFamily="34" charset="0"/>
              <a:buChar char="•"/>
            </a:pPr>
            <a:r>
              <a:rPr lang="en-US" dirty="0" smtClean="0">
                <a:solidFill>
                  <a:srgbClr val="003399"/>
                </a:solidFill>
              </a:rPr>
              <a:t>Local testing of candidate precoordinated concepts before spending time on extensive modeling and publishing</a:t>
            </a:r>
          </a:p>
          <a:p>
            <a:pPr marL="192088" indent="-192088">
              <a:spcAft>
                <a:spcPts val="600"/>
              </a:spcAft>
              <a:buFont typeface="Arial" panose="020B0604020202020204" pitchFamily="34" charset="0"/>
              <a:buChar char="•"/>
            </a:pPr>
            <a:endParaRPr lang="en-US" sz="1400" dirty="0" smtClean="0">
              <a:solidFill>
                <a:srgbClr val="003399"/>
              </a:solidFill>
            </a:endParaRPr>
          </a:p>
          <a:p>
            <a:pPr marL="192088" indent="-192088">
              <a:spcAft>
                <a:spcPts val="600"/>
              </a:spcAft>
              <a:buFont typeface="Arial" panose="020B0604020202020204" pitchFamily="34" charset="0"/>
              <a:buChar char="•"/>
            </a:pPr>
            <a:r>
              <a:rPr lang="en-US" dirty="0" smtClean="0">
                <a:solidFill>
                  <a:srgbClr val="003399"/>
                </a:solidFill>
              </a:rPr>
              <a:t>Minimal allergen refset for FIHR based both on international data and local clinical demand</a:t>
            </a:r>
          </a:p>
          <a:p>
            <a:pPr marL="192088" indent="-192088">
              <a:buFont typeface="Arial" panose="020B0604020202020204" pitchFamily="34" charset="0"/>
              <a:buChar char="•"/>
            </a:pPr>
            <a:endParaRPr lang="en-US" sz="2000" dirty="0" smtClean="0">
              <a:solidFill>
                <a:srgbClr val="003399"/>
              </a:solidFill>
            </a:endParaRPr>
          </a:p>
          <a:p>
            <a:pPr marL="268288" indent="-268288">
              <a:spcAft>
                <a:spcPts val="600"/>
              </a:spcAft>
            </a:pPr>
            <a:r>
              <a:rPr lang="en-US" dirty="0" smtClean="0">
                <a:solidFill>
                  <a:srgbClr val="003399"/>
                </a:solidFill>
              </a:rPr>
              <a:t>=&gt; Answers the FIHR and Member requests with less work</a:t>
            </a:r>
          </a:p>
          <a:p>
            <a:pPr marL="268288" indent="-268288">
              <a:spcAft>
                <a:spcPts val="600"/>
              </a:spcAft>
            </a:pPr>
            <a:endParaRPr lang="en-US" sz="2000" dirty="0" smtClean="0">
              <a:solidFill>
                <a:srgbClr val="003399"/>
              </a:solidFill>
            </a:endParaRPr>
          </a:p>
          <a:p>
            <a:pPr marL="268288" indent="-268288">
              <a:spcAft>
                <a:spcPts val="600"/>
              </a:spcAft>
            </a:pPr>
            <a:r>
              <a:rPr lang="en-US" dirty="0" smtClean="0">
                <a:solidFill>
                  <a:srgbClr val="003399"/>
                </a:solidFill>
              </a:rPr>
              <a:t>=&gt; A good demonstration what clinicians can achieve in SNOMED CT, even starting from scratch if motivated</a:t>
            </a:r>
            <a:endParaRPr lang="en-US" dirty="0">
              <a:solidFill>
                <a:srgbClr val="003399"/>
              </a:solidFill>
            </a:endParaRPr>
          </a:p>
        </p:txBody>
      </p:sp>
      <p:sp>
        <p:nvSpPr>
          <p:cNvPr id="17" name="ZoneTexte 16"/>
          <p:cNvSpPr txBox="1"/>
          <p:nvPr/>
        </p:nvSpPr>
        <p:spPr>
          <a:xfrm>
            <a:off x="555540" y="1413214"/>
            <a:ext cx="4016460" cy="4985980"/>
          </a:xfrm>
          <a:prstGeom prst="rect">
            <a:avLst/>
          </a:prstGeom>
          <a:solidFill>
            <a:srgbClr val="C5F0FF"/>
          </a:solidFill>
        </p:spPr>
        <p:txBody>
          <a:bodyPr wrap="square" rtlCol="0">
            <a:spAutoFit/>
          </a:bodyPr>
          <a:lstStyle/>
          <a:p>
            <a:pPr marL="174625" indent="-174625">
              <a:spcAft>
                <a:spcPts val="600"/>
              </a:spcAft>
              <a:buFont typeface="Arial" panose="020B0604020202020204" pitchFamily="34" charset="0"/>
              <a:buChar char="•"/>
            </a:pPr>
            <a:r>
              <a:rPr lang="en-US" dirty="0" smtClean="0">
                <a:solidFill>
                  <a:srgbClr val="003399"/>
                </a:solidFill>
              </a:rPr>
              <a:t>Learned by doing</a:t>
            </a:r>
          </a:p>
          <a:p>
            <a:pPr marL="174625" indent="-174625">
              <a:spcAft>
                <a:spcPts val="600"/>
              </a:spcAft>
              <a:buFont typeface="Arial" panose="020B0604020202020204" pitchFamily="34" charset="0"/>
              <a:buChar char="•"/>
            </a:pPr>
            <a:r>
              <a:rPr lang="en-US" dirty="0" smtClean="0">
                <a:solidFill>
                  <a:srgbClr val="003399"/>
                </a:solidFill>
              </a:rPr>
              <a:t>Avoided useless work on soon-to-be outdated concepts</a:t>
            </a:r>
          </a:p>
          <a:p>
            <a:pPr marL="174625" indent="-174625">
              <a:spcAft>
                <a:spcPts val="600"/>
              </a:spcAft>
              <a:buFont typeface="Arial" panose="020B0604020202020204" pitchFamily="34" charset="0"/>
              <a:buChar char="•"/>
            </a:pPr>
            <a:r>
              <a:rPr lang="en-US" dirty="0" smtClean="0">
                <a:solidFill>
                  <a:srgbClr val="003399"/>
                </a:solidFill>
              </a:rPr>
              <a:t>Demonstrated at national level both what can and can't be achieved without tooling</a:t>
            </a:r>
          </a:p>
          <a:p>
            <a:pPr marL="174625" indent="-174625">
              <a:spcAft>
                <a:spcPts val="600"/>
              </a:spcAft>
              <a:buFont typeface="Arial" panose="020B0604020202020204" pitchFamily="34" charset="0"/>
              <a:buChar char="•"/>
            </a:pPr>
            <a:r>
              <a:rPr lang="en-US" dirty="0" smtClean="0">
                <a:solidFill>
                  <a:srgbClr val="003399"/>
                </a:solidFill>
              </a:rPr>
              <a:t>Belgian allergen refset based both on international data and local clinical demand and aligned to the SNOMED international refset </a:t>
            </a:r>
          </a:p>
          <a:p>
            <a:pPr>
              <a:spcAft>
                <a:spcPts val="600"/>
              </a:spcAft>
            </a:pPr>
            <a:r>
              <a:rPr lang="en-US" dirty="0" smtClean="0">
                <a:solidFill>
                  <a:srgbClr val="003399"/>
                </a:solidFill>
              </a:rPr>
              <a:t>=&gt; Solution the our need that can go live</a:t>
            </a:r>
          </a:p>
          <a:p>
            <a:pPr marL="268288" indent="-268288">
              <a:spcAft>
                <a:spcPts val="600"/>
              </a:spcAft>
            </a:pPr>
            <a:r>
              <a:rPr lang="en-US" dirty="0" smtClean="0">
                <a:solidFill>
                  <a:srgbClr val="003399"/>
                </a:solidFill>
              </a:rPr>
              <a:t>=&gt; Same creation work but less future maintenance</a:t>
            </a:r>
          </a:p>
          <a:p>
            <a:pPr marL="268288" indent="-268288">
              <a:spcAft>
                <a:spcPts val="600"/>
              </a:spcAft>
            </a:pPr>
            <a:r>
              <a:rPr lang="en-US" dirty="0" smtClean="0">
                <a:solidFill>
                  <a:srgbClr val="003399"/>
                </a:solidFill>
              </a:rPr>
              <a:t>=&gt; a methodology that can and will be replicated with other domains (vaccines)</a:t>
            </a:r>
            <a:endParaRPr lang="en-US" dirty="0">
              <a:solidFill>
                <a:srgbClr val="003399"/>
              </a:solidFill>
            </a:endParaRPr>
          </a:p>
        </p:txBody>
      </p:sp>
    </p:spTree>
    <p:extLst>
      <p:ext uri="{BB962C8B-B14F-4D97-AF65-F5344CB8AC3E}">
        <p14:creationId xmlns:p14="http://schemas.microsoft.com/office/powerpoint/2010/main" val="14312435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64275" y="214866"/>
            <a:ext cx="3684278" cy="523220"/>
          </a:xfrm>
          <a:prstGeom prst="rect">
            <a:avLst/>
          </a:prstGeom>
          <a:noFill/>
        </p:spPr>
        <p:txBody>
          <a:bodyPr wrap="none" rtlCol="0">
            <a:spAutoFit/>
          </a:bodyPr>
          <a:lstStyle/>
          <a:p>
            <a:r>
              <a:rPr lang="en-US" sz="2800" dirty="0" smtClean="0">
                <a:solidFill>
                  <a:schemeClr val="accent6">
                    <a:lumMod val="75000"/>
                  </a:schemeClr>
                </a:solidFill>
                <a:latin typeface="Arial" panose="020B0604020202020204" pitchFamily="34" charset="0"/>
                <a:cs typeface="Arial" panose="020B0604020202020204" pitchFamily="34" charset="0"/>
              </a:rPr>
              <a:t>Take home messages</a:t>
            </a:r>
            <a:endParaRPr lang="en-US"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1487837" y="4723453"/>
            <a:ext cx="178794" cy="369332"/>
          </a:xfrm>
          <a:prstGeom prst="rect">
            <a:avLst/>
          </a:prstGeom>
          <a:noFill/>
        </p:spPr>
        <p:txBody>
          <a:bodyPr wrap="square" rtlCol="0">
            <a:spAutoFit/>
          </a:bodyPr>
          <a:lstStyle/>
          <a:p>
            <a:endParaRPr lang="en-US" dirty="0"/>
          </a:p>
        </p:txBody>
      </p:sp>
      <p:grpSp>
        <p:nvGrpSpPr>
          <p:cNvPr id="7" name="Group 6"/>
          <p:cNvGrpSpPr/>
          <p:nvPr/>
        </p:nvGrpSpPr>
        <p:grpSpPr>
          <a:xfrm>
            <a:off x="555540" y="912428"/>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15" name="ZoneTexte 14"/>
          <p:cNvSpPr txBox="1"/>
          <p:nvPr/>
        </p:nvSpPr>
        <p:spPr>
          <a:xfrm>
            <a:off x="494693" y="1158768"/>
            <a:ext cx="8160847" cy="4939814"/>
          </a:xfrm>
          <a:prstGeom prst="rect">
            <a:avLst/>
          </a:prstGeom>
          <a:noFill/>
        </p:spPr>
        <p:txBody>
          <a:bodyPr wrap="square" rtlCol="0">
            <a:spAutoFit/>
          </a:bodyPr>
          <a:lstStyle/>
          <a:p>
            <a:pPr marL="427038" lvl="1" indent="-342900">
              <a:spcAft>
                <a:spcPts val="1200"/>
              </a:spcAft>
              <a:buClr>
                <a:srgbClr val="003399"/>
              </a:buClr>
              <a:buFont typeface="Arial" panose="020B0604020202020204" pitchFamily="34" charset="0"/>
              <a:buChar char="•"/>
            </a:pPr>
            <a:r>
              <a:rPr lang="en-US" sz="2000" dirty="0" smtClean="0">
                <a:solidFill>
                  <a:srgbClr val="0070C0"/>
                </a:solidFill>
              </a:rPr>
              <a:t>You can "cheat" with the recommendations of good practice and do some SNOMED CT on paper and in Excel but you can't get away with it</a:t>
            </a:r>
          </a:p>
          <a:p>
            <a:pPr marL="712788" lvl="1" indent="-342900">
              <a:spcAft>
                <a:spcPts val="600"/>
              </a:spcAft>
              <a:buClr>
                <a:srgbClr val="003399"/>
              </a:buClr>
              <a:buFont typeface="Wingdings" panose="05000000000000000000" pitchFamily="2" charset="2"/>
              <a:buChar char="ð"/>
            </a:pPr>
            <a:r>
              <a:rPr lang="en-US" sz="2000" dirty="0" smtClean="0">
                <a:solidFill>
                  <a:srgbClr val="003399"/>
                </a:solidFill>
              </a:rPr>
              <a:t>By all means do it to learn and as step stone to prove your point, to get adoption</a:t>
            </a:r>
          </a:p>
          <a:p>
            <a:pPr marL="712788" lvl="1" indent="-342900">
              <a:spcAft>
                <a:spcPts val="1200"/>
              </a:spcAft>
              <a:buClr>
                <a:srgbClr val="003399"/>
              </a:buClr>
              <a:buFont typeface="Wingdings" panose="05000000000000000000" pitchFamily="2" charset="2"/>
              <a:buChar char="ð"/>
            </a:pPr>
            <a:r>
              <a:rPr lang="en-US" sz="2000" dirty="0" smtClean="0">
                <a:solidFill>
                  <a:srgbClr val="003399"/>
                </a:solidFill>
              </a:rPr>
              <a:t>But </a:t>
            </a:r>
            <a:r>
              <a:rPr lang="en-US" sz="2000" b="1" i="1" dirty="0" smtClean="0">
                <a:solidFill>
                  <a:srgbClr val="003399"/>
                </a:solidFill>
              </a:rPr>
              <a:t>Never</a:t>
            </a:r>
            <a:r>
              <a:rPr lang="en-US" sz="2000" dirty="0" smtClean="0">
                <a:solidFill>
                  <a:srgbClr val="003399"/>
                </a:solidFill>
              </a:rPr>
              <a:t> plan to use this approach for big refsets or for long; You can't maintain a refset properly, effectively, without tooling</a:t>
            </a:r>
          </a:p>
          <a:p>
            <a:pPr marL="427038" lvl="1" indent="-342900">
              <a:spcBef>
                <a:spcPts val="1200"/>
              </a:spcBef>
              <a:spcAft>
                <a:spcPts val="1200"/>
              </a:spcAft>
              <a:buClr>
                <a:srgbClr val="003399"/>
              </a:buClr>
              <a:buFont typeface="Arial" panose="020B0604020202020204" pitchFamily="34" charset="0"/>
              <a:buChar char="•"/>
            </a:pPr>
            <a:r>
              <a:rPr lang="en-US" sz="2000" dirty="0" smtClean="0">
                <a:solidFill>
                  <a:srgbClr val="0070C0"/>
                </a:solidFill>
              </a:rPr>
              <a:t>Being a "beginner" with SNOMED CT doesn't mean you're useless. You can and should contribute to any level of work you can</a:t>
            </a:r>
          </a:p>
          <a:p>
            <a:pPr marL="712788" lvl="1" indent="-342900">
              <a:spcAft>
                <a:spcPts val="1200"/>
              </a:spcAft>
              <a:buClr>
                <a:srgbClr val="003399"/>
              </a:buClr>
              <a:buFont typeface="Calibri" panose="020F0502020204030204" pitchFamily="34" charset="0"/>
              <a:buChar char="-"/>
            </a:pPr>
            <a:r>
              <a:rPr lang="en-US" sz="2000" dirty="0" smtClean="0">
                <a:solidFill>
                  <a:srgbClr val="003399"/>
                </a:solidFill>
              </a:rPr>
              <a:t>Theoretical study can only take you so far, you can only truly learn SNOMED CT by doing it</a:t>
            </a:r>
          </a:p>
          <a:p>
            <a:pPr marL="712788" lvl="1" indent="-342900">
              <a:spcAft>
                <a:spcPts val="1200"/>
              </a:spcAft>
              <a:buClr>
                <a:srgbClr val="003399"/>
              </a:buClr>
              <a:buFont typeface="Calibri" panose="020F0502020204030204" pitchFamily="34" charset="0"/>
              <a:buChar char="-"/>
            </a:pPr>
            <a:r>
              <a:rPr lang="en-US" sz="2000" dirty="0" smtClean="0">
                <a:solidFill>
                  <a:srgbClr val="003399"/>
                </a:solidFill>
              </a:rPr>
              <a:t>People who discover SNOMED CT don't know its history so they can unearth what experienced users don't notice anymore and ask challenging questions</a:t>
            </a:r>
          </a:p>
        </p:txBody>
      </p:sp>
    </p:spTree>
    <p:extLst>
      <p:ext uri="{BB962C8B-B14F-4D97-AF65-F5344CB8AC3E}">
        <p14:creationId xmlns:p14="http://schemas.microsoft.com/office/powerpoint/2010/main" val="9329761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96359" y="255665"/>
            <a:ext cx="3684278" cy="523220"/>
          </a:xfrm>
          <a:prstGeom prst="rect">
            <a:avLst/>
          </a:prstGeom>
          <a:noFill/>
        </p:spPr>
        <p:txBody>
          <a:bodyPr wrap="none" rtlCol="0">
            <a:spAutoFit/>
          </a:bodyPr>
          <a:lstStyle/>
          <a:p>
            <a:r>
              <a:rPr lang="en-US" sz="2800" dirty="0" smtClean="0">
                <a:solidFill>
                  <a:schemeClr val="accent6">
                    <a:lumMod val="75000"/>
                  </a:schemeClr>
                </a:solidFill>
                <a:latin typeface="Arial" panose="020B0604020202020204" pitchFamily="34" charset="0"/>
                <a:cs typeface="Arial" panose="020B0604020202020204" pitchFamily="34" charset="0"/>
              </a:rPr>
              <a:t>Take home messages</a:t>
            </a:r>
            <a:endParaRPr lang="en-US"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1487837" y="4723453"/>
            <a:ext cx="178794" cy="369332"/>
          </a:xfrm>
          <a:prstGeom prst="rect">
            <a:avLst/>
          </a:prstGeom>
          <a:noFill/>
        </p:spPr>
        <p:txBody>
          <a:bodyPr wrap="square" rtlCol="0">
            <a:spAutoFit/>
          </a:bodyPr>
          <a:lstStyle/>
          <a:p>
            <a:endParaRPr lang="en-US" dirty="0"/>
          </a:p>
        </p:txBody>
      </p:sp>
      <p:grpSp>
        <p:nvGrpSpPr>
          <p:cNvPr id="7" name="Group 6"/>
          <p:cNvGrpSpPr/>
          <p:nvPr/>
        </p:nvGrpSpPr>
        <p:grpSpPr>
          <a:xfrm>
            <a:off x="555540" y="912428"/>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15" name="ZoneTexte 14"/>
          <p:cNvSpPr txBox="1"/>
          <p:nvPr/>
        </p:nvSpPr>
        <p:spPr>
          <a:xfrm>
            <a:off x="496359" y="1186379"/>
            <a:ext cx="8272789" cy="4093428"/>
          </a:xfrm>
          <a:prstGeom prst="rect">
            <a:avLst/>
          </a:prstGeom>
          <a:noFill/>
        </p:spPr>
        <p:txBody>
          <a:bodyPr wrap="square" rtlCol="0">
            <a:spAutoFit/>
          </a:bodyPr>
          <a:lstStyle/>
          <a:p>
            <a:pPr marL="427038" lvl="1" indent="-342900">
              <a:spcAft>
                <a:spcPts val="600"/>
              </a:spcAft>
              <a:buClr>
                <a:srgbClr val="003399"/>
              </a:buClr>
              <a:buFont typeface="Arial" panose="020B0604020202020204" pitchFamily="34" charset="0"/>
              <a:buChar char="•"/>
            </a:pPr>
            <a:r>
              <a:rPr lang="en-US" sz="2000" dirty="0" smtClean="0">
                <a:solidFill>
                  <a:srgbClr val="0070C0"/>
                </a:solidFill>
              </a:rPr>
              <a:t>It's not lots of money that makes a success story it's motivated people</a:t>
            </a:r>
          </a:p>
          <a:p>
            <a:pPr marL="712788" lvl="1" indent="-342900">
              <a:spcAft>
                <a:spcPts val="1200"/>
              </a:spcAft>
              <a:buClr>
                <a:srgbClr val="003399"/>
              </a:buClr>
              <a:buFont typeface="Wingdings" panose="05000000000000000000" pitchFamily="2" charset="2"/>
              <a:buChar char="ð"/>
            </a:pPr>
            <a:r>
              <a:rPr lang="en-US" sz="2000" dirty="0" smtClean="0">
                <a:solidFill>
                  <a:srgbClr val="003399"/>
                </a:solidFill>
              </a:rPr>
              <a:t>Build your local community</a:t>
            </a:r>
          </a:p>
          <a:p>
            <a:pPr marL="712788" lvl="1" indent="-342900">
              <a:spcAft>
                <a:spcPts val="1200"/>
              </a:spcAft>
              <a:buClr>
                <a:srgbClr val="003399"/>
              </a:buClr>
              <a:buFont typeface="Wingdings" panose="05000000000000000000" pitchFamily="2" charset="2"/>
              <a:buChar char="ð"/>
            </a:pPr>
            <a:r>
              <a:rPr lang="en-US" sz="2000" dirty="0" smtClean="0">
                <a:solidFill>
                  <a:srgbClr val="003399"/>
                </a:solidFill>
              </a:rPr>
              <a:t>Decide what your final aim will be even it takes 15y to get there and then start walking one step at a time toward that aim</a:t>
            </a:r>
          </a:p>
          <a:p>
            <a:pPr marL="712788" lvl="1" indent="-342900">
              <a:spcAft>
                <a:spcPts val="1200"/>
              </a:spcAft>
              <a:buClr>
                <a:srgbClr val="003399"/>
              </a:buClr>
              <a:buFont typeface="Wingdings" panose="05000000000000000000" pitchFamily="2" charset="2"/>
              <a:buChar char="ð"/>
            </a:pPr>
            <a:r>
              <a:rPr lang="en-US" sz="2000" dirty="0" smtClean="0">
                <a:solidFill>
                  <a:srgbClr val="003399"/>
                </a:solidFill>
              </a:rPr>
              <a:t>Teach, teach, teach; always support each other; share, share, share</a:t>
            </a:r>
          </a:p>
          <a:p>
            <a:pPr marL="427038" lvl="1" indent="-342900">
              <a:spcBef>
                <a:spcPts val="1200"/>
              </a:spcBef>
              <a:spcAft>
                <a:spcPts val="600"/>
              </a:spcAft>
              <a:buClr>
                <a:srgbClr val="003399"/>
              </a:buClr>
              <a:buFont typeface="Arial" panose="020B0604020202020204" pitchFamily="34" charset="0"/>
              <a:buChar char="•"/>
            </a:pPr>
            <a:r>
              <a:rPr lang="en-US" sz="2000" dirty="0" smtClean="0">
                <a:solidFill>
                  <a:srgbClr val="0070C0"/>
                </a:solidFill>
              </a:rPr>
              <a:t>It's a hard road but </a:t>
            </a:r>
            <a:r>
              <a:rPr lang="en-US" sz="2000" b="1" dirty="0" smtClean="0">
                <a:solidFill>
                  <a:srgbClr val="0070C0"/>
                </a:solidFill>
              </a:rPr>
              <a:t>at every step</a:t>
            </a:r>
            <a:r>
              <a:rPr lang="en-US" sz="2000" dirty="0" smtClean="0">
                <a:solidFill>
                  <a:srgbClr val="0070C0"/>
                </a:solidFill>
              </a:rPr>
              <a:t> SNOMED international supported us</a:t>
            </a:r>
          </a:p>
          <a:p>
            <a:pPr marL="712788" lvl="1" indent="-342900">
              <a:spcAft>
                <a:spcPts val="1200"/>
              </a:spcAft>
              <a:buClr>
                <a:srgbClr val="003399"/>
              </a:buClr>
              <a:buFont typeface="Calibri" panose="020F0502020204030204" pitchFamily="34" charset="0"/>
              <a:buChar char="-"/>
            </a:pPr>
            <a:r>
              <a:rPr lang="en-US" sz="2000" dirty="0" smtClean="0">
                <a:solidFill>
                  <a:srgbClr val="003399"/>
                </a:solidFill>
              </a:rPr>
              <a:t>Don't hesitate to reach out to the staff, they're a great team and we'd have given up on the terminology many times without them</a:t>
            </a:r>
          </a:p>
          <a:p>
            <a:pPr marL="712788" lvl="1" indent="-342900">
              <a:spcAft>
                <a:spcPts val="1200"/>
              </a:spcAft>
              <a:buClr>
                <a:srgbClr val="003399"/>
              </a:buClr>
              <a:buFont typeface="Calibri" panose="020F0502020204030204" pitchFamily="34" charset="0"/>
              <a:buChar char="-"/>
            </a:pPr>
            <a:r>
              <a:rPr lang="en-US" sz="2000" dirty="0" smtClean="0">
                <a:solidFill>
                  <a:srgbClr val="003399"/>
                </a:solidFill>
              </a:rPr>
              <a:t>As soon as you can, engage in the SNOMED international work and give back to the next generation what you have been given</a:t>
            </a:r>
          </a:p>
        </p:txBody>
      </p:sp>
      <p:sp>
        <p:nvSpPr>
          <p:cNvPr id="13" name="ZoneTexte 12"/>
          <p:cNvSpPr txBox="1"/>
          <p:nvPr/>
        </p:nvSpPr>
        <p:spPr>
          <a:xfrm>
            <a:off x="822042" y="5402914"/>
            <a:ext cx="8160847" cy="738664"/>
          </a:xfrm>
          <a:prstGeom prst="rect">
            <a:avLst/>
          </a:prstGeom>
          <a:noFill/>
        </p:spPr>
        <p:txBody>
          <a:bodyPr wrap="square" rtlCol="0">
            <a:spAutoFit/>
          </a:bodyPr>
          <a:lstStyle/>
          <a:p>
            <a:pPr marL="84138" lvl="1">
              <a:spcAft>
                <a:spcPts val="1200"/>
              </a:spcAft>
              <a:buClr>
                <a:srgbClr val="003399"/>
              </a:buClr>
            </a:pPr>
            <a:r>
              <a:rPr lang="en-US" sz="2100" b="1" dirty="0" smtClean="0">
                <a:solidFill>
                  <a:srgbClr val="0070C0"/>
                </a:solidFill>
              </a:rPr>
              <a:t>SNOMED CT isn't just a terminology it's a mindset of sharing and building together what we need. Made by clinicians for clinicians!</a:t>
            </a:r>
            <a:endParaRPr lang="en-US" sz="2100" b="1" dirty="0" smtClean="0">
              <a:solidFill>
                <a:srgbClr val="003399"/>
              </a:solidFill>
            </a:endParaRPr>
          </a:p>
        </p:txBody>
      </p:sp>
    </p:spTree>
    <p:extLst>
      <p:ext uri="{BB962C8B-B14F-4D97-AF65-F5344CB8AC3E}">
        <p14:creationId xmlns:p14="http://schemas.microsoft.com/office/powerpoint/2010/main" val="10193035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rotWithShape="1">
          <a:blip r:embed="rId2" cstate="print">
            <a:extLst>
              <a:ext uri="{28A0092B-C50C-407E-A947-70E740481C1C}">
                <a14:useLocalDpi xmlns:a14="http://schemas.microsoft.com/office/drawing/2010/main" val="0"/>
              </a:ext>
            </a:extLst>
          </a:blip>
          <a:srcRect l="11173" t="1718"/>
          <a:stretch/>
        </p:blipFill>
        <p:spPr>
          <a:xfrm>
            <a:off x="4851400" y="1153323"/>
            <a:ext cx="4143217" cy="3272063"/>
          </a:xfrm>
          <a:prstGeom prst="rect">
            <a:avLst/>
          </a:prstGeom>
        </p:spPr>
      </p:pic>
      <p:sp>
        <p:nvSpPr>
          <p:cNvPr id="6" name="Titre 1"/>
          <p:cNvSpPr>
            <a:spLocks noGrp="1"/>
          </p:cNvSpPr>
          <p:nvPr>
            <p:ph type="title"/>
          </p:nvPr>
        </p:nvSpPr>
        <p:spPr>
          <a:xfrm>
            <a:off x="447703" y="148532"/>
            <a:ext cx="8037391" cy="554154"/>
          </a:xfrm>
        </p:spPr>
        <p:txBody>
          <a:bodyPr>
            <a:noAutofit/>
          </a:bodyPr>
          <a:lstStyle/>
          <a:p>
            <a:pPr algn="l"/>
            <a:r>
              <a:rPr lang="en-US" sz="2400" dirty="0" smtClean="0"/>
              <a:t>Consortium for Support on Clinical Terminologies today</a:t>
            </a:r>
            <a:endParaRPr lang="en-US" sz="2400" dirty="0">
              <a:solidFill>
                <a:schemeClr val="accent6">
                  <a:lumMod val="75000"/>
                </a:schemeClr>
              </a:solidFill>
            </a:endParaRPr>
          </a:p>
        </p:txBody>
      </p:sp>
      <p:sp>
        <p:nvSpPr>
          <p:cNvPr id="4" name="Rectangle 3"/>
          <p:cNvSpPr/>
          <p:nvPr/>
        </p:nvSpPr>
        <p:spPr>
          <a:xfrm>
            <a:off x="540397" y="1074533"/>
            <a:ext cx="4311003" cy="2108269"/>
          </a:xfrm>
          <a:prstGeom prst="rect">
            <a:avLst/>
          </a:prstGeom>
        </p:spPr>
        <p:txBody>
          <a:bodyPr wrap="square">
            <a:spAutoFit/>
          </a:bodyPr>
          <a:lstStyle/>
          <a:p>
            <a:pPr indent="3175">
              <a:spcAft>
                <a:spcPts val="300"/>
              </a:spcAft>
            </a:pPr>
            <a:r>
              <a:rPr lang="en-US" dirty="0" smtClean="0">
                <a:solidFill>
                  <a:srgbClr val="003399"/>
                </a:solidFill>
              </a:rPr>
              <a:t>In 3,5y from 8 to 38 institutions</a:t>
            </a:r>
          </a:p>
          <a:p>
            <a:pPr marL="177800" indent="3175">
              <a:spcAft>
                <a:spcPts val="300"/>
              </a:spcAft>
            </a:pPr>
            <a:r>
              <a:rPr lang="en-US" sz="1400" dirty="0" smtClean="0">
                <a:solidFill>
                  <a:srgbClr val="003399"/>
                </a:solidFill>
              </a:rPr>
              <a:t>= 53% of Belgian hospitals in term of beds</a:t>
            </a:r>
          </a:p>
          <a:p>
            <a:pPr marL="627063" indent="-177800">
              <a:buFont typeface="Arial" panose="020B0604020202020204" pitchFamily="34" charset="0"/>
              <a:buChar char="•"/>
            </a:pPr>
            <a:r>
              <a:rPr lang="en-US" sz="1400" dirty="0" smtClean="0">
                <a:solidFill>
                  <a:srgbClr val="003399"/>
                </a:solidFill>
              </a:rPr>
              <a:t>100% Brussels</a:t>
            </a:r>
          </a:p>
          <a:p>
            <a:pPr marL="627063" indent="-177800">
              <a:buFont typeface="Arial" panose="020B0604020202020204" pitchFamily="34" charset="0"/>
              <a:buChar char="•"/>
            </a:pPr>
            <a:r>
              <a:rPr lang="en-US" sz="1400" dirty="0" smtClean="0">
                <a:solidFill>
                  <a:srgbClr val="003399"/>
                </a:solidFill>
              </a:rPr>
              <a:t>75% Wallonia</a:t>
            </a:r>
          </a:p>
          <a:p>
            <a:pPr marL="627063" indent="-177800">
              <a:buFont typeface="Arial" panose="020B0604020202020204" pitchFamily="34" charset="0"/>
              <a:buChar char="•"/>
            </a:pPr>
            <a:r>
              <a:rPr lang="en-US" sz="1400" dirty="0" smtClean="0">
                <a:solidFill>
                  <a:srgbClr val="003399"/>
                </a:solidFill>
              </a:rPr>
              <a:t>28% Flanders</a:t>
            </a:r>
          </a:p>
          <a:p>
            <a:pPr>
              <a:spcBef>
                <a:spcPts val="1200"/>
              </a:spcBef>
            </a:pPr>
            <a:r>
              <a:rPr lang="en-US" sz="1400" b="1" dirty="0" smtClean="0">
                <a:solidFill>
                  <a:srgbClr val="003399"/>
                </a:solidFill>
              </a:rPr>
              <a:t>From two people wanting to share to more then a hundred participants ranging from student level to the almost daily committed staff.</a:t>
            </a:r>
            <a:endParaRPr lang="en-US" sz="1400" dirty="0" smtClean="0">
              <a:solidFill>
                <a:srgbClr val="003399"/>
              </a:solidFill>
            </a:endParaRPr>
          </a:p>
        </p:txBody>
      </p:sp>
      <p:grpSp>
        <p:nvGrpSpPr>
          <p:cNvPr id="16" name="Group 15"/>
          <p:cNvGrpSpPr/>
          <p:nvPr/>
        </p:nvGrpSpPr>
        <p:grpSpPr>
          <a:xfrm>
            <a:off x="540398" y="796118"/>
            <a:ext cx="8100001" cy="36000"/>
            <a:chOff x="540398" y="863854"/>
            <a:chExt cx="8100001" cy="36000"/>
          </a:xfrm>
        </p:grpSpPr>
        <p:cxnSp>
          <p:nvCxnSpPr>
            <p:cNvPr id="17"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731" y="3751729"/>
            <a:ext cx="6121391" cy="2776070"/>
          </a:xfrm>
          <a:prstGeom prst="rect">
            <a:avLst/>
          </a:prstGeom>
        </p:spPr>
      </p:pic>
    </p:spTree>
    <p:extLst>
      <p:ext uri="{BB962C8B-B14F-4D97-AF65-F5344CB8AC3E}">
        <p14:creationId xmlns:p14="http://schemas.microsoft.com/office/powerpoint/2010/main" val="23363952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89284" y="1180416"/>
            <a:ext cx="8085221" cy="584775"/>
          </a:xfrm>
          <a:prstGeom prst="rect">
            <a:avLst/>
          </a:prstGeom>
          <a:noFill/>
        </p:spPr>
        <p:txBody>
          <a:bodyPr wrap="square" rtlCol="0">
            <a:spAutoFit/>
          </a:bodyPr>
          <a:lstStyle/>
          <a:p>
            <a:pPr>
              <a:spcAft>
                <a:spcPts val="2400"/>
              </a:spcAft>
            </a:pPr>
            <a:r>
              <a:rPr lang="en-US" sz="3200" dirty="0" smtClean="0">
                <a:solidFill>
                  <a:schemeClr val="accent6">
                    <a:lumMod val="75000"/>
                  </a:schemeClr>
                </a:solidFill>
                <a:latin typeface="Arial" panose="020B0604020202020204" pitchFamily="34" charset="0"/>
                <a:cs typeface="Arial" panose="020B0604020202020204" pitchFamily="34" charset="0"/>
              </a:rPr>
              <a:t>Thanks for your attention</a:t>
            </a:r>
            <a:endParaRPr lang="en-US" sz="3200" dirty="0">
              <a:solidFill>
                <a:schemeClr val="accent6">
                  <a:lumMod val="75000"/>
                </a:schemeClr>
              </a:solidFill>
              <a:latin typeface="Arial" panose="020B0604020202020204" pitchFamily="34" charset="0"/>
              <a:cs typeface="Arial" panose="020B0604020202020204" pitchFamily="34" charset="0"/>
            </a:endParaRPr>
          </a:p>
        </p:txBody>
      </p:sp>
      <p:sp>
        <p:nvSpPr>
          <p:cNvPr id="6" name="Subtitle 5"/>
          <p:cNvSpPr>
            <a:spLocks noGrp="1"/>
          </p:cNvSpPr>
          <p:nvPr>
            <p:ph type="subTitle" idx="1"/>
          </p:nvPr>
        </p:nvSpPr>
        <p:spPr>
          <a:xfrm>
            <a:off x="489284" y="5593976"/>
            <a:ext cx="5692172" cy="595165"/>
          </a:xfrm>
        </p:spPr>
        <p:txBody>
          <a:bodyPr>
            <a:noAutofit/>
          </a:bodyPr>
          <a:lstStyle/>
          <a:p>
            <a:pPr algn="l"/>
            <a:r>
              <a:rPr lang="en-US" sz="1600" dirty="0" smtClean="0">
                <a:solidFill>
                  <a:srgbClr val="00B0F0"/>
                </a:solidFill>
              </a:rPr>
              <a:t>https://csct.be</a:t>
            </a:r>
            <a:br>
              <a:rPr lang="en-US" sz="1600" dirty="0" smtClean="0">
                <a:solidFill>
                  <a:srgbClr val="00B0F0"/>
                </a:solidFill>
              </a:rPr>
            </a:br>
            <a:r>
              <a:rPr lang="en-US" sz="1600" dirty="0" smtClean="0">
                <a:solidFill>
                  <a:srgbClr val="00B0F0"/>
                </a:solidFill>
              </a:rPr>
              <a:t>contact: info@csct.be</a:t>
            </a:r>
            <a:endParaRPr lang="en-US" sz="1600" dirty="0">
              <a:solidFill>
                <a:srgbClr val="00B0F0"/>
              </a:solidFill>
            </a:endParaRPr>
          </a:p>
        </p:txBody>
      </p:sp>
      <p:sp>
        <p:nvSpPr>
          <p:cNvPr id="8" name="Rectangle 7">
            <a:extLst>
              <a:ext uri="{FF2B5EF4-FFF2-40B4-BE49-F238E27FC236}">
                <a16:creationId xmlns:a16="http://schemas.microsoft.com/office/drawing/2014/main" xmlns="" id="{C0B84E1A-3C5A-4ADD-88AA-0A85ABC19467}"/>
              </a:ext>
            </a:extLst>
          </p:cNvPr>
          <p:cNvSpPr/>
          <p:nvPr/>
        </p:nvSpPr>
        <p:spPr>
          <a:xfrm>
            <a:off x="491320" y="6337075"/>
            <a:ext cx="3096000" cy="72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nvGrpSpPr>
          <p:cNvPr id="11" name="Groupe 2">
            <a:extLst>
              <a:ext uri="{FF2B5EF4-FFF2-40B4-BE49-F238E27FC236}">
                <a16:creationId xmlns="" xmlns:a16="http://schemas.microsoft.com/office/drawing/2014/main" id="{AEAC467F-48FA-4A1C-BC1B-B0993E05805D}"/>
              </a:ext>
            </a:extLst>
          </p:cNvPr>
          <p:cNvGrpSpPr>
            <a:grpSpLocks noChangeAspect="1"/>
          </p:cNvGrpSpPr>
          <p:nvPr/>
        </p:nvGrpSpPr>
        <p:grpSpPr>
          <a:xfrm>
            <a:off x="6064624" y="4700247"/>
            <a:ext cx="2803209" cy="1636828"/>
            <a:chOff x="396986" y="3296752"/>
            <a:chExt cx="3216040" cy="1877885"/>
          </a:xfrm>
        </p:grpSpPr>
        <p:pic>
          <p:nvPicPr>
            <p:cNvPr id="12" name="Picture 11">
              <a:extLst>
                <a:ext uri="{FF2B5EF4-FFF2-40B4-BE49-F238E27FC236}">
                  <a16:creationId xmlns="" xmlns:a16="http://schemas.microsoft.com/office/drawing/2014/main" id="{3D2C8176-5F01-465E-83E4-514092B2DC3A}"/>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8967" b="92120" l="5556" r="94127">
                          <a14:foregroundMark x1="9524" y1="71739" x2="9524" y2="71739"/>
                          <a14:foregroundMark x1="5556" y1="57065" x2="5556" y2="57065"/>
                          <a14:foregroundMark x1="26508" y1="92391" x2="26508" y2="92391"/>
                          <a14:foregroundMark x1="37143" y1="62500" x2="37143" y2="62500"/>
                          <a14:foregroundMark x1="29365" y1="51630" x2="29365" y2="51630"/>
                          <a14:foregroundMark x1="48254" y1="47283" x2="48254" y2="47283"/>
                          <a14:foregroundMark x1="71270" y1="44293" x2="71270" y2="44293"/>
                          <a14:foregroundMark x1="89048" y1="10870" x2="89048" y2="10870"/>
                          <a14:foregroundMark x1="94127" y1="8967" x2="94127" y2="8967"/>
                          <a14:foregroundMark x1="42540" y1="20652" x2="42540" y2="20652"/>
                          <a14:foregroundMark x1="23333" y1="26630" x2="23333" y2="26630"/>
                        </a14:backgroundRemoval>
                      </a14:imgEffect>
                      <a14:imgEffect>
                        <a14:sharpenSoften amount="50000"/>
                      </a14:imgEffect>
                    </a14:imgLayer>
                  </a14:imgProps>
                </a:ext>
              </a:extLst>
            </a:blip>
            <a:stretch>
              <a:fillRect/>
            </a:stretch>
          </p:blipFill>
          <p:spPr>
            <a:xfrm>
              <a:off x="721530" y="3350973"/>
              <a:ext cx="2891496" cy="1823664"/>
            </a:xfrm>
            <a:prstGeom prst="rect">
              <a:avLst/>
            </a:prstGeom>
          </p:spPr>
        </p:pic>
        <p:pic>
          <p:nvPicPr>
            <p:cNvPr id="13" name="Picture 12">
              <a:extLst>
                <a:ext uri="{FF2B5EF4-FFF2-40B4-BE49-F238E27FC236}">
                  <a16:creationId xmlns="" xmlns:a16="http://schemas.microsoft.com/office/drawing/2014/main" id="{FD52AD48-86E0-4DA6-AE69-2F0BC118472A}"/>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613" b="96452" l="7254" r="95337">
                          <a14:foregroundMark x1="7772" y1="57742" x2="7772" y2="57742"/>
                          <a14:foregroundMark x1="52850" y1="8387" x2="52850" y2="8387"/>
                          <a14:foregroundMark x1="59067" y1="1613" x2="59067" y2="1613"/>
                          <a14:foregroundMark x1="92746" y1="24516" x2="92746" y2="24516"/>
                          <a14:foregroundMark x1="93264" y1="39032" x2="93264" y2="39032"/>
                          <a14:foregroundMark x1="39378" y1="93226" x2="39378" y2="93226"/>
                          <a14:foregroundMark x1="23316" y1="47097" x2="23316" y2="47097"/>
                          <a14:foregroundMark x1="18135" y1="48065" x2="18135" y2="48065"/>
                          <a14:foregroundMark x1="13472" y1="48710" x2="13472" y2="48710"/>
                          <a14:foregroundMark x1="10881" y1="49355" x2="10881" y2="49355"/>
                          <a14:foregroundMark x1="39896" y1="96774" x2="39896" y2="96774"/>
                          <a14:foregroundMark x1="8808" y1="51290" x2="8808" y2="51290"/>
                          <a14:foregroundMark x1="8290" y1="52258" x2="8290" y2="52258"/>
                          <a14:foregroundMark x1="35751" y1="71613" x2="35751" y2="71613"/>
                          <a14:foregroundMark x1="24352" y1="73226" x2="24352" y2="73226"/>
                          <a14:foregroundMark x1="23316" y1="77097" x2="23316" y2="77097"/>
                          <a14:foregroundMark x1="30052" y1="77419" x2="30052" y2="77419"/>
                          <a14:foregroundMark x1="95337" y1="27419" x2="95337" y2="27419"/>
                          <a14:foregroundMark x1="95337" y1="39032" x2="95337" y2="39032"/>
                          <a14:backgroundMark x1="52332" y1="50968" x2="52332" y2="50968"/>
                          <a14:backgroundMark x1="56477" y1="85806" x2="56477" y2="85806"/>
                          <a14:backgroundMark x1="47668" y1="73226" x2="47668" y2="73226"/>
                          <a14:backgroundMark x1="43523" y1="64839" x2="43523" y2="64839"/>
                          <a14:backgroundMark x1="43523" y1="64839" x2="43523" y2="64839"/>
                          <a14:backgroundMark x1="32642" y1="89677" x2="32642" y2="89677"/>
                          <a14:backgroundMark x1="20207" y1="69032" x2="20207" y2="69032"/>
                        </a14:backgroundRemoval>
                      </a14:imgEffect>
                    </a14:imgLayer>
                  </a14:imgProps>
                </a:ext>
              </a:extLst>
            </a:blip>
            <a:stretch>
              <a:fillRect/>
            </a:stretch>
          </p:blipFill>
          <p:spPr>
            <a:xfrm>
              <a:off x="396986" y="3296752"/>
              <a:ext cx="1051539" cy="1823664"/>
            </a:xfrm>
            <a:prstGeom prst="rect">
              <a:avLst/>
            </a:prstGeom>
          </p:spPr>
        </p:pic>
      </p:grpSp>
      <p:sp>
        <p:nvSpPr>
          <p:cNvPr id="15" name="ZoneTexte 9">
            <a:extLst>
              <a:ext uri="{FF2B5EF4-FFF2-40B4-BE49-F238E27FC236}">
                <a16:creationId xmlns="" xmlns:a16="http://schemas.microsoft.com/office/drawing/2014/main" id="{72085F87-80F6-4651-BA8C-356B8010D43A}"/>
              </a:ext>
            </a:extLst>
          </p:cNvPr>
          <p:cNvSpPr txBox="1"/>
          <p:nvPr/>
        </p:nvSpPr>
        <p:spPr>
          <a:xfrm>
            <a:off x="489284" y="1815494"/>
            <a:ext cx="8005011" cy="784830"/>
          </a:xfrm>
          <a:prstGeom prst="rect">
            <a:avLst/>
          </a:prstGeom>
          <a:noFill/>
        </p:spPr>
        <p:txBody>
          <a:bodyPr wrap="square" rtlCol="0">
            <a:spAutoFit/>
          </a:bodyPr>
          <a:lstStyle/>
          <a:p>
            <a:pPr marL="163513">
              <a:spcAft>
                <a:spcPts val="600"/>
              </a:spcAft>
            </a:pPr>
            <a:r>
              <a:rPr lang="en-US" sz="2000" dirty="0" smtClean="0">
                <a:solidFill>
                  <a:schemeClr val="accent6">
                    <a:lumMod val="75000"/>
                  </a:schemeClr>
                </a:solidFill>
                <a:latin typeface="Arial" panose="020B0604020202020204" pitchFamily="34" charset="0"/>
                <a:cs typeface="Arial" panose="020B0604020202020204" pitchFamily="34" charset="0"/>
              </a:rPr>
              <a:t>@ SNOMED International Allergy Clinical Related Group</a:t>
            </a:r>
          </a:p>
          <a:p>
            <a:pPr marL="163513">
              <a:spcAft>
                <a:spcPts val="600"/>
              </a:spcAft>
            </a:pPr>
            <a:r>
              <a:rPr lang="en-US" sz="2000" dirty="0" smtClean="0">
                <a:solidFill>
                  <a:schemeClr val="accent6">
                    <a:lumMod val="75000"/>
                  </a:schemeClr>
                </a:solidFill>
                <a:latin typeface="Arial" panose="020B0604020202020204" pitchFamily="34" charset="0"/>
                <a:cs typeface="Arial" panose="020B0604020202020204" pitchFamily="34" charset="0"/>
              </a:rPr>
              <a:t>@ Belgian Consortium for Support on Clinical Terminologies </a:t>
            </a:r>
            <a:endParaRPr lang="en-US" sz="2000" dirty="0">
              <a:solidFill>
                <a:schemeClr val="accent6">
                  <a:lumMod val="75000"/>
                </a:schemeClr>
              </a:solidFill>
              <a:latin typeface="Arial" panose="020B0604020202020204" pitchFamily="34" charset="0"/>
              <a:cs typeface="Arial" panose="020B0604020202020204" pitchFamily="34" charset="0"/>
            </a:endParaRPr>
          </a:p>
        </p:txBody>
      </p:sp>
      <p:cxnSp>
        <p:nvCxnSpPr>
          <p:cNvPr id="19" name="Connecteur droit 18"/>
          <p:cNvCxnSpPr/>
          <p:nvPr/>
        </p:nvCxnSpPr>
        <p:spPr>
          <a:xfrm>
            <a:off x="0" y="1027220"/>
            <a:ext cx="9144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56650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96359" y="255665"/>
            <a:ext cx="2880917" cy="523220"/>
          </a:xfrm>
          <a:prstGeom prst="rect">
            <a:avLst/>
          </a:prstGeom>
          <a:noFill/>
        </p:spPr>
        <p:txBody>
          <a:bodyPr wrap="none" rtlCol="0">
            <a:spAutoFit/>
          </a:bodyPr>
          <a:lstStyle/>
          <a:p>
            <a:r>
              <a:rPr lang="fr-BE" sz="2800" dirty="0">
                <a:solidFill>
                  <a:schemeClr val="accent6">
                    <a:lumMod val="75000"/>
                  </a:schemeClr>
                </a:solidFill>
                <a:latin typeface="Arial" panose="020B0604020202020204" pitchFamily="34" charset="0"/>
                <a:cs typeface="Arial" panose="020B0604020202020204" pitchFamily="34" charset="0"/>
              </a:rPr>
              <a:t>On the EHR </a:t>
            </a:r>
            <a:r>
              <a:rPr lang="fr-BE" sz="2800" dirty="0" err="1">
                <a:solidFill>
                  <a:schemeClr val="accent6">
                    <a:lumMod val="75000"/>
                  </a:schemeClr>
                </a:solidFill>
                <a:latin typeface="Arial" panose="020B0604020202020204" pitchFamily="34" charset="0"/>
                <a:cs typeface="Arial" panose="020B0604020202020204" pitchFamily="34" charset="0"/>
              </a:rPr>
              <a:t>side</a:t>
            </a:r>
            <a:endParaRPr lang="fr-BE"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1487837" y="4723453"/>
            <a:ext cx="178794" cy="310866"/>
          </a:xfrm>
          <a:prstGeom prst="rect">
            <a:avLst/>
          </a:prstGeom>
          <a:noFill/>
        </p:spPr>
        <p:txBody>
          <a:bodyPr wrap="square" rtlCol="0">
            <a:spAutoFit/>
          </a:bodyPr>
          <a:lstStyle/>
          <a:p>
            <a:endParaRPr lang="fr-BE" dirty="0"/>
          </a:p>
        </p:txBody>
      </p:sp>
      <p:grpSp>
        <p:nvGrpSpPr>
          <p:cNvPr id="7" name="Group 6"/>
          <p:cNvGrpSpPr/>
          <p:nvPr/>
        </p:nvGrpSpPr>
        <p:grpSpPr>
          <a:xfrm>
            <a:off x="574979" y="960644"/>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pic>
        <p:nvPicPr>
          <p:cNvPr id="14" name="Image 13"/>
          <p:cNvPicPr>
            <a:picLocks noChangeAspect="1"/>
          </p:cNvPicPr>
          <p:nvPr/>
        </p:nvPicPr>
        <p:blipFill rotWithShape="1">
          <a:blip r:embed="rId4">
            <a:extLst>
              <a:ext uri="{28A0092B-C50C-407E-A947-70E740481C1C}">
                <a14:useLocalDpi xmlns:a14="http://schemas.microsoft.com/office/drawing/2010/main" val="0"/>
              </a:ext>
            </a:extLst>
          </a:blip>
          <a:srcRect b="18058"/>
          <a:stretch/>
        </p:blipFill>
        <p:spPr>
          <a:xfrm>
            <a:off x="1317002" y="1331868"/>
            <a:ext cx="6615953" cy="3607453"/>
          </a:xfrm>
          <a:prstGeom prst="rect">
            <a:avLst/>
          </a:prstGeom>
        </p:spPr>
      </p:pic>
      <p:sp>
        <p:nvSpPr>
          <p:cNvPr id="3" name="ZoneTexte 2"/>
          <p:cNvSpPr txBox="1"/>
          <p:nvPr/>
        </p:nvSpPr>
        <p:spPr>
          <a:xfrm>
            <a:off x="574979" y="5274545"/>
            <a:ext cx="8100000" cy="800219"/>
          </a:xfrm>
          <a:prstGeom prst="rect">
            <a:avLst/>
          </a:prstGeom>
          <a:noFill/>
        </p:spPr>
        <p:txBody>
          <a:bodyPr wrap="square" rtlCol="0">
            <a:spAutoFit/>
          </a:bodyPr>
          <a:lstStyle/>
          <a:p>
            <a:pPr>
              <a:spcAft>
                <a:spcPts val="1200"/>
              </a:spcAft>
            </a:pPr>
            <a:r>
              <a:rPr lang="en-US" dirty="0" smtClean="0">
                <a:solidFill>
                  <a:srgbClr val="003399"/>
                </a:solidFill>
              </a:rPr>
              <a:t>Belgian EHRs use very little coding if at all, a lot of them are still (scanned) papers.</a:t>
            </a:r>
          </a:p>
          <a:p>
            <a:r>
              <a:rPr lang="en-US" dirty="0" smtClean="0">
                <a:solidFill>
                  <a:srgbClr val="003399"/>
                </a:solidFill>
              </a:rPr>
              <a:t>The only SNOMED use is anecdotic and outdated (SNOMED RT in Pathology labs). </a:t>
            </a:r>
            <a:endParaRPr lang="en-US" dirty="0">
              <a:solidFill>
                <a:srgbClr val="003399"/>
              </a:solidFill>
            </a:endParaRPr>
          </a:p>
        </p:txBody>
      </p:sp>
    </p:spTree>
    <p:extLst>
      <p:ext uri="{BB962C8B-B14F-4D97-AF65-F5344CB8AC3E}">
        <p14:creationId xmlns:p14="http://schemas.microsoft.com/office/powerpoint/2010/main" val="34078417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96359" y="215324"/>
            <a:ext cx="5825634" cy="523220"/>
          </a:xfrm>
          <a:prstGeom prst="rect">
            <a:avLst/>
          </a:prstGeom>
          <a:noFill/>
        </p:spPr>
        <p:txBody>
          <a:bodyPr wrap="none" rtlCol="0">
            <a:spAutoFit/>
          </a:bodyPr>
          <a:lstStyle/>
          <a:p>
            <a:r>
              <a:rPr lang="fr-BE" sz="2800" dirty="0" smtClean="0">
                <a:solidFill>
                  <a:schemeClr val="accent6">
                    <a:lumMod val="75000"/>
                  </a:schemeClr>
                </a:solidFill>
                <a:latin typeface="Arial" panose="020B0604020202020204" pitchFamily="34" charset="0"/>
                <a:cs typeface="Arial" panose="020B0604020202020204" pitchFamily="34" charset="0"/>
              </a:rPr>
              <a:t>The </a:t>
            </a:r>
            <a:r>
              <a:rPr lang="fr-BE" sz="2800" dirty="0" err="1" smtClean="0">
                <a:solidFill>
                  <a:schemeClr val="accent6">
                    <a:lumMod val="75000"/>
                  </a:schemeClr>
                </a:solidFill>
                <a:latin typeface="Arial" panose="020B0604020202020204" pitchFamily="34" charset="0"/>
                <a:cs typeface="Arial" panose="020B0604020202020204" pitchFamily="34" charset="0"/>
              </a:rPr>
              <a:t>early</a:t>
            </a:r>
            <a:r>
              <a:rPr lang="fr-BE" sz="2800" dirty="0" smtClean="0">
                <a:solidFill>
                  <a:schemeClr val="accent6">
                    <a:lumMod val="75000"/>
                  </a:schemeClr>
                </a:solidFill>
                <a:latin typeface="Arial" panose="020B0604020202020204" pitchFamily="34" charset="0"/>
                <a:cs typeface="Arial" panose="020B0604020202020204" pitchFamily="34" charset="0"/>
              </a:rPr>
              <a:t> </a:t>
            </a:r>
            <a:r>
              <a:rPr lang="fr-BE" sz="2800" dirty="0" err="1" smtClean="0">
                <a:solidFill>
                  <a:schemeClr val="accent6">
                    <a:lumMod val="75000"/>
                  </a:schemeClr>
                </a:solidFill>
                <a:latin typeface="Arial" panose="020B0604020202020204" pitchFamily="34" charset="0"/>
                <a:cs typeface="Arial" panose="020B0604020202020204" pitchFamily="34" charset="0"/>
              </a:rPr>
              <a:t>chaotic</a:t>
            </a:r>
            <a:r>
              <a:rPr lang="fr-BE" sz="2800" dirty="0" smtClean="0">
                <a:solidFill>
                  <a:schemeClr val="accent6">
                    <a:lumMod val="75000"/>
                  </a:schemeClr>
                </a:solidFill>
                <a:latin typeface="Arial" panose="020B0604020202020204" pitchFamily="34" charset="0"/>
                <a:cs typeface="Arial" panose="020B0604020202020204" pitchFamily="34" charset="0"/>
              </a:rPr>
              <a:t> </a:t>
            </a:r>
            <a:r>
              <a:rPr lang="fr-BE" sz="2800" dirty="0" err="1" smtClean="0">
                <a:solidFill>
                  <a:schemeClr val="accent6">
                    <a:lumMod val="75000"/>
                  </a:schemeClr>
                </a:solidFill>
                <a:latin typeface="Arial" panose="020B0604020202020204" pitchFamily="34" charset="0"/>
                <a:cs typeface="Arial" panose="020B0604020202020204" pitchFamily="34" charset="0"/>
              </a:rPr>
              <a:t>years</a:t>
            </a:r>
            <a:r>
              <a:rPr lang="fr-BE" sz="2800" dirty="0" smtClean="0">
                <a:solidFill>
                  <a:schemeClr val="accent6">
                    <a:lumMod val="75000"/>
                  </a:schemeClr>
                </a:solidFill>
                <a:latin typeface="Arial" panose="020B0604020202020204" pitchFamily="34" charset="0"/>
                <a:cs typeface="Arial" panose="020B0604020202020204" pitchFamily="34" charset="0"/>
              </a:rPr>
              <a:t>: 2014-2016</a:t>
            </a:r>
            <a:endParaRPr lang="fr-BE"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1487837" y="4723453"/>
            <a:ext cx="178794" cy="310866"/>
          </a:xfrm>
          <a:prstGeom prst="rect">
            <a:avLst/>
          </a:prstGeom>
          <a:noFill/>
        </p:spPr>
        <p:txBody>
          <a:bodyPr wrap="square" rtlCol="0">
            <a:spAutoFit/>
          </a:bodyPr>
          <a:lstStyle/>
          <a:p>
            <a:endParaRPr lang="fr-BE" dirty="0"/>
          </a:p>
        </p:txBody>
      </p:sp>
      <p:grpSp>
        <p:nvGrpSpPr>
          <p:cNvPr id="7" name="Group 6"/>
          <p:cNvGrpSpPr/>
          <p:nvPr/>
        </p:nvGrpSpPr>
        <p:grpSpPr>
          <a:xfrm>
            <a:off x="574979" y="920303"/>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13" name="ZoneTexte 4">
            <a:extLst>
              <a:ext uri="{FF2B5EF4-FFF2-40B4-BE49-F238E27FC236}">
                <a16:creationId xmlns:a16="http://schemas.microsoft.com/office/drawing/2014/main" xmlns="" id="{FFDF14D4-A116-4B42-BEAB-92B8A60A97BC}"/>
              </a:ext>
            </a:extLst>
          </p:cNvPr>
          <p:cNvSpPr txBox="1"/>
          <p:nvPr/>
        </p:nvSpPr>
        <p:spPr>
          <a:xfrm>
            <a:off x="574979" y="1291497"/>
            <a:ext cx="8080562" cy="4170372"/>
          </a:xfrm>
          <a:prstGeom prst="rect">
            <a:avLst/>
          </a:prstGeom>
          <a:noFill/>
        </p:spPr>
        <p:txBody>
          <a:bodyPr wrap="square" rtlCol="0">
            <a:spAutoFit/>
          </a:bodyPr>
          <a:lstStyle/>
          <a:p>
            <a:pPr marL="342900" indent="-342900">
              <a:spcAft>
                <a:spcPts val="1800"/>
              </a:spcAft>
              <a:buFont typeface="Arial" panose="020B0604020202020204" pitchFamily="34" charset="0"/>
              <a:buChar char="•"/>
            </a:pPr>
            <a:r>
              <a:rPr lang="en-US" sz="2000" dirty="0" smtClean="0">
                <a:solidFill>
                  <a:srgbClr val="00B0F0"/>
                </a:solidFill>
              </a:rPr>
              <a:t>The politic will but not the means:</a:t>
            </a:r>
            <a:r>
              <a:rPr lang="en-US" sz="2000" dirty="0" smtClean="0">
                <a:solidFill>
                  <a:srgbClr val="003399"/>
                </a:solidFill>
              </a:rPr>
              <a:t> NRC = 1-1,5 FTE; calls for volunteers to translate SNOMED CT in Belgian French and Dutch.</a:t>
            </a:r>
          </a:p>
          <a:p>
            <a:pPr marL="342900" indent="-342900">
              <a:spcAft>
                <a:spcPts val="1800"/>
              </a:spcAft>
              <a:buFont typeface="Arial" panose="020B0604020202020204" pitchFamily="34" charset="0"/>
              <a:buChar char="•"/>
            </a:pPr>
            <a:r>
              <a:rPr lang="en-US" sz="2000" dirty="0" smtClean="0">
                <a:solidFill>
                  <a:srgbClr val="00B0F0"/>
                </a:solidFill>
              </a:rPr>
              <a:t>There is interest in hospitals for the benefits of SNOMED CT </a:t>
            </a:r>
            <a:r>
              <a:rPr lang="en-US" sz="2000" dirty="0" smtClean="0">
                <a:solidFill>
                  <a:srgbClr val="003399"/>
                </a:solidFill>
              </a:rPr>
              <a:t>and because of the coming mandatory registration</a:t>
            </a:r>
            <a:r>
              <a:rPr lang="en-US" sz="2000" dirty="0" smtClean="0">
                <a:solidFill>
                  <a:srgbClr val="00B0F0"/>
                </a:solidFill>
              </a:rPr>
              <a:t> </a:t>
            </a:r>
            <a:r>
              <a:rPr lang="en-US" sz="2000" dirty="0" smtClean="0">
                <a:solidFill>
                  <a:srgbClr val="003399"/>
                </a:solidFill>
              </a:rPr>
              <a:t>but no-one really knows how to begin with it.</a:t>
            </a:r>
          </a:p>
          <a:p>
            <a:pPr marL="342900" indent="-342900">
              <a:spcAft>
                <a:spcPts val="1800"/>
              </a:spcAft>
              <a:buFont typeface="Arial" panose="020B0604020202020204" pitchFamily="34" charset="0"/>
              <a:buChar char="•"/>
            </a:pPr>
            <a:r>
              <a:rPr lang="en-US" sz="2000" dirty="0" smtClean="0">
                <a:solidFill>
                  <a:srgbClr val="00B0F0"/>
                </a:solidFill>
              </a:rPr>
              <a:t>The EHR providers standpoint is to wait and see</a:t>
            </a:r>
            <a:r>
              <a:rPr lang="en-US" sz="2000" dirty="0" smtClean="0">
                <a:solidFill>
                  <a:srgbClr val="003399"/>
                </a:solidFill>
              </a:rPr>
              <a:t>: wait for the official instructions of use and the official translation of SNOMED CT, wait to see if any of it will ever come to pass before engaging money in it. </a:t>
            </a:r>
          </a:p>
          <a:p>
            <a:pPr marL="342900" indent="-342900">
              <a:spcAft>
                <a:spcPts val="1800"/>
              </a:spcAft>
              <a:buFont typeface="Arial" panose="020B0604020202020204" pitchFamily="34" charset="0"/>
              <a:buChar char="•"/>
            </a:pPr>
            <a:r>
              <a:rPr lang="en-US" sz="2000" dirty="0" smtClean="0">
                <a:solidFill>
                  <a:srgbClr val="003399"/>
                </a:solidFill>
              </a:rPr>
              <a:t>As the deadline for mandatory use of SNOMED CT "codes" draws near, and is not cancelled no matter the lack of progress all around, </a:t>
            </a:r>
            <a:r>
              <a:rPr lang="en-US" sz="2000" dirty="0" smtClean="0">
                <a:solidFill>
                  <a:srgbClr val="00B0F0"/>
                </a:solidFill>
              </a:rPr>
              <a:t>the hospitals begin to panic</a:t>
            </a:r>
            <a:r>
              <a:rPr lang="en-US" sz="2000" dirty="0" smtClean="0">
                <a:solidFill>
                  <a:srgbClr val="003399"/>
                </a:solidFill>
              </a:rPr>
              <a:t>.</a:t>
            </a:r>
          </a:p>
        </p:txBody>
      </p:sp>
    </p:spTree>
    <p:extLst>
      <p:ext uri="{BB962C8B-B14F-4D97-AF65-F5344CB8AC3E}">
        <p14:creationId xmlns:p14="http://schemas.microsoft.com/office/powerpoint/2010/main" val="34644170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96359" y="215324"/>
            <a:ext cx="4586512" cy="523220"/>
          </a:xfrm>
          <a:prstGeom prst="rect">
            <a:avLst/>
          </a:prstGeom>
          <a:noFill/>
        </p:spPr>
        <p:txBody>
          <a:bodyPr wrap="none" rtlCol="0">
            <a:spAutoFit/>
          </a:bodyPr>
          <a:lstStyle/>
          <a:p>
            <a:r>
              <a:rPr lang="fr-BE" sz="2800" dirty="0" smtClean="0">
                <a:solidFill>
                  <a:schemeClr val="accent6">
                    <a:lumMod val="75000"/>
                  </a:schemeClr>
                </a:solidFill>
                <a:latin typeface="Arial" panose="020B0604020202020204" pitchFamily="34" charset="0"/>
                <a:cs typeface="Arial" panose="020B0604020202020204" pitchFamily="34" charset="0"/>
              </a:rPr>
              <a:t>The </a:t>
            </a:r>
            <a:r>
              <a:rPr lang="fr-BE" sz="2800" dirty="0" err="1" smtClean="0">
                <a:solidFill>
                  <a:schemeClr val="accent6">
                    <a:lumMod val="75000"/>
                  </a:schemeClr>
                </a:solidFill>
                <a:latin typeface="Arial" panose="020B0604020202020204" pitchFamily="34" charset="0"/>
                <a:cs typeface="Arial" panose="020B0604020202020204" pitchFamily="34" charset="0"/>
              </a:rPr>
              <a:t>early</a:t>
            </a:r>
            <a:r>
              <a:rPr lang="fr-BE" sz="2800" dirty="0" smtClean="0">
                <a:solidFill>
                  <a:schemeClr val="accent6">
                    <a:lumMod val="75000"/>
                  </a:schemeClr>
                </a:solidFill>
                <a:latin typeface="Arial" panose="020B0604020202020204" pitchFamily="34" charset="0"/>
                <a:cs typeface="Arial" panose="020B0604020202020204" pitchFamily="34" charset="0"/>
              </a:rPr>
              <a:t> </a:t>
            </a:r>
            <a:r>
              <a:rPr lang="fr-BE" sz="2800" dirty="0" err="1" smtClean="0">
                <a:solidFill>
                  <a:schemeClr val="accent6">
                    <a:lumMod val="75000"/>
                  </a:schemeClr>
                </a:solidFill>
                <a:latin typeface="Arial" panose="020B0604020202020204" pitchFamily="34" charset="0"/>
                <a:cs typeface="Arial" panose="020B0604020202020204" pitchFamily="34" charset="0"/>
              </a:rPr>
              <a:t>years</a:t>
            </a:r>
            <a:r>
              <a:rPr lang="fr-BE" sz="2800" dirty="0" smtClean="0">
                <a:solidFill>
                  <a:schemeClr val="accent6">
                    <a:lumMod val="75000"/>
                  </a:schemeClr>
                </a:solidFill>
                <a:latin typeface="Arial" panose="020B0604020202020204" pitchFamily="34" charset="0"/>
                <a:cs typeface="Arial" panose="020B0604020202020204" pitchFamily="34" charset="0"/>
              </a:rPr>
              <a:t>: 2014-2016</a:t>
            </a:r>
            <a:endParaRPr lang="fr-BE"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1487837" y="4723453"/>
            <a:ext cx="178794" cy="310866"/>
          </a:xfrm>
          <a:prstGeom prst="rect">
            <a:avLst/>
          </a:prstGeom>
          <a:noFill/>
        </p:spPr>
        <p:txBody>
          <a:bodyPr wrap="square" rtlCol="0">
            <a:spAutoFit/>
          </a:bodyPr>
          <a:lstStyle/>
          <a:p>
            <a:endParaRPr lang="fr-BE" dirty="0"/>
          </a:p>
        </p:txBody>
      </p:sp>
      <p:grpSp>
        <p:nvGrpSpPr>
          <p:cNvPr id="7" name="Group 6"/>
          <p:cNvGrpSpPr/>
          <p:nvPr/>
        </p:nvGrpSpPr>
        <p:grpSpPr>
          <a:xfrm>
            <a:off x="574979" y="920303"/>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13" name="ZoneTexte 4">
            <a:extLst>
              <a:ext uri="{FF2B5EF4-FFF2-40B4-BE49-F238E27FC236}">
                <a16:creationId xmlns:a16="http://schemas.microsoft.com/office/drawing/2014/main" xmlns="" id="{FFDF14D4-A116-4B42-BEAB-92B8A60A97BC}"/>
              </a:ext>
            </a:extLst>
          </p:cNvPr>
          <p:cNvSpPr txBox="1"/>
          <p:nvPr/>
        </p:nvSpPr>
        <p:spPr>
          <a:xfrm>
            <a:off x="574979" y="1163244"/>
            <a:ext cx="8080562" cy="5016758"/>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US" sz="2000" dirty="0" smtClean="0">
                <a:solidFill>
                  <a:srgbClr val="003399"/>
                </a:solidFill>
              </a:rPr>
              <a:t>In this context of rising concern, 8 hospitals decide to create</a:t>
            </a:r>
            <a:r>
              <a:rPr lang="en-US" sz="2000" dirty="0" smtClean="0">
                <a:solidFill>
                  <a:srgbClr val="00B0F0"/>
                </a:solidFill>
              </a:rPr>
              <a:t> in July 2016 a common workgroup</a:t>
            </a:r>
            <a:r>
              <a:rPr lang="en-US" sz="2000" dirty="0" smtClean="0">
                <a:solidFill>
                  <a:srgbClr val="003399"/>
                </a:solidFill>
              </a:rPr>
              <a:t> to share their (little) knowledge and (big) concerns about SNOMED CT</a:t>
            </a:r>
          </a:p>
          <a:p>
            <a:pPr marL="342900" indent="-342900">
              <a:spcAft>
                <a:spcPts val="1200"/>
              </a:spcAft>
              <a:buClr>
                <a:srgbClr val="003399"/>
              </a:buClr>
              <a:buFont typeface="Arial" panose="020B0604020202020204" pitchFamily="34" charset="0"/>
              <a:buChar char="•"/>
            </a:pPr>
            <a:r>
              <a:rPr lang="en-US" sz="2000" dirty="0" smtClean="0">
                <a:solidFill>
                  <a:srgbClr val="003399"/>
                </a:solidFill>
              </a:rPr>
              <a:t>Quickly knowledge that this "SNOMED CT support group" exists spreads</a:t>
            </a:r>
          </a:p>
          <a:p>
            <a:pPr marL="342900" indent="-342900">
              <a:spcAft>
                <a:spcPts val="1200"/>
              </a:spcAft>
              <a:buClr>
                <a:srgbClr val="003399"/>
              </a:buClr>
              <a:buFont typeface="Arial" panose="020B0604020202020204" pitchFamily="34" charset="0"/>
              <a:buChar char="•"/>
            </a:pPr>
            <a:r>
              <a:rPr lang="en-US" sz="2000" dirty="0" smtClean="0">
                <a:solidFill>
                  <a:srgbClr val="00B0F0"/>
                </a:solidFill>
              </a:rPr>
              <a:t>So on the 26 October 2016,</a:t>
            </a:r>
            <a:r>
              <a:rPr lang="en-US" sz="2000" dirty="0" smtClean="0">
                <a:solidFill>
                  <a:srgbClr val="003399"/>
                </a:solidFill>
              </a:rPr>
              <a:t> the now 12 hospitals plus their EHR provider and the two emerging Belgian NPL companies vote unanimously upon the creation of the </a:t>
            </a:r>
            <a:r>
              <a:rPr lang="en-US" sz="2000" dirty="0" smtClean="0">
                <a:solidFill>
                  <a:srgbClr val="00B0F0"/>
                </a:solidFill>
              </a:rPr>
              <a:t>"Consortium SNOMED CT (CSCT)"</a:t>
            </a:r>
            <a:r>
              <a:rPr lang="en-US" sz="2000" dirty="0" smtClean="0">
                <a:solidFill>
                  <a:srgbClr val="003399"/>
                </a:solidFill>
              </a:rPr>
              <a:t>, defined as </a:t>
            </a:r>
            <a:r>
              <a:rPr lang="en-US" sz="2000" dirty="0" smtClean="0">
                <a:solidFill>
                  <a:srgbClr val="0070C0"/>
                </a:solidFill>
              </a:rPr>
              <a:t>a sharing community and think-tank, </a:t>
            </a:r>
          </a:p>
          <a:p>
            <a:pPr marL="742950" lvl="1" indent="-285750">
              <a:spcAft>
                <a:spcPts val="1200"/>
              </a:spcAft>
              <a:buClr>
                <a:srgbClr val="003399"/>
              </a:buClr>
              <a:buFont typeface="Arial" panose="020B0604020202020204" pitchFamily="34" charset="0"/>
              <a:buChar char="•"/>
            </a:pPr>
            <a:r>
              <a:rPr lang="en-US" sz="2000" dirty="0" smtClean="0">
                <a:solidFill>
                  <a:srgbClr val="0070C0"/>
                </a:solidFill>
              </a:rPr>
              <a:t>Open to all institutions who want to collaborate to set up common interoperable SNOMED CT implementations/standards in their EHRs Belgium and their software providers.</a:t>
            </a:r>
          </a:p>
          <a:p>
            <a:pPr marL="742950" lvl="1" indent="-285750">
              <a:spcAft>
                <a:spcPts val="1200"/>
              </a:spcAft>
              <a:buClr>
                <a:srgbClr val="003399"/>
              </a:buClr>
              <a:buFont typeface="Arial" panose="020B0604020202020204" pitchFamily="34" charset="0"/>
              <a:buChar char="•"/>
            </a:pPr>
            <a:r>
              <a:rPr lang="en-US" sz="2000" dirty="0" smtClean="0">
                <a:solidFill>
                  <a:srgbClr val="0070C0"/>
                </a:solidFill>
              </a:rPr>
              <a:t>Aiming to put in relation the actors: to connect those with needs with those with solutions or to devise common solutions if none is available currently anywhere.</a:t>
            </a:r>
            <a:endParaRPr lang="en-US" sz="2000" dirty="0">
              <a:solidFill>
                <a:srgbClr val="0070C0"/>
              </a:solidFill>
            </a:endParaRPr>
          </a:p>
        </p:txBody>
      </p:sp>
    </p:spTree>
    <p:extLst>
      <p:ext uri="{BB962C8B-B14F-4D97-AF65-F5344CB8AC3E}">
        <p14:creationId xmlns:p14="http://schemas.microsoft.com/office/powerpoint/2010/main" val="835465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96359" y="255665"/>
            <a:ext cx="3055580" cy="523220"/>
          </a:xfrm>
          <a:prstGeom prst="rect">
            <a:avLst/>
          </a:prstGeom>
          <a:noFill/>
        </p:spPr>
        <p:txBody>
          <a:bodyPr wrap="none" rtlCol="0">
            <a:spAutoFit/>
          </a:bodyPr>
          <a:lstStyle/>
          <a:p>
            <a:r>
              <a:rPr lang="en-US" sz="2800" dirty="0" smtClean="0">
                <a:solidFill>
                  <a:schemeClr val="accent6">
                    <a:lumMod val="75000"/>
                  </a:schemeClr>
                </a:solidFill>
                <a:latin typeface="Arial" panose="020B0604020202020204" pitchFamily="34" charset="0"/>
                <a:cs typeface="Arial" panose="020B0604020202020204" pitchFamily="34" charset="0"/>
              </a:rPr>
              <a:t>The CSCT is born</a:t>
            </a:r>
            <a:endParaRPr lang="en-US"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1487837" y="4723453"/>
            <a:ext cx="178794" cy="310866"/>
          </a:xfrm>
          <a:prstGeom prst="rect">
            <a:avLst/>
          </a:prstGeom>
          <a:noFill/>
        </p:spPr>
        <p:txBody>
          <a:bodyPr wrap="square" rtlCol="0">
            <a:spAutoFit/>
          </a:bodyPr>
          <a:lstStyle/>
          <a:p>
            <a:endParaRPr lang="fr-BE" dirty="0"/>
          </a:p>
        </p:txBody>
      </p:sp>
      <p:grpSp>
        <p:nvGrpSpPr>
          <p:cNvPr id="7" name="Group 6"/>
          <p:cNvGrpSpPr/>
          <p:nvPr/>
        </p:nvGrpSpPr>
        <p:grpSpPr>
          <a:xfrm>
            <a:off x="555540" y="912428"/>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15" name="ZoneTexte 14"/>
          <p:cNvSpPr txBox="1"/>
          <p:nvPr/>
        </p:nvSpPr>
        <p:spPr>
          <a:xfrm>
            <a:off x="496359" y="1277420"/>
            <a:ext cx="8160847" cy="4401205"/>
          </a:xfrm>
          <a:prstGeom prst="rect">
            <a:avLst/>
          </a:prstGeom>
          <a:noFill/>
        </p:spPr>
        <p:txBody>
          <a:bodyPr wrap="square" rtlCol="0">
            <a:spAutoFit/>
          </a:bodyPr>
          <a:lstStyle/>
          <a:p>
            <a:pPr marL="427038" lvl="1" indent="-342900">
              <a:spcAft>
                <a:spcPts val="1200"/>
              </a:spcAft>
              <a:buClr>
                <a:srgbClr val="003399"/>
              </a:buClr>
              <a:buFont typeface="Arial" panose="020B0604020202020204" pitchFamily="34" charset="0"/>
              <a:buChar char="•"/>
            </a:pPr>
            <a:r>
              <a:rPr lang="en-US" sz="2000" dirty="0" smtClean="0">
                <a:solidFill>
                  <a:srgbClr val="003399"/>
                </a:solidFill>
              </a:rPr>
              <a:t>The CSCT is built as a "Spanish inn", without any legal framework and with only one rule:</a:t>
            </a:r>
            <a:r>
              <a:rPr lang="en-US" sz="2000" dirty="0" smtClean="0">
                <a:solidFill>
                  <a:srgbClr val="00B0F0"/>
                </a:solidFill>
              </a:rPr>
              <a:t> </a:t>
            </a:r>
          </a:p>
          <a:p>
            <a:pPr marL="538163" lvl="1">
              <a:buClr>
                <a:srgbClr val="003399"/>
              </a:buClr>
            </a:pPr>
            <a:r>
              <a:rPr lang="en-US" sz="2000" dirty="0" smtClean="0">
                <a:solidFill>
                  <a:srgbClr val="00B0F0"/>
                </a:solidFill>
              </a:rPr>
              <a:t>"Everybody does something and everyone gets everything"</a:t>
            </a:r>
            <a:r>
              <a:rPr lang="en-US" sz="2000" dirty="0" smtClean="0">
                <a:solidFill>
                  <a:srgbClr val="0070C0"/>
                </a:solidFill>
              </a:rPr>
              <a:t> </a:t>
            </a:r>
          </a:p>
          <a:p>
            <a:pPr marL="1519238" lvl="1">
              <a:spcAft>
                <a:spcPts val="1200"/>
              </a:spcAft>
              <a:buClr>
                <a:srgbClr val="003399"/>
              </a:buClr>
            </a:pPr>
            <a:r>
              <a:rPr lang="en-US" sz="2000" dirty="0" smtClean="0">
                <a:solidFill>
                  <a:srgbClr val="00B0F0"/>
                </a:solidFill>
              </a:rPr>
              <a:t>(and anyone cheating gets kicked out)</a:t>
            </a:r>
            <a:endParaRPr lang="en-US" sz="2000" dirty="0" smtClean="0">
              <a:solidFill>
                <a:srgbClr val="003399"/>
              </a:solidFill>
            </a:endParaRPr>
          </a:p>
          <a:p>
            <a:pPr marL="427038" lvl="1" indent="-342900">
              <a:spcAft>
                <a:spcPts val="1200"/>
              </a:spcAft>
              <a:buClr>
                <a:srgbClr val="003399"/>
              </a:buClr>
              <a:buFont typeface="Arial" panose="020B0604020202020204" pitchFamily="34" charset="0"/>
              <a:buChar char="•"/>
            </a:pPr>
            <a:r>
              <a:rPr lang="en-US" sz="2000" dirty="0" smtClean="0">
                <a:solidFill>
                  <a:srgbClr val="003399"/>
                </a:solidFill>
              </a:rPr>
              <a:t>Doing "something" = </a:t>
            </a:r>
            <a:r>
              <a:rPr lang="en-US" sz="2000" dirty="0" smtClean="0">
                <a:solidFill>
                  <a:srgbClr val="0070C0"/>
                </a:solidFill>
              </a:rPr>
              <a:t>"anything that helps"</a:t>
            </a:r>
            <a:endParaRPr lang="en-US" sz="2000" dirty="0" smtClean="0">
              <a:solidFill>
                <a:srgbClr val="003399"/>
              </a:solidFill>
            </a:endParaRPr>
          </a:p>
          <a:p>
            <a:pPr marL="444500" lvl="1">
              <a:spcAft>
                <a:spcPts val="1200"/>
              </a:spcAft>
              <a:buClr>
                <a:srgbClr val="003399"/>
              </a:buClr>
            </a:pPr>
            <a:r>
              <a:rPr lang="en-US" sz="2000" dirty="0" smtClean="0">
                <a:solidFill>
                  <a:srgbClr val="003399"/>
                </a:solidFill>
              </a:rPr>
              <a:t>=&gt; Allows people with no SNOMED CT knowledge but other useful qualities, like clinical or organizational knowledge, to fit in the community.</a:t>
            </a:r>
          </a:p>
          <a:p>
            <a:pPr marL="427038" lvl="1" indent="-342900">
              <a:spcAft>
                <a:spcPts val="1200"/>
              </a:spcAft>
              <a:buClr>
                <a:srgbClr val="003399"/>
              </a:buClr>
              <a:buFont typeface="Arial" panose="020B0604020202020204" pitchFamily="34" charset="0"/>
              <a:buChar char="•"/>
            </a:pPr>
            <a:r>
              <a:rPr lang="en-US" sz="2000" dirty="0" smtClean="0">
                <a:solidFill>
                  <a:srgbClr val="003399"/>
                </a:solidFill>
              </a:rPr>
              <a:t>There is a </a:t>
            </a:r>
            <a:r>
              <a:rPr lang="en-US" sz="2000" dirty="0" smtClean="0">
                <a:solidFill>
                  <a:srgbClr val="0070C0"/>
                </a:solidFill>
              </a:rPr>
              <a:t>deliberate choice </a:t>
            </a:r>
            <a:r>
              <a:rPr lang="en-US" sz="2000" b="1" dirty="0" smtClean="0">
                <a:solidFill>
                  <a:srgbClr val="0070C0"/>
                </a:solidFill>
              </a:rPr>
              <a:t>not </a:t>
            </a:r>
            <a:r>
              <a:rPr lang="en-US" sz="2000" dirty="0" smtClean="0">
                <a:solidFill>
                  <a:srgbClr val="0070C0"/>
                </a:solidFill>
              </a:rPr>
              <a:t>to deal with money</a:t>
            </a:r>
            <a:r>
              <a:rPr lang="en-US" sz="2000" dirty="0" smtClean="0">
                <a:solidFill>
                  <a:srgbClr val="003399"/>
                </a:solidFill>
              </a:rPr>
              <a:t> between ourselves, but to barter time and knowledge.</a:t>
            </a:r>
          </a:p>
          <a:p>
            <a:pPr marL="427038" lvl="1" indent="-342900">
              <a:spcAft>
                <a:spcPts val="1200"/>
              </a:spcAft>
              <a:buClr>
                <a:srgbClr val="003399"/>
              </a:buClr>
              <a:buFont typeface="Arial" panose="020B0604020202020204" pitchFamily="34" charset="0"/>
              <a:buChar char="•"/>
            </a:pPr>
            <a:r>
              <a:rPr lang="en-US" sz="2000" dirty="0">
                <a:solidFill>
                  <a:srgbClr val="0070C0"/>
                </a:solidFill>
              </a:rPr>
              <a:t>V</a:t>
            </a:r>
            <a:r>
              <a:rPr lang="en-US" sz="2000" dirty="0" smtClean="0">
                <a:solidFill>
                  <a:srgbClr val="0070C0"/>
                </a:solidFill>
              </a:rPr>
              <a:t>ery profitable system even with a limited number of participants</a:t>
            </a:r>
            <a:r>
              <a:rPr lang="en-US" sz="2000" dirty="0" smtClean="0">
                <a:solidFill>
                  <a:srgbClr val="003399"/>
                </a:solidFill>
              </a:rPr>
              <a:t>.</a:t>
            </a:r>
          </a:p>
        </p:txBody>
      </p:sp>
    </p:spTree>
    <p:extLst>
      <p:ext uri="{BB962C8B-B14F-4D97-AF65-F5344CB8AC3E}">
        <p14:creationId xmlns:p14="http://schemas.microsoft.com/office/powerpoint/2010/main" val="38370396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64275" y="175666"/>
            <a:ext cx="4742004" cy="523220"/>
          </a:xfrm>
          <a:prstGeom prst="rect">
            <a:avLst/>
          </a:prstGeom>
          <a:noFill/>
        </p:spPr>
        <p:txBody>
          <a:bodyPr wrap="none" rtlCol="0">
            <a:spAutoFit/>
          </a:bodyPr>
          <a:lstStyle/>
          <a:p>
            <a:r>
              <a:rPr lang="fr-BE" sz="2800" dirty="0" smtClean="0">
                <a:solidFill>
                  <a:schemeClr val="accent6">
                    <a:lumMod val="75000"/>
                  </a:schemeClr>
                </a:solidFill>
                <a:latin typeface="Arial" panose="020B0604020202020204" pitchFamily="34" charset="0"/>
                <a:cs typeface="Arial" panose="020B0604020202020204" pitchFamily="34" charset="0"/>
              </a:rPr>
              <a:t>Setting up the </a:t>
            </a:r>
            <a:r>
              <a:rPr lang="fr-BE" sz="2800" dirty="0" err="1" smtClean="0">
                <a:solidFill>
                  <a:schemeClr val="accent6">
                    <a:lumMod val="75000"/>
                  </a:schemeClr>
                </a:solidFill>
                <a:latin typeface="Arial" panose="020B0604020202020204" pitchFamily="34" charset="0"/>
                <a:cs typeface="Arial" panose="020B0604020202020204" pitchFamily="34" charset="0"/>
              </a:rPr>
              <a:t>common</a:t>
            </a:r>
            <a:r>
              <a:rPr lang="fr-BE" sz="2800" dirty="0" smtClean="0">
                <a:solidFill>
                  <a:schemeClr val="accent6">
                    <a:lumMod val="75000"/>
                  </a:schemeClr>
                </a:solidFill>
                <a:latin typeface="Arial" panose="020B0604020202020204" pitchFamily="34" charset="0"/>
                <a:cs typeface="Arial" panose="020B0604020202020204" pitchFamily="34" charset="0"/>
              </a:rPr>
              <a:t> </a:t>
            </a:r>
            <a:r>
              <a:rPr lang="fr-BE" sz="2800" dirty="0" err="1" smtClean="0">
                <a:solidFill>
                  <a:schemeClr val="accent6">
                    <a:lumMod val="75000"/>
                  </a:schemeClr>
                </a:solidFill>
                <a:latin typeface="Arial" panose="020B0604020202020204" pitchFamily="34" charset="0"/>
                <a:cs typeface="Arial" panose="020B0604020202020204" pitchFamily="34" charset="0"/>
              </a:rPr>
              <a:t>work</a:t>
            </a:r>
            <a:endParaRPr lang="fr-BE"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1487837" y="4723453"/>
            <a:ext cx="178794" cy="310866"/>
          </a:xfrm>
          <a:prstGeom prst="rect">
            <a:avLst/>
          </a:prstGeom>
          <a:noFill/>
        </p:spPr>
        <p:txBody>
          <a:bodyPr wrap="square" rtlCol="0">
            <a:spAutoFit/>
          </a:bodyPr>
          <a:lstStyle/>
          <a:p>
            <a:endParaRPr lang="fr-BE" dirty="0"/>
          </a:p>
        </p:txBody>
      </p:sp>
      <p:grpSp>
        <p:nvGrpSpPr>
          <p:cNvPr id="7" name="Group 6"/>
          <p:cNvGrpSpPr/>
          <p:nvPr/>
        </p:nvGrpSpPr>
        <p:grpSpPr>
          <a:xfrm>
            <a:off x="574979" y="866515"/>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14" name="ZoneTexte 13"/>
          <p:cNvSpPr txBox="1"/>
          <p:nvPr/>
        </p:nvSpPr>
        <p:spPr>
          <a:xfrm>
            <a:off x="457894" y="1097038"/>
            <a:ext cx="8197647" cy="5247590"/>
          </a:xfrm>
          <a:prstGeom prst="rect">
            <a:avLst/>
          </a:prstGeom>
          <a:noFill/>
        </p:spPr>
        <p:txBody>
          <a:bodyPr wrap="square" rtlCol="0">
            <a:spAutoFit/>
          </a:bodyPr>
          <a:lstStyle/>
          <a:p>
            <a:pPr marL="363538" lvl="1" indent="-268288">
              <a:buClr>
                <a:srgbClr val="00A7E1"/>
              </a:buClr>
              <a:buFont typeface="Arial" pitchFamily="34" charset="0"/>
              <a:buChar char="•"/>
            </a:pPr>
            <a:r>
              <a:rPr lang="en-US" sz="2000" dirty="0" smtClean="0">
                <a:solidFill>
                  <a:srgbClr val="00A7E1"/>
                </a:solidFill>
                <a:latin typeface="Arial" panose="020B0604020202020204" pitchFamily="34" charset="0"/>
                <a:cs typeface="Arial" panose="020B0604020202020204" pitchFamily="34" charset="0"/>
              </a:rPr>
              <a:t>Internal and external communication</a:t>
            </a:r>
            <a:r>
              <a:rPr lang="en-US" sz="2000" dirty="0" smtClean="0">
                <a:latin typeface="Arial" panose="020B0604020202020204" pitchFamily="34" charset="0"/>
                <a:cs typeface="Arial" panose="020B0604020202020204" pitchFamily="34" charset="0"/>
              </a:rPr>
              <a:t>: </a:t>
            </a:r>
            <a:r>
              <a:rPr lang="en-US" dirty="0" smtClean="0">
                <a:solidFill>
                  <a:srgbClr val="003399"/>
                </a:solidFill>
                <a:latin typeface="Arial" panose="020B0604020202020204" pitchFamily="34" charset="0"/>
                <a:cs typeface="Arial" panose="020B0604020202020204" pitchFamily="34" charset="0"/>
              </a:rPr>
              <a:t>own website/email, CSCT logo to forge the sense of community, and set us free of the usual </a:t>
            </a:r>
            <a:r>
              <a:rPr lang="en-US" dirty="0" err="1" smtClean="0">
                <a:solidFill>
                  <a:srgbClr val="003399"/>
                </a:solidFill>
                <a:latin typeface="Arial" panose="020B0604020202020204" pitchFamily="34" charset="0"/>
                <a:cs typeface="Arial" panose="020B0604020202020204" pitchFamily="34" charset="0"/>
              </a:rPr>
              <a:t>belgian</a:t>
            </a:r>
            <a:r>
              <a:rPr lang="en-US" dirty="0" smtClean="0">
                <a:solidFill>
                  <a:srgbClr val="003399"/>
                </a:solidFill>
                <a:latin typeface="Arial" panose="020B0604020202020204" pitchFamily="34" charset="0"/>
                <a:cs typeface="Arial" panose="020B0604020202020204" pitchFamily="34" charset="0"/>
              </a:rPr>
              <a:t> cleavages.</a:t>
            </a:r>
          </a:p>
          <a:p>
            <a:pPr marL="268288" lvl="1" algn="ctr">
              <a:spcAft>
                <a:spcPts val="600"/>
              </a:spcAft>
              <a:buClr>
                <a:srgbClr val="00A7E1"/>
              </a:buClr>
            </a:pPr>
            <a:r>
              <a:rPr lang="en-US" i="1" dirty="0" smtClean="0">
                <a:solidFill>
                  <a:srgbClr val="0070C0"/>
                </a:solidFill>
                <a:latin typeface="Arial" panose="020B0604020202020204" pitchFamily="34" charset="0"/>
                <a:cs typeface="Arial" panose="020B0604020202020204" pitchFamily="34" charset="0"/>
              </a:rPr>
              <a:t>"This is common good and the property of all. </a:t>
            </a:r>
          </a:p>
          <a:p>
            <a:pPr marL="268288" lvl="1" algn="ctr">
              <a:spcAft>
                <a:spcPts val="3000"/>
              </a:spcAft>
              <a:buClr>
                <a:srgbClr val="00A7E1"/>
              </a:buClr>
            </a:pPr>
            <a:r>
              <a:rPr lang="en-US" i="1" dirty="0" smtClean="0">
                <a:solidFill>
                  <a:srgbClr val="0070C0"/>
                </a:solidFill>
                <a:latin typeface="Arial" panose="020B0604020202020204" pitchFamily="34" charset="0"/>
                <a:cs typeface="Arial" panose="020B0604020202020204" pitchFamily="34" charset="0"/>
              </a:rPr>
              <a:t>All are equals in the community, we'll grow together."</a:t>
            </a:r>
          </a:p>
          <a:p>
            <a:pPr marL="363538" lvl="1" indent="-268288">
              <a:spcAft>
                <a:spcPts val="1200"/>
              </a:spcAft>
              <a:buClr>
                <a:srgbClr val="00A7E1"/>
              </a:buClr>
              <a:buFont typeface="Arial" pitchFamily="34" charset="0"/>
              <a:buChar char="•"/>
            </a:pPr>
            <a:r>
              <a:rPr lang="en-US" sz="2000" dirty="0" smtClean="0">
                <a:solidFill>
                  <a:srgbClr val="00A7E1"/>
                </a:solidFill>
                <a:latin typeface="Arial" panose="020B0604020202020204" pitchFamily="34" charset="0"/>
                <a:cs typeface="Arial" panose="020B0604020202020204" pitchFamily="34" charset="0"/>
              </a:rPr>
              <a:t>SNOMED CT education of the members</a:t>
            </a:r>
            <a:r>
              <a:rPr lang="en-US" dirty="0" smtClean="0">
                <a:solidFill>
                  <a:srgbClr val="003399"/>
                </a:solidFill>
                <a:latin typeface="Arial" panose="020B0604020202020204" pitchFamily="34" charset="0"/>
                <a:cs typeface="Arial" panose="020B0604020202020204" pitchFamily="34" charset="0"/>
              </a:rPr>
              <a:t>:</a:t>
            </a:r>
            <a:r>
              <a:rPr lang="en-US" sz="2400" dirty="0" smtClean="0">
                <a:solidFill>
                  <a:srgbClr val="003399"/>
                </a:solidFill>
                <a:latin typeface="Arial" panose="020B0604020202020204" pitchFamily="34" charset="0"/>
                <a:cs typeface="Arial" panose="020B0604020202020204" pitchFamily="34" charset="0"/>
              </a:rPr>
              <a:t> </a:t>
            </a:r>
            <a:r>
              <a:rPr lang="en-US" dirty="0" smtClean="0">
                <a:solidFill>
                  <a:srgbClr val="003399"/>
                </a:solidFill>
                <a:latin typeface="Arial" panose="020B0604020202020204" pitchFamily="34" charset="0"/>
                <a:cs typeface="Arial" panose="020B0604020202020204" pitchFamily="34" charset="0"/>
              </a:rPr>
              <a:t>the first priorities are:</a:t>
            </a:r>
          </a:p>
          <a:p>
            <a:pPr marL="631825" lvl="1" indent="-285750">
              <a:spcAft>
                <a:spcPts val="1200"/>
              </a:spcAft>
              <a:buClr>
                <a:srgbClr val="0070C0"/>
              </a:buClr>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to form a sufficient number of experts so we can make plans</a:t>
            </a:r>
          </a:p>
          <a:p>
            <a:pPr marL="631825" lvl="1" indent="-285750">
              <a:spcAft>
                <a:spcPts val="1800"/>
              </a:spcAft>
              <a:buClr>
                <a:srgbClr val="0070C0"/>
              </a:buClr>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to inform our deciders on the basic features of SNOMED CT so no hospital would be sold a cat in a bag by a dishonest provider surfing on the panic. </a:t>
            </a:r>
          </a:p>
          <a:p>
            <a:pPr marL="806450" lvl="1" indent="-350838">
              <a:spcAft>
                <a:spcPts val="600"/>
              </a:spcAft>
              <a:buClr>
                <a:srgbClr val="0070C0"/>
              </a:buClr>
              <a:buFont typeface="Wingdings" panose="05000000000000000000" pitchFamily="2" charset="2"/>
              <a:buChar char="ð"/>
            </a:pPr>
            <a:r>
              <a:rPr lang="en-US" dirty="0" smtClean="0">
                <a:solidFill>
                  <a:srgbClr val="0070C0"/>
                </a:solidFill>
                <a:latin typeface="Arial" panose="020B0604020202020204" pitchFamily="34" charset="0"/>
                <a:cs typeface="Arial" panose="020B0604020202020204" pitchFamily="34" charset="0"/>
              </a:rPr>
              <a:t>40 people get a general formation, between Foundation and Implementation course level</a:t>
            </a:r>
          </a:p>
          <a:p>
            <a:pPr marL="806450" lvl="1" indent="-350838">
              <a:spcAft>
                <a:spcPts val="600"/>
              </a:spcAft>
              <a:buClr>
                <a:srgbClr val="0070C0"/>
              </a:buClr>
              <a:buFont typeface="Wingdings" panose="05000000000000000000" pitchFamily="2" charset="2"/>
              <a:buChar char="ð"/>
            </a:pPr>
            <a:r>
              <a:rPr lang="en-US" dirty="0" smtClean="0">
                <a:solidFill>
                  <a:srgbClr val="0070C0"/>
                </a:solidFill>
                <a:latin typeface="Arial" panose="020B0604020202020204" pitchFamily="34" charset="0"/>
                <a:cs typeface="Arial" panose="020B0604020202020204" pitchFamily="34" charset="0"/>
              </a:rPr>
              <a:t>22 an implementation course level education; in French, some 280 slides worth, based on the ELAG courses.</a:t>
            </a:r>
          </a:p>
        </p:txBody>
      </p:sp>
    </p:spTree>
    <p:extLst>
      <p:ext uri="{BB962C8B-B14F-4D97-AF65-F5344CB8AC3E}">
        <p14:creationId xmlns:p14="http://schemas.microsoft.com/office/powerpoint/2010/main" val="7105062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55540" y="168592"/>
            <a:ext cx="4742004" cy="523220"/>
          </a:xfrm>
          <a:prstGeom prst="rect">
            <a:avLst/>
          </a:prstGeom>
          <a:noFill/>
        </p:spPr>
        <p:txBody>
          <a:bodyPr wrap="none" rtlCol="0">
            <a:spAutoFit/>
          </a:bodyPr>
          <a:lstStyle/>
          <a:p>
            <a:r>
              <a:rPr lang="en-US" sz="2800" dirty="0" smtClean="0">
                <a:solidFill>
                  <a:schemeClr val="accent6">
                    <a:lumMod val="75000"/>
                  </a:schemeClr>
                </a:solidFill>
                <a:latin typeface="Arial" panose="020B0604020202020204" pitchFamily="34" charset="0"/>
                <a:cs typeface="Arial" panose="020B0604020202020204" pitchFamily="34" charset="0"/>
              </a:rPr>
              <a:t>Setting up the common work</a:t>
            </a:r>
            <a:endParaRPr lang="en-US"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1487837" y="4723453"/>
            <a:ext cx="178794" cy="310866"/>
          </a:xfrm>
          <a:prstGeom prst="rect">
            <a:avLst/>
          </a:prstGeom>
          <a:noFill/>
        </p:spPr>
        <p:txBody>
          <a:bodyPr wrap="square" rtlCol="0">
            <a:spAutoFit/>
          </a:bodyPr>
          <a:lstStyle/>
          <a:p>
            <a:endParaRPr lang="fr-BE" dirty="0"/>
          </a:p>
        </p:txBody>
      </p:sp>
      <p:grpSp>
        <p:nvGrpSpPr>
          <p:cNvPr id="7" name="Group 6"/>
          <p:cNvGrpSpPr/>
          <p:nvPr/>
        </p:nvGrpSpPr>
        <p:grpSpPr>
          <a:xfrm>
            <a:off x="555540" y="867205"/>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14" name="ZoneTexte 13"/>
          <p:cNvSpPr txBox="1"/>
          <p:nvPr/>
        </p:nvSpPr>
        <p:spPr>
          <a:xfrm>
            <a:off x="457893" y="1100769"/>
            <a:ext cx="8197647" cy="3262432"/>
          </a:xfrm>
          <a:prstGeom prst="rect">
            <a:avLst/>
          </a:prstGeom>
          <a:noFill/>
        </p:spPr>
        <p:txBody>
          <a:bodyPr wrap="square" rtlCol="0">
            <a:spAutoFit/>
          </a:bodyPr>
          <a:lstStyle/>
          <a:p>
            <a:pPr marL="363538" lvl="1" indent="-268288">
              <a:spcAft>
                <a:spcPts val="1200"/>
              </a:spcAft>
              <a:buClr>
                <a:srgbClr val="00A7E1"/>
              </a:buClr>
              <a:buFont typeface="Arial" pitchFamily="34" charset="0"/>
              <a:buChar char="•"/>
            </a:pPr>
            <a:r>
              <a:rPr lang="en-US" sz="2000" dirty="0" smtClean="0">
                <a:solidFill>
                  <a:srgbClr val="00A7E1"/>
                </a:solidFill>
                <a:latin typeface="Arial" panose="020B0604020202020204" pitchFamily="34" charset="0"/>
                <a:cs typeface="Arial" panose="020B0604020202020204" pitchFamily="34" charset="0"/>
              </a:rPr>
              <a:t>Choosing common use-cases: </a:t>
            </a:r>
            <a:r>
              <a:rPr lang="en-US" dirty="0" smtClean="0">
                <a:solidFill>
                  <a:srgbClr val="003399"/>
                </a:solidFill>
                <a:latin typeface="Arial" panose="020B0604020202020204" pitchFamily="34" charset="0"/>
                <a:cs typeface="Arial" panose="020B0604020202020204" pitchFamily="34" charset="0"/>
              </a:rPr>
              <a:t>they must be easy and of high value</a:t>
            </a:r>
            <a:endParaRPr lang="en-US" sz="2000" dirty="0" smtClean="0">
              <a:solidFill>
                <a:srgbClr val="003399"/>
              </a:solidFill>
              <a:latin typeface="Arial" panose="020B0604020202020204" pitchFamily="34" charset="0"/>
              <a:cs typeface="Arial" panose="020B0604020202020204" pitchFamily="34" charset="0"/>
            </a:endParaRPr>
          </a:p>
          <a:p>
            <a:pPr marL="595313" lvl="3" indent="-342900" defTabSz="631825">
              <a:spcAft>
                <a:spcPts val="600"/>
              </a:spcAft>
              <a:buClr>
                <a:srgbClr val="0070C0"/>
              </a:buClr>
              <a:buFont typeface="Wingdings" panose="05000000000000000000" pitchFamily="2" charset="2"/>
              <a:buChar char="ð"/>
            </a:pPr>
            <a:r>
              <a:rPr lang="en-US" sz="2000" dirty="0" smtClean="0">
                <a:solidFill>
                  <a:srgbClr val="00A7E1"/>
                </a:solidFill>
                <a:latin typeface="Arial" panose="020B0604020202020204" pitchFamily="34" charset="0"/>
                <a:cs typeface="Arial" panose="020B0604020202020204" pitchFamily="34" charset="0"/>
              </a:rPr>
              <a:t>Allergies </a:t>
            </a:r>
            <a:r>
              <a:rPr lang="en-US" sz="2000" dirty="0" smtClean="0">
                <a:solidFill>
                  <a:srgbClr val="003399"/>
                </a:solidFill>
                <a:latin typeface="Arial" panose="020B0604020202020204" pitchFamily="34" charset="0"/>
                <a:cs typeface="Arial" panose="020B0604020202020204" pitchFamily="34" charset="0"/>
              </a:rPr>
              <a:t>:</a:t>
            </a:r>
          </a:p>
          <a:p>
            <a:pPr marL="1012825" lvl="3" indent="-285750" defTabSz="631825">
              <a:spcAft>
                <a:spcPts val="600"/>
              </a:spcAft>
              <a:buClr>
                <a:srgbClr val="00A7E1"/>
              </a:buClr>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Simple to agree on clinically</a:t>
            </a:r>
          </a:p>
          <a:p>
            <a:pPr marL="1012825" lvl="3" indent="-285750" defTabSz="631825">
              <a:spcAft>
                <a:spcPts val="600"/>
              </a:spcAft>
              <a:buClr>
                <a:srgbClr val="00A7E1"/>
              </a:buClr>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Of high value medically even in simple implementations</a:t>
            </a:r>
          </a:p>
          <a:p>
            <a:pPr marL="1012825" lvl="3" indent="-285750" defTabSz="631825">
              <a:spcAft>
                <a:spcPts val="1200"/>
              </a:spcAft>
              <a:buClr>
                <a:srgbClr val="00A7E1"/>
              </a:buClr>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Yet offering links to the more complicated implementations like linkage to knowledge banks and care pathways</a:t>
            </a:r>
          </a:p>
          <a:p>
            <a:pPr marL="727075" lvl="3" defTabSz="631825">
              <a:spcAft>
                <a:spcPts val="600"/>
              </a:spcAft>
              <a:buClr>
                <a:srgbClr val="00A7E1"/>
              </a:buClr>
            </a:pPr>
            <a:r>
              <a:rPr lang="en-US" dirty="0" smtClean="0">
                <a:solidFill>
                  <a:srgbClr val="003399"/>
                </a:solidFill>
                <a:latin typeface="Arial" panose="020B0604020202020204" pitchFamily="34" charset="0"/>
                <a:cs typeface="Arial" panose="020B0604020202020204" pitchFamily="34" charset="0"/>
              </a:rPr>
              <a:t>The best test-case in every sense, as much for testing our ability to work on SNOMED CT as to test our ability to work together as a community.</a:t>
            </a:r>
          </a:p>
        </p:txBody>
      </p:sp>
      <p:sp>
        <p:nvSpPr>
          <p:cNvPr id="13" name="Rectangle 12"/>
          <p:cNvSpPr/>
          <p:nvPr/>
        </p:nvSpPr>
        <p:spPr>
          <a:xfrm>
            <a:off x="457893" y="4528278"/>
            <a:ext cx="8191265" cy="1738938"/>
          </a:xfrm>
          <a:prstGeom prst="rect">
            <a:avLst/>
          </a:prstGeom>
          <a:solidFill>
            <a:schemeClr val="bg1"/>
          </a:solidFill>
        </p:spPr>
        <p:txBody>
          <a:bodyPr wrap="square">
            <a:spAutoFit/>
          </a:bodyPr>
          <a:lstStyle/>
          <a:p>
            <a:pPr marL="612775" lvl="2" indent="-342900" defTabSz="631825">
              <a:spcBef>
                <a:spcPts val="1800"/>
              </a:spcBef>
              <a:spcAft>
                <a:spcPts val="600"/>
              </a:spcAft>
              <a:buClr>
                <a:srgbClr val="0070C0"/>
              </a:buClr>
              <a:buFont typeface="Wingdings" panose="05000000000000000000" pitchFamily="2" charset="2"/>
              <a:buChar char="ð"/>
            </a:pPr>
            <a:r>
              <a:rPr lang="en-US" sz="2000" dirty="0" smtClean="0">
                <a:solidFill>
                  <a:schemeClr val="bg1">
                    <a:lumMod val="75000"/>
                  </a:schemeClr>
                </a:solidFill>
                <a:latin typeface="Arial" panose="020B0604020202020204" pitchFamily="34" charset="0"/>
                <a:cs typeface="Arial" panose="020B0604020202020204" pitchFamily="34" charset="0"/>
              </a:rPr>
              <a:t>Emergency : </a:t>
            </a:r>
          </a:p>
          <a:p>
            <a:pPr marL="981075" lvl="2" indent="-247650" defTabSz="631825">
              <a:spcAft>
                <a:spcPts val="600"/>
              </a:spcAft>
              <a:buClr>
                <a:srgbClr val="0070C0"/>
              </a:buClr>
              <a:buFont typeface="Arial" panose="020B0604020202020204" pitchFamily="34" charset="0"/>
              <a:buChar char="-"/>
            </a:pPr>
            <a:r>
              <a:rPr lang="en-US" dirty="0" smtClean="0">
                <a:solidFill>
                  <a:schemeClr val="bg1">
                    <a:lumMod val="75000"/>
                  </a:schemeClr>
                </a:solidFill>
                <a:latin typeface="Arial" panose="020B0604020202020204" pitchFamily="34" charset="0"/>
                <a:cs typeface="Arial" panose="020B0604020202020204" pitchFamily="34" charset="0"/>
              </a:rPr>
              <a:t>"Urgently needed"  to comply to the "UREG" emergency minimal data mandatory registration foreseen for 2017.</a:t>
            </a:r>
          </a:p>
          <a:p>
            <a:pPr marL="981075" lvl="2" indent="-247650" defTabSz="631825">
              <a:spcBef>
                <a:spcPts val="600"/>
              </a:spcBef>
              <a:spcAft>
                <a:spcPts val="600"/>
              </a:spcAft>
              <a:buClr>
                <a:srgbClr val="0070C0"/>
              </a:buClr>
              <a:buFont typeface="Arial" panose="020B0604020202020204" pitchFamily="34" charset="0"/>
              <a:buChar char="-"/>
            </a:pPr>
            <a:r>
              <a:rPr lang="en-US" dirty="0" smtClean="0">
                <a:solidFill>
                  <a:schemeClr val="bg1">
                    <a:lumMod val="75000"/>
                  </a:schemeClr>
                </a:solidFill>
                <a:latin typeface="Arial" panose="020B0604020202020204" pitchFamily="34" charset="0"/>
                <a:cs typeface="Arial" panose="020B0604020202020204" pitchFamily="34" charset="0"/>
              </a:rPr>
              <a:t>Existing local ICD10CM-based dictionary that could be mapped to SNOMED CT</a:t>
            </a:r>
            <a:endParaRPr lang="en-US" dirty="0">
              <a:solidFill>
                <a:schemeClr val="bg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9909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96359" y="255665"/>
            <a:ext cx="6380273" cy="523220"/>
          </a:xfrm>
          <a:prstGeom prst="rect">
            <a:avLst/>
          </a:prstGeom>
          <a:noFill/>
        </p:spPr>
        <p:txBody>
          <a:bodyPr wrap="none" rtlCol="0">
            <a:spAutoFit/>
          </a:bodyPr>
          <a:lstStyle/>
          <a:p>
            <a:r>
              <a:rPr lang="en-US" sz="2800" dirty="0" smtClean="0">
                <a:solidFill>
                  <a:schemeClr val="accent6">
                    <a:lumMod val="75000"/>
                  </a:schemeClr>
                </a:solidFill>
                <a:latin typeface="Arial" panose="020B0604020202020204" pitchFamily="34" charset="0"/>
                <a:cs typeface="Arial" panose="020B0604020202020204" pitchFamily="34" charset="0"/>
              </a:rPr>
              <a:t>Allergy use-case: Why, what and how?</a:t>
            </a:r>
            <a:endParaRPr lang="en-US" sz="2800" dirty="0">
              <a:solidFill>
                <a:schemeClr val="accent6">
                  <a:lumMod val="75000"/>
                </a:schemeClr>
              </a:solidFill>
              <a:latin typeface="Arial" panose="020B0604020202020204" pitchFamily="34" charset="0"/>
              <a:cs typeface="Arial" panose="020B0604020202020204" pitchFamily="34" charset="0"/>
            </a:endParaRPr>
          </a:p>
        </p:txBody>
      </p:sp>
      <p:sp>
        <p:nvSpPr>
          <p:cNvPr id="4" name="ZoneTexte 3"/>
          <p:cNvSpPr txBox="1"/>
          <p:nvPr/>
        </p:nvSpPr>
        <p:spPr>
          <a:xfrm>
            <a:off x="1487837" y="4723453"/>
            <a:ext cx="178794" cy="310866"/>
          </a:xfrm>
          <a:prstGeom prst="rect">
            <a:avLst/>
          </a:prstGeom>
          <a:noFill/>
        </p:spPr>
        <p:txBody>
          <a:bodyPr wrap="square" rtlCol="0">
            <a:spAutoFit/>
          </a:bodyPr>
          <a:lstStyle/>
          <a:p>
            <a:endParaRPr lang="fr-BE" dirty="0"/>
          </a:p>
        </p:txBody>
      </p:sp>
      <p:grpSp>
        <p:nvGrpSpPr>
          <p:cNvPr id="7" name="Group 6"/>
          <p:cNvGrpSpPr/>
          <p:nvPr/>
        </p:nvGrpSpPr>
        <p:grpSpPr>
          <a:xfrm>
            <a:off x="555540" y="912428"/>
            <a:ext cx="8100001" cy="36000"/>
            <a:chOff x="540398" y="863854"/>
            <a:chExt cx="8100001" cy="36000"/>
          </a:xfrm>
        </p:grpSpPr>
        <p:cxnSp>
          <p:nvCxnSpPr>
            <p:cNvPr id="10"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pic>
        <p:nvPicPr>
          <p:cNvPr id="9"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5541" y="6500592"/>
            <a:ext cx="355816" cy="207966"/>
          </a:xfrm>
          <a:prstGeom prst="rect">
            <a:avLst/>
          </a:prstGeom>
        </p:spPr>
      </p:pic>
      <p:pic>
        <p:nvPicPr>
          <p:cNvPr id="12" name="Image 7" descr="logo_chu_umc.gif"/>
          <p:cNvPicPr>
            <a:picLocks noChangeAspect="1"/>
          </p:cNvPicPr>
          <p:nvPr/>
        </p:nvPicPr>
        <p:blipFill>
          <a:blip r:embed="rId3" cstate="print"/>
          <a:stretch>
            <a:fillRect/>
          </a:stretch>
        </p:blipFill>
        <p:spPr>
          <a:xfrm>
            <a:off x="106509" y="6432294"/>
            <a:ext cx="715533" cy="274304"/>
          </a:xfrm>
          <a:prstGeom prst="rect">
            <a:avLst/>
          </a:prstGeom>
        </p:spPr>
      </p:pic>
      <p:sp>
        <p:nvSpPr>
          <p:cNvPr id="15" name="ZoneTexte 14"/>
          <p:cNvSpPr txBox="1"/>
          <p:nvPr/>
        </p:nvSpPr>
        <p:spPr>
          <a:xfrm>
            <a:off x="494693" y="1168789"/>
            <a:ext cx="8160847" cy="1231106"/>
          </a:xfrm>
          <a:prstGeom prst="rect">
            <a:avLst/>
          </a:prstGeom>
          <a:noFill/>
        </p:spPr>
        <p:txBody>
          <a:bodyPr wrap="square" rtlCol="0">
            <a:spAutoFit/>
          </a:bodyPr>
          <a:lstStyle/>
          <a:p>
            <a:pPr marL="84138" lvl="1">
              <a:spcAft>
                <a:spcPts val="600"/>
              </a:spcAft>
              <a:buClr>
                <a:srgbClr val="003399"/>
              </a:buClr>
            </a:pPr>
            <a:r>
              <a:rPr lang="en-US" sz="2100" dirty="0" smtClean="0">
                <a:solidFill>
                  <a:srgbClr val="003399"/>
                </a:solidFill>
              </a:rPr>
              <a:t>First we determined the </a:t>
            </a:r>
            <a:r>
              <a:rPr lang="en-US" sz="2100" dirty="0" smtClean="0">
                <a:solidFill>
                  <a:srgbClr val="00B0F0"/>
                </a:solidFill>
              </a:rPr>
              <a:t>scope of the data</a:t>
            </a:r>
            <a:r>
              <a:rPr lang="en-US" sz="2100" dirty="0" smtClean="0">
                <a:solidFill>
                  <a:srgbClr val="003399"/>
                </a:solidFill>
              </a:rPr>
              <a:t>:</a:t>
            </a:r>
          </a:p>
          <a:p>
            <a:pPr marL="427038" lvl="1" indent="-342900">
              <a:spcAft>
                <a:spcPts val="600"/>
              </a:spcAft>
              <a:buClr>
                <a:srgbClr val="003399"/>
              </a:buClr>
              <a:buFont typeface="Wingdings" panose="05000000000000000000" pitchFamily="2" charset="2"/>
              <a:buChar char="ð"/>
            </a:pPr>
            <a:r>
              <a:rPr lang="en-US" sz="2000" dirty="0" smtClean="0">
                <a:solidFill>
                  <a:srgbClr val="0070C0"/>
                </a:solidFill>
              </a:rPr>
              <a:t>The allergies, hypersensitivities and intolerances of the patient. </a:t>
            </a:r>
          </a:p>
          <a:p>
            <a:pPr marL="427038" lvl="1" indent="-342900">
              <a:spcAft>
                <a:spcPts val="600"/>
              </a:spcAft>
              <a:buClr>
                <a:srgbClr val="003399"/>
              </a:buClr>
              <a:buFont typeface="Wingdings" panose="05000000000000000000" pitchFamily="2" charset="2"/>
              <a:buChar char="ð"/>
            </a:pPr>
            <a:r>
              <a:rPr lang="en-US" sz="2000" b="1" i="1" dirty="0" smtClean="0">
                <a:solidFill>
                  <a:srgbClr val="0070C0"/>
                </a:solidFill>
              </a:rPr>
              <a:t>Not</a:t>
            </a:r>
            <a:r>
              <a:rPr lang="en-US" sz="2000" dirty="0" smtClean="0">
                <a:solidFill>
                  <a:srgbClr val="0070C0"/>
                </a:solidFill>
              </a:rPr>
              <a:t> the adverse effects.</a:t>
            </a:r>
          </a:p>
        </p:txBody>
      </p:sp>
      <p:sp>
        <p:nvSpPr>
          <p:cNvPr id="3" name="Rectangle 2"/>
          <p:cNvSpPr/>
          <p:nvPr/>
        </p:nvSpPr>
        <p:spPr>
          <a:xfrm>
            <a:off x="494693" y="2573372"/>
            <a:ext cx="8100001" cy="3570208"/>
          </a:xfrm>
          <a:prstGeom prst="rect">
            <a:avLst/>
          </a:prstGeom>
        </p:spPr>
        <p:txBody>
          <a:bodyPr wrap="square">
            <a:spAutoFit/>
          </a:bodyPr>
          <a:lstStyle/>
          <a:p>
            <a:pPr marL="84138" lvl="1">
              <a:spcAft>
                <a:spcPts val="600"/>
              </a:spcAft>
              <a:buClr>
                <a:srgbClr val="003399"/>
              </a:buClr>
            </a:pPr>
            <a:r>
              <a:rPr lang="en-US" sz="2100" dirty="0" smtClean="0">
                <a:solidFill>
                  <a:srgbClr val="003399"/>
                </a:solidFill>
              </a:rPr>
              <a:t>Second we determined </a:t>
            </a:r>
            <a:r>
              <a:rPr lang="en-US" sz="2100" dirty="0" smtClean="0">
                <a:solidFill>
                  <a:srgbClr val="00B0F0"/>
                </a:solidFill>
              </a:rPr>
              <a:t>to what purpose we wanted those data</a:t>
            </a:r>
            <a:r>
              <a:rPr lang="en-US" sz="2100" dirty="0" smtClean="0">
                <a:solidFill>
                  <a:srgbClr val="003399"/>
                </a:solidFill>
              </a:rPr>
              <a:t>?</a:t>
            </a:r>
          </a:p>
          <a:p>
            <a:pPr marL="427038" lvl="1" indent="-342900">
              <a:spcAft>
                <a:spcPts val="600"/>
              </a:spcAft>
              <a:buClr>
                <a:srgbClr val="003399"/>
              </a:buClr>
              <a:buFont typeface="Wingdings" panose="05000000000000000000" pitchFamily="2" charset="2"/>
              <a:buChar char="ð"/>
            </a:pPr>
            <a:r>
              <a:rPr lang="en-US" sz="2000" dirty="0" smtClean="0">
                <a:solidFill>
                  <a:srgbClr val="0070C0"/>
                </a:solidFill>
              </a:rPr>
              <a:t>To record the hypersensitivities</a:t>
            </a:r>
            <a:r>
              <a:rPr lang="en-US" sz="2000" dirty="0" smtClean="0">
                <a:solidFill>
                  <a:srgbClr val="003399"/>
                </a:solidFill>
              </a:rPr>
              <a:t> at the point of care</a:t>
            </a:r>
          </a:p>
          <a:p>
            <a:pPr marL="427038" lvl="1" indent="-342900">
              <a:spcAft>
                <a:spcPts val="600"/>
              </a:spcAft>
              <a:buClr>
                <a:srgbClr val="003399"/>
              </a:buClr>
              <a:buFont typeface="Wingdings" panose="05000000000000000000" pitchFamily="2" charset="2"/>
              <a:buChar char="ð"/>
            </a:pPr>
            <a:r>
              <a:rPr lang="en-US" sz="2000" dirty="0" smtClean="0">
                <a:solidFill>
                  <a:srgbClr val="0070C0"/>
                </a:solidFill>
              </a:rPr>
              <a:t>To consult the hypersensitivities </a:t>
            </a:r>
            <a:r>
              <a:rPr lang="en-US" sz="2000" dirty="0" smtClean="0">
                <a:solidFill>
                  <a:srgbClr val="003399"/>
                </a:solidFill>
              </a:rPr>
              <a:t>at the point of care</a:t>
            </a:r>
          </a:p>
          <a:p>
            <a:pPr marL="427038" lvl="1" indent="-342900">
              <a:spcAft>
                <a:spcPts val="600"/>
              </a:spcAft>
              <a:buClr>
                <a:srgbClr val="003399"/>
              </a:buClr>
              <a:buFont typeface="Wingdings" panose="05000000000000000000" pitchFamily="2" charset="2"/>
              <a:buChar char="ð"/>
            </a:pPr>
            <a:r>
              <a:rPr lang="en-US" sz="2000" dirty="0" smtClean="0">
                <a:solidFill>
                  <a:srgbClr val="0070C0"/>
                </a:solidFill>
              </a:rPr>
              <a:t>To share the hypersensitivities between care providers</a:t>
            </a:r>
            <a:r>
              <a:rPr lang="en-US" sz="2000" dirty="0" smtClean="0">
                <a:solidFill>
                  <a:srgbClr val="003399"/>
                </a:solidFill>
              </a:rPr>
              <a:t> inside the hospital, between the hospitals and with first line care givers.</a:t>
            </a:r>
          </a:p>
          <a:p>
            <a:pPr marL="427038" lvl="1" indent="-342900">
              <a:spcAft>
                <a:spcPts val="600"/>
              </a:spcAft>
              <a:buClr>
                <a:srgbClr val="003399"/>
              </a:buClr>
              <a:buFont typeface="Wingdings" panose="05000000000000000000" pitchFamily="2" charset="2"/>
              <a:buChar char="ð"/>
            </a:pPr>
            <a:r>
              <a:rPr lang="en-US" sz="2000" dirty="0" smtClean="0">
                <a:solidFill>
                  <a:srgbClr val="0070C0"/>
                </a:solidFill>
              </a:rPr>
              <a:t>To link allergy data with EHR alerts:</a:t>
            </a:r>
            <a:r>
              <a:rPr lang="en-US" sz="2000" dirty="0" smtClean="0">
                <a:solidFill>
                  <a:srgbClr val="003399"/>
                </a:solidFill>
              </a:rPr>
              <a:t> on prescription (ex: penicillin), kitchen warnings (food allergies) and procedure warnings (ex: latex, contrast media)</a:t>
            </a:r>
          </a:p>
          <a:p>
            <a:pPr marL="427038" lvl="1" indent="-342900">
              <a:spcAft>
                <a:spcPts val="600"/>
              </a:spcAft>
              <a:buClr>
                <a:srgbClr val="003399"/>
              </a:buClr>
              <a:buFont typeface="Wingdings" panose="05000000000000000000" pitchFamily="2" charset="2"/>
              <a:buChar char="ð"/>
            </a:pPr>
            <a:r>
              <a:rPr lang="en-US" sz="2000" dirty="0" smtClean="0">
                <a:solidFill>
                  <a:srgbClr val="0070C0"/>
                </a:solidFill>
              </a:rPr>
              <a:t>To link allergy data with care pathways</a:t>
            </a:r>
            <a:r>
              <a:rPr lang="en-US" sz="2000" dirty="0" smtClean="0">
                <a:solidFill>
                  <a:srgbClr val="003399"/>
                </a:solidFill>
              </a:rPr>
              <a:t> (ex: that a "penicillin allergy in childhood" would trigger a care pathway to confirm this allergy)</a:t>
            </a:r>
            <a:endParaRPr lang="en-US" sz="2000" dirty="0">
              <a:solidFill>
                <a:srgbClr val="003399"/>
              </a:solidFill>
            </a:endParaRPr>
          </a:p>
        </p:txBody>
      </p:sp>
    </p:spTree>
    <p:extLst>
      <p:ext uri="{BB962C8B-B14F-4D97-AF65-F5344CB8AC3E}">
        <p14:creationId xmlns:p14="http://schemas.microsoft.com/office/powerpoint/2010/main" val="1779963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9954</TotalTime>
  <Words>2272</Words>
  <Application>Microsoft Office PowerPoint</Application>
  <PresentationFormat>Affichage à l'écran (4:3)</PresentationFormat>
  <Paragraphs>207</Paragraphs>
  <Slides>24</Slides>
  <Notes>0</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24</vt:i4>
      </vt:variant>
    </vt:vector>
  </HeadingPairs>
  <TitlesOfParts>
    <vt:vector size="31" baseType="lpstr">
      <vt:lpstr>Arial</vt:lpstr>
      <vt:lpstr>Calibri</vt:lpstr>
      <vt:lpstr>Calibri Light</vt:lpstr>
      <vt:lpstr>Helvetica Neue</vt:lpstr>
      <vt:lpstr>Wingdings</vt:lpstr>
      <vt:lpstr>Thème Office</vt:lpstr>
      <vt:lpstr>Office Theme</vt:lpstr>
      <vt:lpstr>Allergies and the Belgian CSCT:  Why you should never think you're too small to contribute to the SNOMED international community</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Allergies et intolerences use-case Model meaning bindings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Consortium for Support on Clinical Terminologies today</vt:lpstr>
      <vt:lpstr>Présentation PowerPoint</vt:lpstr>
    </vt:vector>
  </TitlesOfParts>
  <Company>SPBK24F5J</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Marie-alexandra LAMBOT;Consortium SNOMED CT;CHU St Pierre</dc:creator>
  <cp:lastModifiedBy>Marie-alexandra LAMBOT</cp:lastModifiedBy>
  <cp:revision>793</cp:revision>
  <dcterms:created xsi:type="dcterms:W3CDTF">2012-12-17T08:21:38Z</dcterms:created>
  <dcterms:modified xsi:type="dcterms:W3CDTF">2020-04-09T18:40:53Z</dcterms:modified>
</cp:coreProperties>
</file>