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708" r:id="rId5"/>
    <p:sldMasterId id="2147483720" r:id="rId6"/>
    <p:sldMasterId id="2147483732" r:id="rId7"/>
    <p:sldMasterId id="2147483696" r:id="rId8"/>
    <p:sldMasterId id="2147483744" r:id="rId9"/>
  </p:sldMasterIdLst>
  <p:notesMasterIdLst>
    <p:notesMasterId r:id="rId18"/>
  </p:notesMasterIdLst>
  <p:sldIdLst>
    <p:sldId id="332" r:id="rId10"/>
    <p:sldId id="333" r:id="rId11"/>
    <p:sldId id="334" r:id="rId12"/>
    <p:sldId id="335" r:id="rId13"/>
    <p:sldId id="336" r:id="rId14"/>
    <p:sldId id="337" r:id="rId15"/>
    <p:sldId id="339" r:id="rId16"/>
    <p:sldId id="34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61AC"/>
    <a:srgbClr val="00AEEF"/>
    <a:srgbClr val="8CC63F"/>
    <a:srgbClr val="EBE729"/>
    <a:srgbClr val="E31937"/>
    <a:srgbClr val="F89828"/>
    <a:srgbClr val="EC008C"/>
    <a:srgbClr val="003E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6"/>
    <p:restoredTop sz="94626"/>
  </p:normalViewPr>
  <p:slideViewPr>
    <p:cSldViewPr>
      <p:cViewPr varScale="1">
        <p:scale>
          <a:sx n="109" d="100"/>
          <a:sy n="109" d="100"/>
        </p:scale>
        <p:origin x="149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10" Type="http://schemas.openxmlformats.org/officeDocument/2006/relationships/slide" Target="slides/slide1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3054E-5784-44B8-AE7C-5DD721DFF1AA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DE8BF-8F0E-4A23-99E4-69C051C541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882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402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744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741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36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452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56992"/>
            <a:ext cx="7772400" cy="216024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221397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92927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843EB9D-DE8E-5B4F-B152-00390DA0F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2940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40DB9AD-DBFE-864D-ADA9-18B1C89996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609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112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4408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271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7"/>
            <a:ext cx="5111750" cy="4536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94321"/>
            <a:ext cx="3008313" cy="339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25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3096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36004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2828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42B79A0-AC8B-EC45-933B-B72C4E111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958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464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7793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3AC9CE3-AC9E-DA4E-A028-04E755003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0442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56992"/>
            <a:ext cx="7772400" cy="216024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221397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7129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9D547BF5-62A4-6B4D-A54A-5EAA23D7D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34261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15F819E4-A2BC-6349-A398-68A1017C1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20367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20C51D3F-ABC7-264A-A397-F5FC902AB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06486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32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56992"/>
            <a:ext cx="7772400" cy="2160240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221397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6130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271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7"/>
            <a:ext cx="5111750" cy="4536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94321"/>
            <a:ext cx="3008313" cy="339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8504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36004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933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7424BA8-E499-E844-B6B1-5C6A0C357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2241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5295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8664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D419508-A173-9D46-9CD2-C5ECB157B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53148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56992"/>
            <a:ext cx="7772400" cy="216024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221397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70950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CE9FF6A0-6228-324B-840E-2820A5B8A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4545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48EFAB1B-4E0B-0548-B432-C48A2A0CB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2450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71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38769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2592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271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7"/>
            <a:ext cx="5111750" cy="4536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94321"/>
            <a:ext cx="3008313" cy="339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0255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36004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40361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3DBFCBFC-4D57-BC48-BE4B-1B1915EC4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11697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83413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88527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30622"/>
            <a:ext cx="6347048" cy="63408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74138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56992"/>
            <a:ext cx="7772400" cy="216024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221397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9693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BCAAE72-D2C9-9842-BD78-156687FFC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64723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223B14-1318-0148-A566-C1188B1B5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517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911166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8F63CA9D-8328-F14D-B9D9-98F0E6D2A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78659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9019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271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7"/>
            <a:ext cx="5111750" cy="4536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94321"/>
            <a:ext cx="3008313" cy="339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24205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36004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9089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89A2DB7C-6579-E342-88D6-8C38618E0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755794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960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19052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0FFB2F-C7E7-3146-BE77-B60A9C23E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45645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56992"/>
            <a:ext cx="7772400" cy="216024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221397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7958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06037518-70D6-EA48-9F54-EE7E2358E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067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25547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FE115BB4-6B0E-2A4D-BDEB-0FAA980D8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4116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1BEB1937-35D7-9243-B8AE-E57832681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53331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82012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271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7"/>
            <a:ext cx="5111750" cy="4536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94321"/>
            <a:ext cx="3008313" cy="339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71263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36004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37997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5CEBCA2A-72EA-C64A-AB81-AAE35B630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5532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8342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73742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DD0DF87-7525-7F48-8C09-5914CB62F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5628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56992"/>
            <a:ext cx="7772400" cy="216024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221397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027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86001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87F0AD9A-D6AB-F947-9DA3-90283F8B0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64653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BD23A9D-77F7-8F4C-8EF1-ECA88FAAA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607241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30D6F584-40F9-BE4D-A8E9-ED82E3FDE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32135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19135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271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7"/>
            <a:ext cx="5111750" cy="4536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94321"/>
            <a:ext cx="3008313" cy="339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89180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36004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52945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7156DE6-388B-6D48-8FE3-DE904A8B1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28407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170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39086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740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271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7"/>
            <a:ext cx="5111750" cy="4536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94321"/>
            <a:ext cx="3008313" cy="339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61871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56992"/>
            <a:ext cx="7772400" cy="2160240"/>
          </a:xfrm>
        </p:spPr>
        <p:txBody>
          <a:bodyPr anchor="t"/>
          <a:lstStyle>
            <a:lvl1pPr algn="l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24744"/>
            <a:ext cx="7772400" cy="221397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86316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5513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2459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08424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20607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2271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2737"/>
            <a:ext cx="5111750" cy="4536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94321"/>
            <a:ext cx="3008313" cy="33949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6752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36004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7270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0723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52736"/>
            <a:ext cx="2057400" cy="5073427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52736"/>
            <a:ext cx="6019800" cy="50734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4664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138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53136"/>
            <a:ext cx="5486400" cy="36004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52735"/>
            <a:ext cx="5486400" cy="360040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13176"/>
            <a:ext cx="5486400" cy="5760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42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06197"/>
          </a:xfrm>
          <a:prstGeom prst="rect">
            <a:avLst/>
          </a:prstGeom>
          <a:solidFill>
            <a:srgbClr val="003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691658"/>
            <a:ext cx="2895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28575">
            <a:solidFill>
              <a:srgbClr val="003E7E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309320"/>
            <a:ext cx="1440160" cy="46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6381328"/>
            <a:ext cx="1512167" cy="3356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65123" y="169609"/>
            <a:ext cx="1621677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259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06197"/>
          </a:xfrm>
          <a:prstGeom prst="rect">
            <a:avLst/>
          </a:prstGeom>
          <a:solidFill>
            <a:srgbClr val="EC0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691658"/>
            <a:ext cx="2895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28575">
            <a:solidFill>
              <a:srgbClr val="EC008C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309320"/>
            <a:ext cx="1440160" cy="46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6381328"/>
            <a:ext cx="1512167" cy="335695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37A33962-31B9-184C-BD8B-ADFA5BB80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68803" y="169609"/>
            <a:ext cx="1621677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570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06197"/>
          </a:xfrm>
          <a:prstGeom prst="rect">
            <a:avLst/>
          </a:prstGeom>
          <a:solidFill>
            <a:srgbClr val="F898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691658"/>
            <a:ext cx="2895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28575">
            <a:solidFill>
              <a:srgbClr val="F89828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309320"/>
            <a:ext cx="1440160" cy="46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6381328"/>
            <a:ext cx="1512167" cy="335695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164394F4-DFE7-754E-ADBF-0FE58C818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65123" y="169609"/>
            <a:ext cx="1621677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8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06197"/>
          </a:xfrm>
          <a:prstGeom prst="rect">
            <a:avLst/>
          </a:prstGeom>
          <a:solidFill>
            <a:srgbClr val="E319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691658"/>
            <a:ext cx="2895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28575">
            <a:solidFill>
              <a:srgbClr val="E31937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309320"/>
            <a:ext cx="1440160" cy="46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6381328"/>
            <a:ext cx="1512167" cy="335695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B9DC2AC7-4D28-DA40-8AC6-A10F788F26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65123" y="161723"/>
            <a:ext cx="1621677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5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06197"/>
          </a:xfrm>
          <a:prstGeom prst="rect">
            <a:avLst/>
          </a:prstGeom>
          <a:solidFill>
            <a:srgbClr val="8CC6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691658"/>
            <a:ext cx="2895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28575">
            <a:solidFill>
              <a:srgbClr val="8CC63F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309320"/>
            <a:ext cx="1440160" cy="46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6381328"/>
            <a:ext cx="1512167" cy="335695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4292A9C-DC1B-AF43-A10A-6B40029D3C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65123" y="169609"/>
            <a:ext cx="1621677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18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06197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691658"/>
            <a:ext cx="2895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28575">
            <a:solidFill>
              <a:srgbClr val="00AEEF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309320"/>
            <a:ext cx="1440160" cy="46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6381328"/>
            <a:ext cx="1512167" cy="335695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BE739F6E-8D2B-9345-B065-FF86CA75F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65123" y="169609"/>
            <a:ext cx="1621677" cy="56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624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06197"/>
          </a:xfrm>
          <a:prstGeom prst="rect">
            <a:avLst/>
          </a:prstGeom>
          <a:solidFill>
            <a:srgbClr val="5261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691658"/>
            <a:ext cx="2895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28575">
            <a:solidFill>
              <a:srgbClr val="5261AC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309320"/>
            <a:ext cx="1440160" cy="46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6381328"/>
            <a:ext cx="1512167" cy="335695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248DFBBD-80D4-9746-B9EB-AE4EEC06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66055" y="197443"/>
            <a:ext cx="1620745" cy="567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37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906197"/>
          </a:xfrm>
          <a:prstGeom prst="rect">
            <a:avLst/>
          </a:prstGeom>
          <a:solidFill>
            <a:srgbClr val="EBE7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30622"/>
            <a:ext cx="634704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7A2AA-100F-4D4D-8C65-3354E468C038}" type="datetimeFigureOut">
              <a:rPr lang="en-GB" smtClean="0"/>
              <a:t>17/03/2020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691658"/>
            <a:ext cx="2895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691658"/>
            <a:ext cx="2133600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A669-7135-4B0C-A55B-90DF719C678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>
              <a:lumMod val="50000"/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237312"/>
            <a:ext cx="9144000" cy="0"/>
          </a:xfrm>
          <a:prstGeom prst="line">
            <a:avLst/>
          </a:prstGeom>
          <a:ln w="28575">
            <a:solidFill>
              <a:srgbClr val="EBE729">
                <a:alpha val="52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309320"/>
            <a:ext cx="1440160" cy="46956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7" y="6381328"/>
            <a:ext cx="1512167" cy="3356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154256" y="188640"/>
            <a:ext cx="1532544" cy="53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77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C091A471-E658-364A-91A6-89B1DDE28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3323514D-9423-474A-9F2C-8F5A90B37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72D7EF8-2E7B-6546-B104-464F791C8B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438D0-A28F-C442-A6F2-942F4930B31C}" type="datetimeFigureOut">
              <a:rPr lang="en-US" smtClean="0"/>
              <a:t>3/17/2020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BC487-91A2-374D-B254-A1082ADD2A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1D9233F-4730-AB4D-BDF0-DC6C68EA86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532E6-B991-9F43-B380-07AC97AFE3F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24A75E-D9E2-D240-8CD2-513E9BE8D7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147600" cy="51497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390D60-2BB2-2E4E-B8E8-36B01B0A020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927690"/>
            <a:ext cx="1247226" cy="17173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E11AD4-BB94-0B4B-9B97-F0F7FDFAFB0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916832"/>
            <a:ext cx="1065370" cy="172819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08705DB-A65C-1543-A087-9D51D189B5C5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06881"/>
            <a:ext cx="2463800" cy="15113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BB86C5E-EDE6-CF4A-A0CE-A2F052CE9C10}"/>
              </a:ext>
            </a:extLst>
          </p:cNvPr>
          <p:cNvSpPr/>
          <p:nvPr userDrawn="1"/>
        </p:nvSpPr>
        <p:spPr>
          <a:xfrm>
            <a:off x="0" y="3579359"/>
            <a:ext cx="9144000" cy="15841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Uni-of-the-year.png">
            <a:extLst>
              <a:ext uri="{FF2B5EF4-FFF2-40B4-BE49-F238E27FC236}">
                <a16:creationId xmlns:a16="http://schemas.microsoft.com/office/drawing/2014/main" id="{776444D7-42B1-AF44-954A-893677735003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4509120"/>
            <a:ext cx="1864166" cy="122413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5EAF08D-62EA-C04D-A4BA-CA0613D9D2F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792" y="2258765"/>
            <a:ext cx="1840264" cy="9542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14B85B6-E86D-C74F-8549-7429102843E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532672"/>
            <a:ext cx="1807441" cy="112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74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48680"/>
            <a:ext cx="7772400" cy="3051771"/>
          </a:xfrm>
        </p:spPr>
        <p:txBody>
          <a:bodyPr/>
          <a:lstStyle/>
          <a:p>
            <a:r>
              <a:rPr lang="en-GB" dirty="0"/>
              <a:t>ICN and the relationship between ICNP and SNOMED CT</a:t>
            </a:r>
            <a:r>
              <a:rPr lang="en-US" dirty="0"/>
              <a:t>	</a:t>
            </a:r>
            <a:endParaRPr lang="en-GB" sz="2400" dirty="0" smtClean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Nick </a:t>
            </a:r>
            <a:r>
              <a:rPr lang="en-GB" dirty="0" smtClean="0"/>
              <a:t>Hardiker</a:t>
            </a:r>
            <a:endParaRPr lang="pt-BR" sz="2000" dirty="0" smtClean="0"/>
          </a:p>
        </p:txBody>
      </p:sp>
    </p:spTree>
    <p:extLst>
      <p:ext uri="{BB962C8B-B14F-4D97-AF65-F5344CB8AC3E}">
        <p14:creationId xmlns:p14="http://schemas.microsoft.com/office/powerpoint/2010/main" val="16049307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dirty="0"/>
              <a:t>ICN has supported </a:t>
            </a:r>
            <a:r>
              <a:rPr lang="en-GB" dirty="0" smtClean="0"/>
              <a:t>the International Classification for Nursing Practice (ICNP) </a:t>
            </a:r>
            <a:r>
              <a:rPr lang="en-GB" dirty="0"/>
              <a:t>since 1989</a:t>
            </a:r>
          </a:p>
          <a:p>
            <a:pPr>
              <a:defRPr/>
            </a:pPr>
            <a:r>
              <a:rPr lang="en-GB" dirty="0"/>
              <a:t>A standardised terminology used to represent nursing diagnoses, interventions and outcomes</a:t>
            </a:r>
          </a:p>
          <a:p>
            <a:pPr>
              <a:defRPr/>
            </a:pPr>
            <a:r>
              <a:rPr lang="en-GB" dirty="0"/>
              <a:t>Available in </a:t>
            </a:r>
            <a:r>
              <a:rPr lang="en-GB" dirty="0" smtClean="0"/>
              <a:t>18 </a:t>
            </a:r>
            <a:r>
              <a:rPr lang="en-GB" dirty="0"/>
              <a:t>languages </a:t>
            </a:r>
          </a:p>
          <a:p>
            <a:pPr>
              <a:defRPr/>
            </a:pPr>
            <a:r>
              <a:rPr lang="en-GB" dirty="0"/>
              <a:t>A formal infrastructure </a:t>
            </a:r>
            <a:r>
              <a:rPr lang="en-GB" dirty="0" smtClean="0"/>
              <a:t>(OWL) that </a:t>
            </a:r>
            <a:r>
              <a:rPr lang="en-GB" dirty="0"/>
              <a:t>facilitates cross-mapping and allows output in multiple formats</a:t>
            </a:r>
          </a:p>
          <a:p>
            <a:pPr>
              <a:defRPr/>
            </a:pPr>
            <a:r>
              <a:rPr lang="en-GB" dirty="0"/>
              <a:t>A Related Classification in the WHO Family of International </a:t>
            </a:r>
            <a:r>
              <a:rPr lang="en-GB" dirty="0" smtClean="0"/>
              <a:t>Classifications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ICNP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80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Alignment between </a:t>
            </a:r>
            <a:r>
              <a:rPr lang="en-US" dirty="0"/>
              <a:t>ICNP and SNOMED </a:t>
            </a:r>
            <a:r>
              <a:rPr lang="en-US" dirty="0" smtClean="0"/>
              <a:t>CT</a:t>
            </a:r>
          </a:p>
          <a:p>
            <a:pPr lvl="1"/>
            <a:r>
              <a:rPr lang="en-US" dirty="0" smtClean="0"/>
              <a:t>Ensuring that nurses and other users of ICNP </a:t>
            </a:r>
            <a:r>
              <a:rPr lang="en-US" dirty="0"/>
              <a:t>remains </a:t>
            </a:r>
            <a:r>
              <a:rPr lang="en-US" dirty="0" smtClean="0"/>
              <a:t>connected to the wider health information landscape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nsuring </a:t>
            </a:r>
            <a:r>
              <a:rPr lang="en-US" dirty="0"/>
              <a:t>that </a:t>
            </a:r>
            <a:r>
              <a:rPr lang="en-US" dirty="0" smtClean="0"/>
              <a:t>SNOMED CT continues </a:t>
            </a:r>
            <a:r>
              <a:rPr lang="en-US" dirty="0"/>
              <a:t>to adequately reflect nursing </a:t>
            </a:r>
            <a:r>
              <a:rPr lang="en-US" dirty="0" smtClean="0"/>
              <a:t>practice</a:t>
            </a:r>
          </a:p>
          <a:p>
            <a:pPr lvl="1"/>
            <a:r>
              <a:rPr lang="en-US" dirty="0" smtClean="0"/>
              <a:t>Providing </a:t>
            </a:r>
            <a:r>
              <a:rPr lang="en-US" dirty="0"/>
              <a:t>further quality assurance </a:t>
            </a:r>
            <a:r>
              <a:rPr lang="en-US" dirty="0" smtClean="0"/>
              <a:t>for ICNP and SNOMED CT</a:t>
            </a:r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 for 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907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structured program of work to identify equivalencies within SNOMED CT for ICNP </a:t>
            </a:r>
            <a:r>
              <a:rPr lang="en-US" dirty="0" smtClean="0"/>
              <a:t>diagnosis, outcome </a:t>
            </a:r>
            <a:r>
              <a:rPr lang="en-US" dirty="0"/>
              <a:t>and intervention </a:t>
            </a:r>
            <a:r>
              <a:rPr lang="en-US" dirty="0" smtClean="0"/>
              <a:t>statements</a:t>
            </a:r>
          </a:p>
          <a:p>
            <a:pPr lvl="1"/>
            <a:r>
              <a:rPr lang="en-US" dirty="0" smtClean="0"/>
              <a:t>Semi-automated techniques, using UMLS to leverage previous mapping activities, to extract candidate equivalencies</a:t>
            </a:r>
          </a:p>
          <a:p>
            <a:pPr lvl="1"/>
            <a:r>
              <a:rPr lang="en-US" dirty="0" smtClean="0"/>
              <a:t>Manual approaches involving teams </a:t>
            </a:r>
            <a:r>
              <a:rPr lang="en-US" dirty="0"/>
              <a:t>from ICN and </a:t>
            </a:r>
            <a:r>
              <a:rPr lang="en-US" dirty="0" smtClean="0"/>
              <a:t>SNOMED International (IHTSDO) examining </a:t>
            </a:r>
            <a:r>
              <a:rPr lang="en-US" dirty="0"/>
              <a:t>whether terms or concepts within ICNP have equivalent terms or concepts within SNOMED CT (sometimes the words themselves may differ but the underlying meaning is identical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Clinical validation involving members of the </a:t>
            </a:r>
            <a:r>
              <a:rPr lang="en-US" dirty="0" smtClean="0"/>
              <a:t>Nursing Clinical Reference Group (Nursing Special Interest Group)</a:t>
            </a:r>
            <a:endParaRPr lang="en-US" dirty="0" smtClean="0"/>
          </a:p>
          <a:p>
            <a:pPr lvl="1"/>
            <a:r>
              <a:rPr lang="en-US" dirty="0" smtClean="0"/>
              <a:t>Technical validation involving teams of modelers from ICN and </a:t>
            </a:r>
            <a:r>
              <a:rPr lang="en-US" dirty="0" smtClean="0"/>
              <a:t>SNOMED International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Way of working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8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Joint release of </a:t>
            </a:r>
            <a:r>
              <a:rPr lang="en-US" dirty="0" smtClean="0"/>
              <a:t>two equivalency tables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ursing </a:t>
            </a:r>
            <a:r>
              <a:rPr lang="en-US" dirty="0" smtClean="0"/>
              <a:t>problems</a:t>
            </a:r>
          </a:p>
          <a:p>
            <a:pPr lvl="2"/>
            <a:r>
              <a:rPr lang="en-US" dirty="0" smtClean="0"/>
              <a:t>Covers </a:t>
            </a:r>
            <a:r>
              <a:rPr lang="en-US" dirty="0" smtClean="0"/>
              <a:t>531 of 867 ICNP </a:t>
            </a:r>
            <a:r>
              <a:rPr lang="en-US" dirty="0" smtClean="0"/>
              <a:t>diagnoses (</a:t>
            </a:r>
            <a:r>
              <a:rPr lang="en-US" b="1" dirty="0" smtClean="0"/>
              <a:t>61%</a:t>
            </a:r>
            <a:r>
              <a:rPr lang="en-US" dirty="0" smtClean="0"/>
              <a:t>) – 336 outstanding (around 200 ‘positive’ diagnoses)</a:t>
            </a:r>
            <a:endParaRPr lang="en-US" dirty="0" smtClean="0"/>
          </a:p>
          <a:p>
            <a:pPr lvl="2"/>
            <a:r>
              <a:rPr lang="en-US" dirty="0" smtClean="0"/>
              <a:t>Has resulted in </a:t>
            </a:r>
            <a:r>
              <a:rPr lang="en-US" dirty="0" smtClean="0"/>
              <a:t>over 125 </a:t>
            </a:r>
            <a:r>
              <a:rPr lang="en-US" dirty="0" smtClean="0"/>
              <a:t>new clinical findings for SNOMED CT</a:t>
            </a:r>
          </a:p>
          <a:p>
            <a:pPr lvl="2"/>
            <a:r>
              <a:rPr lang="en-US" dirty="0" smtClean="0"/>
              <a:t>Agreed differences between the two terminologies</a:t>
            </a:r>
          </a:p>
          <a:p>
            <a:pPr lvl="3"/>
            <a:r>
              <a:rPr lang="en-US" dirty="0" smtClean="0"/>
              <a:t>Less than 4% of </a:t>
            </a:r>
            <a:r>
              <a:rPr lang="en-US" dirty="0" smtClean="0"/>
              <a:t>ICNP diagnoses with no equivalent within SNOMED CT for justifiable reasons</a:t>
            </a:r>
          </a:p>
          <a:p>
            <a:pPr lvl="1"/>
            <a:r>
              <a:rPr lang="en-US" dirty="0" smtClean="0"/>
              <a:t>Nursing interventions</a:t>
            </a:r>
            <a:endParaRPr lang="en-US" dirty="0" smtClean="0"/>
          </a:p>
          <a:p>
            <a:pPr lvl="2"/>
            <a:r>
              <a:rPr lang="en-US" dirty="0" smtClean="0"/>
              <a:t>Covers </a:t>
            </a:r>
            <a:r>
              <a:rPr lang="en-US" dirty="0" smtClean="0"/>
              <a:t>993 of 1168 ICNP </a:t>
            </a:r>
            <a:r>
              <a:rPr lang="en-US" dirty="0" smtClean="0"/>
              <a:t>interventions </a:t>
            </a:r>
            <a:r>
              <a:rPr lang="en-US" dirty="0" smtClean="0"/>
              <a:t>(</a:t>
            </a:r>
            <a:r>
              <a:rPr lang="en-US" b="1" dirty="0" smtClean="0"/>
              <a:t>85%</a:t>
            </a:r>
            <a:r>
              <a:rPr lang="en-US" dirty="0" smtClean="0"/>
              <a:t>) – 175 outstanding</a:t>
            </a:r>
            <a:endParaRPr lang="en-US" dirty="0" smtClean="0"/>
          </a:p>
          <a:p>
            <a:pPr lvl="2"/>
            <a:r>
              <a:rPr lang="en-US" dirty="0"/>
              <a:t>Has resulted in </a:t>
            </a:r>
            <a:r>
              <a:rPr lang="en-US" dirty="0" smtClean="0"/>
              <a:t>over 400 </a:t>
            </a:r>
            <a:r>
              <a:rPr lang="en-US" dirty="0" smtClean="0"/>
              <a:t>new procedures for </a:t>
            </a:r>
            <a:r>
              <a:rPr lang="en-US" dirty="0"/>
              <a:t>SNOMED </a:t>
            </a:r>
            <a:r>
              <a:rPr lang="en-US" dirty="0" smtClean="0"/>
              <a:t>CT</a:t>
            </a:r>
          </a:p>
          <a:p>
            <a:pPr lvl="2"/>
            <a:r>
              <a:rPr lang="en-US" dirty="0" smtClean="0"/>
              <a:t>Agreed </a:t>
            </a:r>
            <a:r>
              <a:rPr lang="en-US" dirty="0"/>
              <a:t>differences between the two terminologies</a:t>
            </a:r>
          </a:p>
          <a:p>
            <a:pPr lvl="3"/>
            <a:r>
              <a:rPr lang="en-US" dirty="0" smtClean="0"/>
              <a:t>Less than 2% of ICNP </a:t>
            </a:r>
            <a:r>
              <a:rPr lang="en-US" dirty="0" smtClean="0"/>
              <a:t>interventions with no equivalent within SNOMED </a:t>
            </a:r>
            <a:r>
              <a:rPr lang="en-US" dirty="0" smtClean="0"/>
              <a:t>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02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new SNOMED CT 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7376" y="1600201"/>
            <a:ext cx="4038600" cy="4061048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GB" dirty="0" smtClean="0"/>
              <a:t>Treating injury</a:t>
            </a:r>
          </a:p>
          <a:p>
            <a:pPr lvl="0"/>
            <a:r>
              <a:rPr lang="en-GB" dirty="0" smtClean="0"/>
              <a:t>Teaching </a:t>
            </a:r>
            <a:r>
              <a:rPr lang="en-GB" dirty="0" smtClean="0"/>
              <a:t>about fall prevention</a:t>
            </a:r>
          </a:p>
          <a:p>
            <a:pPr lvl="0"/>
            <a:r>
              <a:rPr lang="en-GB" dirty="0" smtClean="0"/>
              <a:t>Supporting dignified dying</a:t>
            </a:r>
          </a:p>
          <a:p>
            <a:pPr lvl="0"/>
            <a:r>
              <a:rPr lang="en-GB" dirty="0" smtClean="0"/>
              <a:t>Screening child development</a:t>
            </a:r>
          </a:p>
          <a:p>
            <a:pPr lvl="0"/>
            <a:r>
              <a:rPr lang="en-GB" dirty="0" smtClean="0"/>
              <a:t>Reporting </a:t>
            </a:r>
            <a:r>
              <a:rPr lang="en-GB" dirty="0" smtClean="0"/>
              <a:t>test result</a:t>
            </a:r>
          </a:p>
          <a:p>
            <a:pPr lvl="0"/>
            <a:r>
              <a:rPr lang="en-GB" dirty="0" smtClean="0"/>
              <a:t>Reinforcing adherence</a:t>
            </a:r>
          </a:p>
          <a:p>
            <a:pPr lvl="0"/>
            <a:r>
              <a:rPr lang="en-GB" dirty="0" smtClean="0"/>
              <a:t>Referring </a:t>
            </a:r>
            <a:r>
              <a:rPr lang="en-GB" dirty="0" smtClean="0"/>
              <a:t>to family therapy</a:t>
            </a:r>
          </a:p>
          <a:p>
            <a:pPr lvl="0"/>
            <a:r>
              <a:rPr lang="en-GB" dirty="0" smtClean="0"/>
              <a:t>Providing privacy</a:t>
            </a:r>
          </a:p>
          <a:p>
            <a:pPr lvl="0"/>
            <a:r>
              <a:rPr lang="en-GB" dirty="0" smtClean="0"/>
              <a:t>Promoting use of glasses</a:t>
            </a:r>
          </a:p>
          <a:p>
            <a:pPr lvl="0"/>
            <a:r>
              <a:rPr lang="en-GB" dirty="0" smtClean="0"/>
              <a:t>Nephrostomy care</a:t>
            </a:r>
          </a:p>
          <a:p>
            <a:pPr lvl="0"/>
            <a:r>
              <a:rPr lang="en-GB" dirty="0" smtClean="0"/>
              <a:t>Monitoring </a:t>
            </a:r>
            <a:r>
              <a:rPr lang="en-GB" dirty="0"/>
              <a:t>pain</a:t>
            </a:r>
          </a:p>
          <a:p>
            <a:pPr lvl="0"/>
            <a:r>
              <a:rPr lang="en-GB" dirty="0"/>
              <a:t>Managing </a:t>
            </a:r>
            <a:r>
              <a:rPr lang="en-GB" dirty="0" smtClean="0"/>
              <a:t>anxiety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1960" y="1600201"/>
            <a:ext cx="4474840" cy="406104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2000" dirty="0"/>
              <a:t>Implementing safety regime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Fluid therapy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Facilitating drug abuse recovery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Encouraging rest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Diabetic ulcer care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Counselling about fears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Collaborating with social worker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Assisting with mobility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Assessing skin integrity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Assessing attitude toward disease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Assessing ability to walk</a:t>
            </a:r>
          </a:p>
          <a:p>
            <a:pPr lvl="0">
              <a:spcBef>
                <a:spcPts val="0"/>
              </a:spcBef>
            </a:pPr>
            <a:r>
              <a:rPr lang="en-GB" sz="2000" dirty="0" smtClean="0"/>
              <a:t>Administering antipyretic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3454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A common goal and a shared-desire to </a:t>
            </a:r>
            <a:r>
              <a:rPr lang="en-US" dirty="0" smtClean="0"/>
              <a:t>succeed</a:t>
            </a:r>
            <a:endParaRPr lang="en-GB" dirty="0"/>
          </a:p>
          <a:p>
            <a:pPr lvl="0"/>
            <a:r>
              <a:rPr lang="en-US" dirty="0"/>
              <a:t>A commitment by senior leadership </a:t>
            </a:r>
            <a:r>
              <a:rPr lang="en-US" dirty="0" smtClean="0"/>
              <a:t>to </a:t>
            </a:r>
            <a:r>
              <a:rPr lang="en-US" dirty="0"/>
              <a:t>support the </a:t>
            </a:r>
            <a:r>
              <a:rPr lang="en-US" dirty="0" smtClean="0"/>
              <a:t>work</a:t>
            </a:r>
            <a:endParaRPr lang="en-GB" dirty="0"/>
          </a:p>
          <a:p>
            <a:pPr lvl="0"/>
            <a:r>
              <a:rPr lang="en-US" dirty="0"/>
              <a:t>Agreed-upon processes for actually doing the </a:t>
            </a:r>
            <a:r>
              <a:rPr lang="en-US" dirty="0" smtClean="0"/>
              <a:t>work</a:t>
            </a:r>
            <a:endParaRPr lang="en-GB" dirty="0"/>
          </a:p>
          <a:p>
            <a:pPr lvl="0"/>
            <a:r>
              <a:rPr lang="en-US" dirty="0"/>
              <a:t>Allocation of dedicated </a:t>
            </a:r>
            <a:r>
              <a:rPr lang="en-US" dirty="0" smtClean="0"/>
              <a:t>resources</a:t>
            </a:r>
            <a:endParaRPr lang="en-GB" dirty="0"/>
          </a:p>
          <a:p>
            <a:pPr lvl="0"/>
            <a:r>
              <a:rPr lang="en-US" dirty="0"/>
              <a:t>Highly-collaborative working </a:t>
            </a:r>
            <a:r>
              <a:rPr lang="en-US" dirty="0" smtClean="0"/>
              <a:t>among the </a:t>
            </a:r>
            <a:r>
              <a:rPr lang="en-US" dirty="0"/>
              <a:t>project team </a:t>
            </a:r>
            <a:r>
              <a:rPr lang="en-US" dirty="0" smtClean="0"/>
              <a:t>members</a:t>
            </a:r>
            <a:endParaRPr lang="en-GB" dirty="0"/>
          </a:p>
          <a:p>
            <a:pPr lvl="0"/>
            <a:r>
              <a:rPr lang="en-US" dirty="0"/>
              <a:t>Effective </a:t>
            </a:r>
            <a:r>
              <a:rPr lang="en-US" dirty="0" smtClean="0"/>
              <a:t>clinical engagement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Success factors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80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n.hardiker@hud.ac.uk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52920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ue">
  <a:themeElements>
    <a:clrScheme name="P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ink">
  <a:themeElements>
    <a:clrScheme name="P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ange">
  <a:themeElements>
    <a:clrScheme name="P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Red">
  <a:themeElements>
    <a:clrScheme name="P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Green">
  <a:themeElements>
    <a:clrScheme name="P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Pale Blue">
  <a:themeElements>
    <a:clrScheme name="P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Purple">
  <a:themeElements>
    <a:clrScheme name="P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Yellow">
  <a:themeElements>
    <a:clrScheme name="Pink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Award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</TotalTime>
  <Words>438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Calibri</vt:lpstr>
      <vt:lpstr>Calibri Light</vt:lpstr>
      <vt:lpstr>Blue</vt:lpstr>
      <vt:lpstr>Pink</vt:lpstr>
      <vt:lpstr>Orange</vt:lpstr>
      <vt:lpstr>Red</vt:lpstr>
      <vt:lpstr>Green</vt:lpstr>
      <vt:lpstr>Pale Blue</vt:lpstr>
      <vt:lpstr>Purple</vt:lpstr>
      <vt:lpstr>Yellow</vt:lpstr>
      <vt:lpstr>Awards</vt:lpstr>
      <vt:lpstr>ICN and the relationship between ICNP and SNOMED CT </vt:lpstr>
      <vt:lpstr>ICNP</vt:lpstr>
      <vt:lpstr>Motivation for collaboration</vt:lpstr>
      <vt:lpstr>Way of working</vt:lpstr>
      <vt:lpstr>Results</vt:lpstr>
      <vt:lpstr>Examples of new SNOMED CT content</vt:lpstr>
      <vt:lpstr>Success factors</vt:lpstr>
      <vt:lpstr>PowerPoint Presentation</vt:lpstr>
    </vt:vector>
  </TitlesOfParts>
  <Company>University of Huddersfield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Nick Hardiker</cp:lastModifiedBy>
  <cp:revision>106</cp:revision>
  <dcterms:created xsi:type="dcterms:W3CDTF">2017-11-03T09:46:15Z</dcterms:created>
  <dcterms:modified xsi:type="dcterms:W3CDTF">2020-03-17T15:09:57Z</dcterms:modified>
</cp:coreProperties>
</file>