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7" r:id="rId1"/>
  </p:sldMasterIdLst>
  <p:notesMasterIdLst>
    <p:notesMasterId r:id="rId5"/>
  </p:notesMasterIdLst>
  <p:sldIdLst>
    <p:sldId id="1787" r:id="rId2"/>
    <p:sldId id="268" r:id="rId3"/>
    <p:sldId id="1789" r:id="rId4"/>
  </p:sldIdLst>
  <p:sldSz cx="6858000" cy="5143500"/>
  <p:notesSz cx="7010400" cy="92964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758">
          <p15:clr>
            <a:srgbClr val="A4A3A4"/>
          </p15:clr>
        </p15:guide>
        <p15:guide id="2" pos="221">
          <p15:clr>
            <a:srgbClr val="A4A3A4"/>
          </p15:clr>
        </p15:guide>
        <p15:guide id="3" pos="4099">
          <p15:clr>
            <a:srgbClr val="A4A3A4"/>
          </p15:clr>
        </p15:guide>
        <p15:guide id="4" orient="horz" pos="2822">
          <p15:clr>
            <a:srgbClr val="A4A3A4"/>
          </p15:clr>
        </p15:guide>
        <p15:guide id="5" pos="21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9373"/>
    <p:restoredTop sz="96849"/>
  </p:normalViewPr>
  <p:slideViewPr>
    <p:cSldViewPr snapToGrid="0">
      <p:cViewPr varScale="1">
        <p:scale>
          <a:sx n="170" d="100"/>
          <a:sy n="170" d="100"/>
        </p:scale>
        <p:origin x="392" y="168"/>
      </p:cViewPr>
      <p:guideLst>
        <p:guide orient="horz" pos="758"/>
        <p:guide pos="221"/>
        <p:guide pos="4099"/>
        <p:guide orient="horz" pos="2822"/>
        <p:guide pos="217"/>
      </p:guideLst>
    </p:cSldViewPr>
  </p:slideViewPr>
  <p:notesTextViewPr>
    <p:cViewPr>
      <p:scale>
        <a:sx n="185" d="100"/>
        <a:sy n="185" d="100"/>
      </p:scale>
      <p:origin x="0" y="0"/>
    </p:cViewPr>
  </p:notesTextViewPr>
  <p:sorterViewPr>
    <p:cViewPr>
      <p:scale>
        <a:sx n="254" d="100"/>
        <a:sy n="254" d="100"/>
      </p:scale>
      <p:origin x="0" y="0"/>
    </p:cViewPr>
  </p:sorter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928"/>
        <p:guide pos="220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970938" y="0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829967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5514bc488a_0_126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200" cy="418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9" name="Google Shape;169;g5514bc488a_0_1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snomed.org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s://twitter.com/SnomedCT" TargetMode="Externa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- plain a">
  <p:cSld name="Title slide - plain a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 txBox="1">
            <a:spLocks noGrp="1"/>
          </p:cNvSpPr>
          <p:nvPr>
            <p:ph type="title"/>
          </p:nvPr>
        </p:nvSpPr>
        <p:spPr>
          <a:xfrm>
            <a:off x="342900" y="831918"/>
            <a:ext cx="6172200" cy="568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body" idx="1"/>
          </p:nvPr>
        </p:nvSpPr>
        <p:spPr>
          <a:xfrm>
            <a:off x="347663" y="1406988"/>
            <a:ext cx="6191250" cy="3215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900"/>
              </a:spcBef>
              <a:spcAft>
                <a:spcPts val="0"/>
              </a:spcAft>
              <a:buClr>
                <a:srgbClr val="1D1E2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1D1E2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600"/>
              </a:spcBef>
              <a:spcAft>
                <a:spcPts val="0"/>
              </a:spcAft>
              <a:buClr>
                <a:srgbClr val="1D1E2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28600" algn="l" rtl="0">
              <a:spcBef>
                <a:spcPts val="150"/>
              </a:spcBef>
              <a:spcAft>
                <a:spcPts val="0"/>
              </a:spcAft>
              <a:buClr>
                <a:srgbClr val="1D1E20"/>
              </a:buClr>
              <a:buSzPts val="750"/>
              <a:buFont typeface="Arial"/>
              <a:buNone/>
              <a:defRPr sz="75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2860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sldNum" idx="12"/>
          </p:nvPr>
        </p:nvSpPr>
        <p:spPr>
          <a:xfrm>
            <a:off x="4914900" y="4767264"/>
            <a:ext cx="1600200" cy="376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pSp>
        <p:nvGrpSpPr>
          <p:cNvPr id="26" name="Google Shape;26;p4"/>
          <p:cNvGrpSpPr/>
          <p:nvPr/>
        </p:nvGrpSpPr>
        <p:grpSpPr>
          <a:xfrm>
            <a:off x="352627" y="4788939"/>
            <a:ext cx="4552950" cy="282179"/>
            <a:chOff x="457199" y="4767262"/>
            <a:chExt cx="6070600" cy="376238"/>
          </a:xfrm>
        </p:grpSpPr>
        <p:sp>
          <p:nvSpPr>
            <p:cNvPr id="27" name="Google Shape;27;p4"/>
            <p:cNvSpPr txBox="1"/>
            <p:nvPr/>
          </p:nvSpPr>
          <p:spPr>
            <a:xfrm>
              <a:off x="457199" y="4767262"/>
              <a:ext cx="4114800" cy="37623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600" b="0" i="0">
                  <a:solidFill>
                    <a:schemeClr val="accent3"/>
                  </a:solidFill>
                  <a:latin typeface="Arial"/>
                  <a:ea typeface="Arial"/>
                  <a:cs typeface="Arial"/>
                  <a:sym typeface="Arial"/>
                </a:rPr>
                <a:t>SNOMED International – Leading healthcare terminology, worldwide | </a:t>
              </a:r>
              <a:r>
                <a:rPr lang="en-US" sz="600" b="0" i="0" u="sng">
                  <a:solidFill>
                    <a:schemeClr val="hlink"/>
                  </a:solidFill>
                  <a:latin typeface="Arial"/>
                  <a:ea typeface="Arial"/>
                  <a:cs typeface="Arial"/>
                  <a:sym typeface="Arial"/>
                  <a:hlinkClick r:id="rId2"/>
                </a:rPr>
                <a:t>www.snomed.org</a:t>
              </a:r>
              <a:r>
                <a:rPr lang="en-US" sz="600" b="0" i="0">
                  <a:solidFill>
                    <a:schemeClr val="accent3"/>
                  </a:solidFill>
                  <a:latin typeface="Arial"/>
                  <a:ea typeface="Arial"/>
                  <a:cs typeface="Arial"/>
                  <a:sym typeface="Arial"/>
                </a:rPr>
                <a:t> |</a:t>
              </a:r>
              <a:endPara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28" name="Google Shape;28;p4" descr="/Users/kathyair/Data/SNOMED/2212 PPT Template/images/twitter SNOMED Med Grey.eps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4425950" y="4794250"/>
              <a:ext cx="320040" cy="32004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9" name="Google Shape;29;p4"/>
            <p:cNvSpPr txBox="1"/>
            <p:nvPr/>
          </p:nvSpPr>
          <p:spPr>
            <a:xfrm>
              <a:off x="4698999" y="4767262"/>
              <a:ext cx="1828800" cy="37623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600" b="0" i="0" u="sng">
                  <a:solidFill>
                    <a:schemeClr val="hlink"/>
                  </a:solidFill>
                  <a:latin typeface="Arial"/>
                  <a:ea typeface="Arial"/>
                  <a:cs typeface="Arial"/>
                  <a:sym typeface="Arial"/>
                  <a:hlinkClick r:id="rId4"/>
                </a:rPr>
                <a:t>@Snomedct </a:t>
              </a:r>
              <a:r>
                <a:rPr lang="en-US" sz="600" b="0" i="0">
                  <a:solidFill>
                    <a:schemeClr val="accent3"/>
                  </a:solidFill>
                  <a:latin typeface="Arial"/>
                  <a:ea typeface="Arial"/>
                  <a:cs typeface="Arial"/>
                  <a:sym typeface="Arial"/>
                </a:rPr>
                <a:t>| © 201</a:t>
              </a:r>
              <a:r>
                <a:rPr lang="en-US" sz="600">
                  <a:solidFill>
                    <a:schemeClr val="accent3"/>
                  </a:solidFill>
                </a:rPr>
                <a:t>9</a:t>
              </a:r>
              <a:r>
                <a:rPr lang="en-US" sz="600" b="0" i="0">
                  <a:solidFill>
                    <a:schemeClr val="accent3"/>
                  </a:solidFill>
                  <a:latin typeface="Arial"/>
                  <a:ea typeface="Arial"/>
                  <a:cs typeface="Arial"/>
                  <a:sym typeface="Arial"/>
                </a:rPr>
                <a:t> IHTSDO </a:t>
              </a:r>
              <a:endPara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Custom Layout">
  <p:cSld name="5_Custom Layout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7"/>
          <p:cNvSpPr txBox="1">
            <a:spLocks noGrp="1"/>
          </p:cNvSpPr>
          <p:nvPr>
            <p:ph type="title"/>
          </p:nvPr>
        </p:nvSpPr>
        <p:spPr>
          <a:xfrm>
            <a:off x="342900" y="831909"/>
            <a:ext cx="6172200" cy="568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sldNum" idx="12"/>
          </p:nvPr>
        </p:nvSpPr>
        <p:spPr>
          <a:xfrm>
            <a:off x="6184900" y="4767264"/>
            <a:ext cx="330200" cy="376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body" idx="1"/>
          </p:nvPr>
        </p:nvSpPr>
        <p:spPr>
          <a:xfrm rot="-5400000">
            <a:off x="-452291" y="2792990"/>
            <a:ext cx="3117850" cy="633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ctr" rtl="0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ts val="1350"/>
              <a:buFont typeface="Arial"/>
              <a:buNone/>
              <a:defRPr sz="135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spcBef>
                <a:spcPts val="270"/>
              </a:spcBef>
              <a:spcAft>
                <a:spcPts val="0"/>
              </a:spcAft>
              <a:buClr>
                <a:srgbClr val="1D1E20"/>
              </a:buClr>
              <a:buSzPts val="1350"/>
              <a:buFont typeface="Arial"/>
              <a:buNone/>
              <a:defRPr sz="135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228600" algn="ctr" rtl="0">
              <a:spcBef>
                <a:spcPts val="600"/>
              </a:spcBef>
              <a:spcAft>
                <a:spcPts val="0"/>
              </a:spcAft>
              <a:buClr>
                <a:srgbClr val="1D1E2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28600" algn="ctr" rtl="0">
              <a:spcBef>
                <a:spcPts val="150"/>
              </a:spcBef>
              <a:spcAft>
                <a:spcPts val="0"/>
              </a:spcAft>
              <a:buClr>
                <a:srgbClr val="1D1E20"/>
              </a:buClr>
              <a:buSzPts val="750"/>
              <a:buFont typeface="Arial"/>
              <a:buNone/>
              <a:defRPr sz="75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28600" algn="ctr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5" name="Google Shape;45;p7"/>
          <p:cNvSpPr>
            <a:spLocks noGrp="1"/>
          </p:cNvSpPr>
          <p:nvPr>
            <p:ph type="pic" idx="2"/>
          </p:nvPr>
        </p:nvSpPr>
        <p:spPr>
          <a:xfrm>
            <a:off x="1611023" y="1550988"/>
            <a:ext cx="4519613" cy="3117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210"/>
              </a:spcBef>
              <a:spcAft>
                <a:spcPts val="0"/>
              </a:spcAft>
              <a:buClr>
                <a:srgbClr val="1D1E2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spcBef>
                <a:spcPts val="600"/>
              </a:spcBef>
              <a:spcAft>
                <a:spcPts val="0"/>
              </a:spcAft>
              <a:buClr>
                <a:srgbClr val="1D1E2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spcBef>
                <a:spcPts val="150"/>
              </a:spcBef>
              <a:spcAft>
                <a:spcPts val="0"/>
              </a:spcAft>
              <a:buClr>
                <a:srgbClr val="1D1E20"/>
              </a:buClr>
              <a:buSzPts val="750"/>
              <a:buFont typeface="Arial"/>
              <a:buNone/>
              <a:defRPr sz="75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Custom Layout">
  <p:cSld name="4_Custom Layout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8"/>
          <p:cNvSpPr txBox="1">
            <a:spLocks noGrp="1"/>
          </p:cNvSpPr>
          <p:nvPr>
            <p:ph type="title"/>
          </p:nvPr>
        </p:nvSpPr>
        <p:spPr>
          <a:xfrm>
            <a:off x="342900" y="831909"/>
            <a:ext cx="6172200" cy="568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8" name="Google Shape;48;p8"/>
          <p:cNvSpPr txBox="1">
            <a:spLocks noGrp="1"/>
          </p:cNvSpPr>
          <p:nvPr>
            <p:ph type="sldNum" idx="12"/>
          </p:nvPr>
        </p:nvSpPr>
        <p:spPr>
          <a:xfrm>
            <a:off x="6184900" y="4767264"/>
            <a:ext cx="330200" cy="376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body" idx="1"/>
          </p:nvPr>
        </p:nvSpPr>
        <p:spPr>
          <a:xfrm>
            <a:off x="347662" y="1545094"/>
            <a:ext cx="3559320" cy="3077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900"/>
              </a:spcBef>
              <a:spcAft>
                <a:spcPts val="0"/>
              </a:spcAft>
              <a:buClr>
                <a:srgbClr val="1D1E2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1D1E2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600"/>
              </a:spcBef>
              <a:spcAft>
                <a:spcPts val="0"/>
              </a:spcAft>
              <a:buClr>
                <a:srgbClr val="1D1E2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28600" algn="l" rtl="0">
              <a:spcBef>
                <a:spcPts val="150"/>
              </a:spcBef>
              <a:spcAft>
                <a:spcPts val="0"/>
              </a:spcAft>
              <a:buClr>
                <a:srgbClr val="1D1E20"/>
              </a:buClr>
              <a:buSzPts val="750"/>
              <a:buFont typeface="Arial"/>
              <a:buNone/>
              <a:defRPr sz="75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2860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0" name="Google Shape;50;p8"/>
          <p:cNvSpPr>
            <a:spLocks noGrp="1"/>
          </p:cNvSpPr>
          <p:nvPr>
            <p:ph type="pic" idx="2"/>
          </p:nvPr>
        </p:nvSpPr>
        <p:spPr>
          <a:xfrm>
            <a:off x="4000499" y="1545093"/>
            <a:ext cx="2514600" cy="3077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210"/>
              </a:spcBef>
              <a:spcAft>
                <a:spcPts val="0"/>
              </a:spcAft>
              <a:buClr>
                <a:srgbClr val="1D1E2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spcBef>
                <a:spcPts val="600"/>
              </a:spcBef>
              <a:spcAft>
                <a:spcPts val="0"/>
              </a:spcAft>
              <a:buClr>
                <a:srgbClr val="1D1E2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spcBef>
                <a:spcPts val="150"/>
              </a:spcBef>
              <a:spcAft>
                <a:spcPts val="0"/>
              </a:spcAft>
              <a:buClr>
                <a:srgbClr val="1D1E20"/>
              </a:buClr>
              <a:buSzPts val="750"/>
              <a:buFont typeface="Arial"/>
              <a:buNone/>
              <a:defRPr sz="75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Custom Layout">
  <p:cSld name="3_Custom Layout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0"/>
          <p:cNvSpPr txBox="1">
            <a:spLocks noGrp="1"/>
          </p:cNvSpPr>
          <p:nvPr>
            <p:ph type="title"/>
          </p:nvPr>
        </p:nvSpPr>
        <p:spPr>
          <a:xfrm>
            <a:off x="342900" y="831909"/>
            <a:ext cx="6172200" cy="568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58" name="Google Shape;58;p10"/>
          <p:cNvSpPr txBox="1">
            <a:spLocks noGrp="1"/>
          </p:cNvSpPr>
          <p:nvPr>
            <p:ph type="sldNum" idx="12"/>
          </p:nvPr>
        </p:nvSpPr>
        <p:spPr>
          <a:xfrm>
            <a:off x="6184900" y="4767264"/>
            <a:ext cx="330200" cy="376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9" name="Google Shape;59;p10"/>
          <p:cNvSpPr txBox="1">
            <a:spLocks noGrp="1"/>
          </p:cNvSpPr>
          <p:nvPr>
            <p:ph type="body" idx="1"/>
          </p:nvPr>
        </p:nvSpPr>
        <p:spPr>
          <a:xfrm>
            <a:off x="347662" y="3532909"/>
            <a:ext cx="6167438" cy="10898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900"/>
              </a:spcBef>
              <a:spcAft>
                <a:spcPts val="0"/>
              </a:spcAft>
              <a:buClr>
                <a:srgbClr val="1D1E2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1D1E2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600"/>
              </a:spcBef>
              <a:spcAft>
                <a:spcPts val="0"/>
              </a:spcAft>
              <a:buClr>
                <a:srgbClr val="1D1E2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28600" algn="l" rtl="0">
              <a:spcBef>
                <a:spcPts val="150"/>
              </a:spcBef>
              <a:spcAft>
                <a:spcPts val="0"/>
              </a:spcAft>
              <a:buClr>
                <a:srgbClr val="1D1E20"/>
              </a:buClr>
              <a:buSzPts val="750"/>
              <a:buFont typeface="Arial"/>
              <a:buNone/>
              <a:defRPr sz="75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2860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0" name="Google Shape;60;p10"/>
          <p:cNvSpPr>
            <a:spLocks noGrp="1"/>
          </p:cNvSpPr>
          <p:nvPr>
            <p:ph type="pic" idx="2"/>
          </p:nvPr>
        </p:nvSpPr>
        <p:spPr>
          <a:xfrm>
            <a:off x="602456" y="1579563"/>
            <a:ext cx="2514600" cy="1814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210"/>
              </a:spcBef>
              <a:spcAft>
                <a:spcPts val="0"/>
              </a:spcAft>
              <a:buClr>
                <a:srgbClr val="1D1E2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spcBef>
                <a:spcPts val="600"/>
              </a:spcBef>
              <a:spcAft>
                <a:spcPts val="0"/>
              </a:spcAft>
              <a:buClr>
                <a:srgbClr val="1D1E2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spcBef>
                <a:spcPts val="150"/>
              </a:spcBef>
              <a:spcAft>
                <a:spcPts val="0"/>
              </a:spcAft>
              <a:buClr>
                <a:srgbClr val="1D1E20"/>
              </a:buClr>
              <a:buSzPts val="750"/>
              <a:buFont typeface="Arial"/>
              <a:buNone/>
              <a:defRPr sz="75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1" name="Google Shape;61;p10"/>
          <p:cNvSpPr>
            <a:spLocks noGrp="1"/>
          </p:cNvSpPr>
          <p:nvPr>
            <p:ph type="pic" idx="3"/>
          </p:nvPr>
        </p:nvSpPr>
        <p:spPr>
          <a:xfrm>
            <a:off x="3688557" y="1565703"/>
            <a:ext cx="2514600" cy="1814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210"/>
              </a:spcBef>
              <a:spcAft>
                <a:spcPts val="0"/>
              </a:spcAft>
              <a:buClr>
                <a:srgbClr val="1D1E2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spcBef>
                <a:spcPts val="600"/>
              </a:spcBef>
              <a:spcAft>
                <a:spcPts val="0"/>
              </a:spcAft>
              <a:buClr>
                <a:srgbClr val="1D1E2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spcBef>
                <a:spcPts val="150"/>
              </a:spcBef>
              <a:spcAft>
                <a:spcPts val="0"/>
              </a:spcAft>
              <a:buClr>
                <a:srgbClr val="1D1E20"/>
              </a:buClr>
              <a:buSzPts val="750"/>
              <a:buFont typeface="Arial"/>
              <a:buNone/>
              <a:defRPr sz="75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42900" y="1071552"/>
            <a:ext cx="6172200" cy="3750495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 marL="1200150" indent="-95250">
              <a:buClrTx/>
              <a:buFont typeface="Arial"/>
              <a:buChar char="•"/>
              <a:defRPr lang="en-US" sz="1350" dirty="0" smtClean="0">
                <a:solidFill>
                  <a:srgbClr val="3399FF"/>
                </a:solidFill>
                <a:latin typeface="+mn-lt"/>
              </a:defRPr>
            </a:lvl4pPr>
            <a:lvl5pPr>
              <a:defRPr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Line 222"/>
          <p:cNvSpPr>
            <a:spLocks noChangeShapeType="1"/>
          </p:cNvSpPr>
          <p:nvPr/>
        </p:nvSpPr>
        <p:spPr bwMode="auto">
          <a:xfrm>
            <a:off x="351235" y="1012020"/>
            <a:ext cx="6155531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67500" tIns="35100" rIns="67500" bIns="351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en-US" sz="1050"/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239485" y="4822048"/>
            <a:ext cx="275615" cy="2190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Line 222"/>
          <p:cNvSpPr>
            <a:spLocks noChangeShapeType="1"/>
          </p:cNvSpPr>
          <p:nvPr/>
        </p:nvSpPr>
        <p:spPr bwMode="auto">
          <a:xfrm>
            <a:off x="351235" y="1012020"/>
            <a:ext cx="6155531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67500" tIns="35100" rIns="67500" bIns="351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en-US" sz="1050"/>
          </a:p>
        </p:txBody>
      </p:sp>
      <p:sp>
        <p:nvSpPr>
          <p:cNvPr id="8" name="Line 222"/>
          <p:cNvSpPr>
            <a:spLocks noChangeShapeType="1"/>
          </p:cNvSpPr>
          <p:nvPr/>
        </p:nvSpPr>
        <p:spPr bwMode="auto">
          <a:xfrm>
            <a:off x="351235" y="1012020"/>
            <a:ext cx="6155531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67500" tIns="35100" rIns="67500" bIns="35100" anchor="ctr">
            <a:spAutoFit/>
          </a:bodyPr>
          <a:lstStyle/>
          <a:p>
            <a:pPr lvl="0" algn="ctr" eaLnBrk="0" hangingPunct="0">
              <a:spcBef>
                <a:spcPct val="50000"/>
              </a:spcBef>
            </a:pPr>
            <a:endParaRPr lang="en-US" sz="1050"/>
          </a:p>
        </p:txBody>
      </p:sp>
      <p:sp>
        <p:nvSpPr>
          <p:cNvPr id="9" name="Line 222"/>
          <p:cNvSpPr>
            <a:spLocks noChangeShapeType="1"/>
          </p:cNvSpPr>
          <p:nvPr userDrawn="1"/>
        </p:nvSpPr>
        <p:spPr bwMode="auto">
          <a:xfrm>
            <a:off x="351235" y="1012020"/>
            <a:ext cx="6155531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67500" tIns="35100" rIns="67500" bIns="351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en-US" sz="105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1678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slide - plain a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366713" y="307810"/>
            <a:ext cx="6172200" cy="568721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rgbClr val="00B0F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350"/>
            </a:lvl2pPr>
            <a:lvl3pPr lvl="2" indent="0">
              <a:spcBef>
                <a:spcPts val="0"/>
              </a:spcBef>
              <a:buNone/>
              <a:defRPr sz="1350"/>
            </a:lvl3pPr>
            <a:lvl4pPr lvl="3" indent="0">
              <a:spcBef>
                <a:spcPts val="0"/>
              </a:spcBef>
              <a:buNone/>
              <a:defRPr sz="1350"/>
            </a:lvl4pPr>
            <a:lvl5pPr lvl="4" indent="0">
              <a:spcBef>
                <a:spcPts val="0"/>
              </a:spcBef>
              <a:buNone/>
              <a:defRPr sz="1350"/>
            </a:lvl5pPr>
            <a:lvl6pPr lvl="5" indent="0">
              <a:spcBef>
                <a:spcPts val="0"/>
              </a:spcBef>
              <a:buNone/>
              <a:defRPr sz="1350"/>
            </a:lvl6pPr>
            <a:lvl7pPr lvl="6" indent="0">
              <a:spcBef>
                <a:spcPts val="0"/>
              </a:spcBef>
              <a:buNone/>
              <a:defRPr sz="1350"/>
            </a:lvl7pPr>
            <a:lvl8pPr lvl="7" indent="0">
              <a:spcBef>
                <a:spcPts val="0"/>
              </a:spcBef>
              <a:buNone/>
              <a:defRPr sz="1350"/>
            </a:lvl8pPr>
            <a:lvl9pPr lvl="8" indent="0">
              <a:spcBef>
                <a:spcPts val="0"/>
              </a:spcBef>
              <a:buNone/>
              <a:defRPr sz="1350"/>
            </a:lvl9pPr>
          </a:lstStyle>
          <a:p>
            <a:endParaRPr dirty="0"/>
          </a:p>
        </p:txBody>
      </p:sp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613317" y="1098396"/>
            <a:ext cx="5925596" cy="352440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257175" marR="0" lvl="0" indent="-257175" algn="l" rtl="0">
              <a:spcBef>
                <a:spcPts val="900"/>
              </a:spcBef>
              <a:buClr>
                <a:srgbClr val="009BE5"/>
              </a:buClr>
              <a:buFont typeface="Arial" panose="020B0604020202020204" pitchFamily="34" charset="0"/>
              <a:buChar char="•"/>
              <a:defRPr sz="1500" b="0" i="0" u="none" strike="noStrike" cap="none">
                <a:solidFill>
                  <a:schemeClr val="bg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342900" marR="0" lvl="1" indent="0" algn="l" rtl="0">
              <a:spcBef>
                <a:spcPts val="900"/>
              </a:spcBef>
              <a:buClr>
                <a:srgbClr val="1D1E20"/>
              </a:buClr>
              <a:buFont typeface="Arial"/>
              <a:buNone/>
              <a:defRPr sz="1050" b="0" i="0" u="none" strike="noStrike" cap="none">
                <a:solidFill>
                  <a:srgbClr val="1D1E2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4290" marR="0" lvl="2" indent="-5714" algn="l" rtl="0">
              <a:spcBef>
                <a:spcPts val="600"/>
              </a:spcBef>
              <a:buClr>
                <a:srgbClr val="1D1E20"/>
              </a:buClr>
              <a:buFont typeface="Arial"/>
              <a:buNone/>
              <a:defRPr sz="90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028700" marR="0" lvl="3" indent="0" algn="l" rtl="0">
              <a:spcBef>
                <a:spcPts val="150"/>
              </a:spcBef>
              <a:buClr>
                <a:srgbClr val="1D1E20"/>
              </a:buClr>
              <a:buFont typeface="Arial"/>
              <a:buNone/>
              <a:defRPr sz="75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1371600" marR="0" lvl="4" indent="0" algn="l" rtl="0">
              <a:spcBef>
                <a:spcPts val="300"/>
              </a:spcBef>
              <a:buClr>
                <a:schemeClr val="dk1"/>
              </a:buClr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1885950" marR="0" lvl="5" indent="-76200" algn="l" rtl="0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28850" marR="0" lvl="6" indent="-76200" algn="l" rtl="0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571750" marR="0" lvl="7" indent="-76200" algn="l" rtl="0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14650" marR="0" lvl="8" indent="-76200" algn="l" rtl="0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26" name="Shape 26"/>
          <p:cNvSpPr txBox="1">
            <a:spLocks noGrp="1"/>
          </p:cNvSpPr>
          <p:nvPr>
            <p:ph type="sldNum" idx="12"/>
          </p:nvPr>
        </p:nvSpPr>
        <p:spPr>
          <a:xfrm>
            <a:off x="4914900" y="4767264"/>
            <a:ext cx="1600200" cy="37623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 anchorCtr="0">
            <a:noAutofit/>
          </a:bodyPr>
          <a:lstStyle/>
          <a:p>
            <a:pPr>
              <a:buSzPct val="25000"/>
            </a:pPr>
            <a:fld id="{00000000-1234-1234-1234-123412341234}" type="slidenum">
              <a:rPr lang="en-US" sz="600" smtClean="0">
                <a:solidFill>
                  <a:schemeClr val="accent3"/>
                </a:solidFill>
                <a:latin typeface="Arial"/>
                <a:cs typeface="Arial"/>
              </a:rPr>
              <a:pPr>
                <a:buSzPct val="25000"/>
              </a:pPr>
              <a:t>‹#›</a:t>
            </a:fld>
            <a:endParaRPr lang="en-US" sz="600">
              <a:solidFill>
                <a:schemeClr val="accent3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0075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30000">
        <p14:prism/>
      </p:transition>
    </mc:Choice>
    <mc:Fallback xmlns="">
      <p:transition spd="slow" advClick="0" advTm="30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>
            <a:spLocks noGrp="1"/>
          </p:cNvSpPr>
          <p:nvPr>
            <p:ph type="title"/>
          </p:nvPr>
        </p:nvSpPr>
        <p:spPr>
          <a:xfrm>
            <a:off x="342900" y="831909"/>
            <a:ext cx="6172200" cy="568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body" idx="1"/>
          </p:nvPr>
        </p:nvSpPr>
        <p:spPr>
          <a:xfrm>
            <a:off x="346232" y="1405523"/>
            <a:ext cx="6180775" cy="31495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210"/>
              </a:spcBef>
              <a:spcAft>
                <a:spcPts val="0"/>
              </a:spcAft>
              <a:buClr>
                <a:srgbClr val="1D1E2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228600" algn="l" rtl="0">
              <a:spcBef>
                <a:spcPts val="600"/>
              </a:spcBef>
              <a:spcAft>
                <a:spcPts val="0"/>
              </a:spcAft>
              <a:buClr>
                <a:srgbClr val="1D1E2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28600" algn="l" rtl="0">
              <a:spcBef>
                <a:spcPts val="150"/>
              </a:spcBef>
              <a:spcAft>
                <a:spcPts val="0"/>
              </a:spcAft>
              <a:buClr>
                <a:srgbClr val="1D1E20"/>
              </a:buClr>
              <a:buSzPts val="750"/>
              <a:buFont typeface="Arial"/>
              <a:buNone/>
              <a:defRPr sz="75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2860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sldNum" idx="12"/>
          </p:nvPr>
        </p:nvSpPr>
        <p:spPr>
          <a:xfrm>
            <a:off x="6184900" y="4767264"/>
            <a:ext cx="330200" cy="376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20" name="Google Shape;20;p3"/>
          <p:cNvCxnSpPr/>
          <p:nvPr/>
        </p:nvCxnSpPr>
        <p:spPr>
          <a:xfrm rot="10800000">
            <a:off x="342900" y="4762500"/>
            <a:ext cx="6172200" cy="0"/>
          </a:xfrm>
          <a:prstGeom prst="straightConnector1">
            <a:avLst/>
          </a:pr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21" name="Google Shape;21;p3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5953328" y="157647"/>
            <a:ext cx="561772" cy="561772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3" r:id="rId3"/>
    <p:sldLayoutId id="2147483655" r:id="rId4"/>
    <p:sldLayoutId id="2147483662" r:id="rId5"/>
    <p:sldLayoutId id="2147483663" r:id="rId6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CCE43-E067-6141-88AC-D7ECF98F73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101600" lvl="0">
              <a:spcBef>
                <a:spcPts val="700"/>
              </a:spcBef>
              <a:buClr>
                <a:srgbClr val="999999"/>
              </a:buClr>
              <a:buSzPts val="2000"/>
            </a:pPr>
            <a:r>
              <a:rPr lang="en-CA" dirty="0">
                <a:solidFill>
                  <a:srgbClr val="999999"/>
                </a:solidFill>
              </a:rPr>
              <a:t>Collaboration between project group, CRG and SCT SME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8A787C-0778-DF47-9EC6-6199DA06AFD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542925" lvl="1" indent="-355600">
              <a:spcBef>
                <a:spcPts val="700"/>
              </a:spcBef>
              <a:buClr>
                <a:srgbClr val="999999"/>
              </a:buClr>
              <a:buSzPts val="2000"/>
              <a:buChar char="●"/>
            </a:pPr>
            <a:r>
              <a:rPr lang="en-CA" sz="1850" dirty="0">
                <a:solidFill>
                  <a:srgbClr val="999999"/>
                </a:solidFill>
                <a:latin typeface="Verdana"/>
                <a:ea typeface="Verdana"/>
                <a:cs typeface="Verdana"/>
                <a:sym typeface="Verdana"/>
              </a:rPr>
              <a:t>Establish project group</a:t>
            </a:r>
          </a:p>
          <a:p>
            <a:pPr marL="542925" lvl="1" indent="-355600">
              <a:spcBef>
                <a:spcPts val="700"/>
              </a:spcBef>
              <a:buClr>
                <a:srgbClr val="999999"/>
              </a:buClr>
              <a:buSzPts val="2000"/>
              <a:buFont typeface="Arial"/>
              <a:buChar char="●"/>
            </a:pPr>
            <a:r>
              <a:rPr lang="en-CA" sz="1850" dirty="0">
                <a:solidFill>
                  <a:srgbClr val="999999"/>
                </a:solidFill>
                <a:latin typeface="Verdana"/>
                <a:ea typeface="Verdana"/>
                <a:cs typeface="Verdana"/>
                <a:sym typeface="Verdana"/>
              </a:rPr>
              <a:t>Reports to CRG</a:t>
            </a:r>
          </a:p>
          <a:p>
            <a:pPr marL="542925" lvl="1" indent="-355600">
              <a:spcBef>
                <a:spcPts val="700"/>
              </a:spcBef>
              <a:buClr>
                <a:srgbClr val="999999"/>
              </a:buClr>
              <a:buSzPts val="2000"/>
              <a:buFont typeface="Arial"/>
              <a:buChar char="●"/>
            </a:pPr>
            <a:r>
              <a:rPr lang="en-CA" sz="2000" dirty="0">
                <a:solidFill>
                  <a:srgbClr val="999999"/>
                </a:solidFill>
              </a:rPr>
              <a:t>Bi-weekly zoom meetings</a:t>
            </a:r>
            <a:br>
              <a:rPr lang="en-CA" sz="2000" dirty="0">
                <a:solidFill>
                  <a:srgbClr val="999999"/>
                </a:solidFill>
              </a:rPr>
            </a:br>
            <a:endParaRPr lang="en-CA" sz="2000" dirty="0">
              <a:solidFill>
                <a:srgbClr val="999999"/>
              </a:solidFill>
            </a:endParaRPr>
          </a:p>
          <a:p>
            <a:pPr marL="542925" lvl="1" indent="-355600">
              <a:spcBef>
                <a:spcPts val="700"/>
              </a:spcBef>
              <a:buClr>
                <a:srgbClr val="999999"/>
              </a:buClr>
              <a:buSzPts val="2000"/>
              <a:buFont typeface="Arial"/>
              <a:buChar char="●"/>
            </a:pPr>
            <a:r>
              <a:rPr lang="en-CA" sz="2000" b="1" dirty="0">
                <a:solidFill>
                  <a:srgbClr val="999999"/>
                </a:solidFill>
                <a:latin typeface="Verdana"/>
                <a:ea typeface="Verdana"/>
                <a:cs typeface="Verdana"/>
                <a:sym typeface="Verdana"/>
              </a:rPr>
              <a:t>Considerations</a:t>
            </a:r>
          </a:p>
          <a:p>
            <a:pPr marL="1228725" lvl="3" indent="-355600">
              <a:spcBef>
                <a:spcPts val="700"/>
              </a:spcBef>
              <a:buClr>
                <a:srgbClr val="999999"/>
              </a:buClr>
              <a:buSzPts val="2000"/>
              <a:buChar char="●"/>
            </a:pPr>
            <a:r>
              <a:rPr lang="en-CA" sz="1550" dirty="0">
                <a:solidFill>
                  <a:srgbClr val="999999"/>
                </a:solidFill>
              </a:rPr>
              <a:t>Snomed knowledge</a:t>
            </a:r>
          </a:p>
          <a:p>
            <a:pPr marL="1228725" lvl="3" indent="-355600">
              <a:spcBef>
                <a:spcPts val="700"/>
              </a:spcBef>
              <a:buClr>
                <a:srgbClr val="999999"/>
              </a:buClr>
              <a:buSzPts val="2000"/>
              <a:buChar char="●"/>
            </a:pPr>
            <a:r>
              <a:rPr lang="en-CA" sz="1550" dirty="0">
                <a:solidFill>
                  <a:srgbClr val="999999"/>
                </a:solidFill>
              </a:rPr>
              <a:t>Snomed education</a:t>
            </a:r>
            <a:endParaRPr lang="en-CA" sz="1850" dirty="0">
              <a:solidFill>
                <a:srgbClr val="999999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1228725" lvl="3" indent="-355600">
              <a:spcBef>
                <a:spcPts val="700"/>
              </a:spcBef>
              <a:buClr>
                <a:srgbClr val="999999"/>
              </a:buClr>
              <a:buSzPts val="2000"/>
              <a:buChar char="●"/>
            </a:pPr>
            <a:r>
              <a:rPr lang="en-CA" sz="1550" dirty="0">
                <a:solidFill>
                  <a:srgbClr val="999999"/>
                </a:solidFill>
              </a:rPr>
              <a:t>Availability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CB9EC7-C060-CA41-9BB4-F6479DB427A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buSzPct val="25000"/>
            </a:pPr>
            <a:fld id="{00000000-1234-1234-1234-123412341234}" type="slidenum">
              <a:rPr lang="en-US" sz="600" smtClean="0">
                <a:solidFill>
                  <a:schemeClr val="accent3"/>
                </a:solidFill>
                <a:latin typeface="Arial"/>
                <a:cs typeface="Arial"/>
              </a:rPr>
              <a:pPr>
                <a:buSzPct val="25000"/>
              </a:pPr>
              <a:t>1</a:t>
            </a:fld>
            <a:endParaRPr lang="en-US" sz="600">
              <a:solidFill>
                <a:schemeClr val="accent3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85998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30000">
        <p14:prism/>
      </p:transition>
    </mc:Choice>
    <mc:Fallback xmlns="">
      <p:transition spd="slow" advClick="0" advTm="300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3"/>
          <p:cNvSpPr txBox="1">
            <a:spLocks noGrp="1"/>
          </p:cNvSpPr>
          <p:nvPr>
            <p:ph type="sldNum" idx="12"/>
          </p:nvPr>
        </p:nvSpPr>
        <p:spPr>
          <a:xfrm>
            <a:off x="4914900" y="4767264"/>
            <a:ext cx="1600200" cy="37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2</a:t>
            </a:fld>
            <a:endParaRPr sz="600" b="0" i="0">
              <a:solidFill>
                <a:schemeClr val="accent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" name="Google Shape;173;p23"/>
          <p:cNvSpPr txBox="1">
            <a:spLocks noGrp="1"/>
          </p:cNvSpPr>
          <p:nvPr>
            <p:ph type="body" idx="1"/>
          </p:nvPr>
        </p:nvSpPr>
        <p:spPr>
          <a:xfrm>
            <a:off x="352500" y="1336693"/>
            <a:ext cx="6162600" cy="30388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100"/>
              </a:spcBef>
              <a:spcAft>
                <a:spcPts val="0"/>
              </a:spcAft>
              <a:buNone/>
            </a:pPr>
            <a:r>
              <a:rPr lang="en-CA" sz="2000" dirty="0">
                <a:solidFill>
                  <a:srgbClr val="666666"/>
                </a:solidFill>
              </a:rPr>
              <a:t>Review Process</a:t>
            </a:r>
            <a:endParaRPr sz="2000" dirty="0">
              <a:solidFill>
                <a:srgbClr val="666666"/>
              </a:solidFill>
            </a:endParaRPr>
          </a:p>
          <a:p>
            <a:pPr marL="457200" marR="0" lvl="0" indent="-355600" algn="l" rtl="0">
              <a:spcBef>
                <a:spcPts val="700"/>
              </a:spcBef>
              <a:spcAft>
                <a:spcPts val="0"/>
              </a:spcAft>
              <a:buClr>
                <a:srgbClr val="999999"/>
              </a:buClr>
              <a:buSzPts val="2000"/>
              <a:buChar char="●"/>
            </a:pPr>
            <a:r>
              <a:rPr lang="en-CA" sz="2000" dirty="0">
                <a:solidFill>
                  <a:srgbClr val="999999"/>
                </a:solidFill>
              </a:rPr>
              <a:t>Project group review of candidates</a:t>
            </a:r>
          </a:p>
          <a:p>
            <a:pPr lvl="1" indent="-355600">
              <a:spcBef>
                <a:spcPts val="700"/>
              </a:spcBef>
              <a:buClr>
                <a:srgbClr val="999999"/>
              </a:buClr>
              <a:buSzPts val="2000"/>
              <a:buChar char="●"/>
            </a:pPr>
            <a:r>
              <a:rPr lang="en-CA" sz="1600" dirty="0">
                <a:solidFill>
                  <a:srgbClr val="999999"/>
                </a:solidFill>
              </a:rPr>
              <a:t>Clinical validation - useful, x-domain, no hidden meaning</a:t>
            </a:r>
          </a:p>
          <a:p>
            <a:pPr lvl="1" indent="-355600">
              <a:spcBef>
                <a:spcPts val="700"/>
              </a:spcBef>
              <a:buClr>
                <a:srgbClr val="999999"/>
              </a:buClr>
              <a:buSzPts val="2000"/>
              <a:buChar char="●"/>
            </a:pPr>
            <a:r>
              <a:rPr lang="en-CA" sz="1600" dirty="0">
                <a:solidFill>
                  <a:srgbClr val="999999"/>
                </a:solidFill>
              </a:rPr>
              <a:t>Snomed editorial policy – e.g. no verbs, subject of record, no duplication, US/GB spelling</a:t>
            </a:r>
          </a:p>
          <a:p>
            <a:pPr marL="457200" marR="0" lvl="0" indent="-355600" algn="l" rtl="0">
              <a:spcBef>
                <a:spcPts val="700"/>
              </a:spcBef>
              <a:spcAft>
                <a:spcPts val="0"/>
              </a:spcAft>
              <a:buClr>
                <a:srgbClr val="999999"/>
              </a:buClr>
              <a:buSzPts val="2000"/>
              <a:buChar char="●"/>
            </a:pPr>
            <a:r>
              <a:rPr lang="en-CA" sz="2000" dirty="0">
                <a:solidFill>
                  <a:srgbClr val="999999"/>
                </a:solidFill>
              </a:rPr>
              <a:t>Principles: useful, reproducible, understandable</a:t>
            </a:r>
          </a:p>
          <a:p>
            <a:pPr marL="558800" lvl="1" indent="0">
              <a:spcBef>
                <a:spcPts val="700"/>
              </a:spcBef>
              <a:buClr>
                <a:srgbClr val="999999"/>
              </a:buClr>
              <a:buSzPts val="2000"/>
            </a:pPr>
            <a:endParaRPr sz="2000" dirty="0">
              <a:solidFill>
                <a:srgbClr val="999999"/>
              </a:solidFill>
            </a:endParaRPr>
          </a:p>
        </p:txBody>
      </p:sp>
      <p:sp>
        <p:nvSpPr>
          <p:cNvPr id="8" name="Google Shape;146;p20">
            <a:extLst>
              <a:ext uri="{FF2B5EF4-FFF2-40B4-BE49-F238E27FC236}">
                <a16:creationId xmlns:a16="http://schemas.microsoft.com/office/drawing/2014/main" id="{E0FAD0CF-FC1E-1449-9E21-8E796B53956A}"/>
              </a:ext>
            </a:extLst>
          </p:cNvPr>
          <p:cNvSpPr txBox="1">
            <a:spLocks/>
          </p:cNvSpPr>
          <p:nvPr/>
        </p:nvSpPr>
        <p:spPr>
          <a:xfrm>
            <a:off x="347675" y="401225"/>
            <a:ext cx="5592145" cy="56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2800" dirty="0"/>
              <a:t>Content Development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CCE43-E067-6141-88AC-D7ECF98F73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 Development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8A787C-0778-DF47-9EC6-6199DA06AFD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-355600">
              <a:spcBef>
                <a:spcPts val="700"/>
              </a:spcBef>
              <a:buClr>
                <a:srgbClr val="999999"/>
              </a:buClr>
              <a:buSzPts val="2000"/>
              <a:buFont typeface="Arial"/>
              <a:buChar char="●"/>
            </a:pPr>
            <a:r>
              <a:rPr lang="en-CA" sz="1850" dirty="0">
                <a:solidFill>
                  <a:srgbClr val="999999"/>
                </a:solidFill>
                <a:latin typeface="Verdana"/>
                <a:ea typeface="Verdana"/>
                <a:cs typeface="Verdana"/>
              </a:rPr>
              <a:t>Ways of working – Project group</a:t>
            </a:r>
            <a:br>
              <a:rPr lang="en-CA" sz="1850" dirty="0">
                <a:solidFill>
                  <a:srgbClr val="999999"/>
                </a:solidFill>
                <a:latin typeface="Verdana"/>
                <a:ea typeface="Verdana"/>
                <a:cs typeface="Verdana"/>
              </a:rPr>
            </a:br>
            <a:endParaRPr lang="en-CA" sz="1850" dirty="0">
              <a:solidFill>
                <a:srgbClr val="999999"/>
              </a:solidFill>
              <a:latin typeface="Verdana"/>
              <a:ea typeface="Verdana"/>
              <a:cs typeface="Verdana"/>
            </a:endParaRPr>
          </a:p>
          <a:p>
            <a:pPr lvl="3" indent="-355600">
              <a:spcBef>
                <a:spcPts val="700"/>
              </a:spcBef>
              <a:buClr>
                <a:srgbClr val="999999"/>
              </a:buClr>
              <a:buSzPts val="2000"/>
              <a:buFont typeface="Arial"/>
              <a:buChar char="●"/>
            </a:pPr>
            <a:r>
              <a:rPr lang="en-CA" sz="1100" dirty="0">
                <a:solidFill>
                  <a:srgbClr val="999999"/>
                </a:solidFill>
                <a:latin typeface="Verdana"/>
                <a:ea typeface="Verdana"/>
                <a:cs typeface="Verdana"/>
              </a:rPr>
              <a:t>Googl</a:t>
            </a:r>
            <a:r>
              <a:rPr lang="en-CA" sz="1100" dirty="0">
                <a:solidFill>
                  <a:srgbClr val="999999"/>
                </a:solidFill>
              </a:rPr>
              <a:t>e sheets – shared</a:t>
            </a:r>
          </a:p>
          <a:p>
            <a:pPr lvl="3" indent="-355600">
              <a:spcBef>
                <a:spcPts val="700"/>
              </a:spcBef>
              <a:buClr>
                <a:srgbClr val="999999"/>
              </a:buClr>
              <a:buSzPts val="2000"/>
              <a:buFont typeface="Arial"/>
              <a:buChar char="●"/>
            </a:pPr>
            <a:r>
              <a:rPr lang="en-CA" sz="1100" dirty="0">
                <a:solidFill>
                  <a:srgbClr val="999999"/>
                </a:solidFill>
              </a:rPr>
              <a:t>Bi-weekly zoom meetings</a:t>
            </a:r>
          </a:p>
          <a:p>
            <a:pPr marL="673100" lvl="3">
              <a:spcBef>
                <a:spcPts val="700"/>
              </a:spcBef>
              <a:buClr>
                <a:srgbClr val="999999"/>
              </a:buClr>
              <a:buSzPts val="2000"/>
            </a:pPr>
            <a:endParaRPr lang="en-CA" sz="1100" dirty="0">
              <a:solidFill>
                <a:srgbClr val="999999"/>
              </a:solidFill>
              <a:latin typeface="Verdana"/>
              <a:ea typeface="Verdana"/>
              <a:cs typeface="Verdana"/>
            </a:endParaRPr>
          </a:p>
          <a:p>
            <a:pPr indent="-355600">
              <a:spcBef>
                <a:spcPts val="700"/>
              </a:spcBef>
              <a:buClr>
                <a:srgbClr val="999999"/>
              </a:buClr>
              <a:buSzPts val="2000"/>
              <a:buFont typeface="Arial"/>
              <a:buChar char="●"/>
            </a:pPr>
            <a:r>
              <a:rPr lang="en-CA" sz="1800" dirty="0">
                <a:solidFill>
                  <a:srgbClr val="666666"/>
                </a:solidFill>
              </a:rPr>
              <a:t>Content Request System (CRS)</a:t>
            </a:r>
            <a:r>
              <a:rPr lang="en-US" sz="1850" dirty="0">
                <a:solidFill>
                  <a:srgbClr val="999999"/>
                </a:solidFill>
                <a:latin typeface="Verdana"/>
                <a:ea typeface="Verdana"/>
                <a:cs typeface="Verdana"/>
              </a:rPr>
              <a:t> Batch upload – approved list</a:t>
            </a:r>
          </a:p>
          <a:p>
            <a:pPr indent="-355600">
              <a:spcBef>
                <a:spcPts val="700"/>
              </a:spcBef>
              <a:buClr>
                <a:srgbClr val="999999"/>
              </a:buClr>
              <a:buSzPts val="2000"/>
              <a:buFont typeface="Arial"/>
              <a:buChar char="●"/>
            </a:pPr>
            <a:r>
              <a:rPr lang="en-US" sz="1850" dirty="0">
                <a:solidFill>
                  <a:srgbClr val="999999"/>
                </a:solidFill>
                <a:latin typeface="Verdana"/>
                <a:ea typeface="Verdana"/>
                <a:cs typeface="Verdana"/>
              </a:rPr>
              <a:t>Deadline March 15th for July 2021 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CB9EC7-C060-CA41-9BB4-F6479DB427A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buSzPct val="25000"/>
            </a:pPr>
            <a:fld id="{00000000-1234-1234-1234-123412341234}" type="slidenum">
              <a:rPr lang="en-US" sz="600" smtClean="0">
                <a:solidFill>
                  <a:schemeClr val="accent3"/>
                </a:solidFill>
                <a:latin typeface="Arial"/>
                <a:cs typeface="Arial"/>
              </a:rPr>
              <a:pPr>
                <a:buSzPct val="25000"/>
              </a:pPr>
              <a:t>3</a:t>
            </a:fld>
            <a:endParaRPr lang="en-US" sz="600">
              <a:solidFill>
                <a:schemeClr val="accent3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6292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30000">
        <p14:prism/>
      </p:transition>
    </mc:Choice>
    <mc:Fallback xmlns="">
      <p:transition spd="slow" advClick="0" advTm="30000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Text slide - plain">
  <a:themeElements>
    <a:clrScheme name="SNOMED 1">
      <a:dk1>
        <a:srgbClr val="3B3D40"/>
      </a:dk1>
      <a:lt1>
        <a:srgbClr val="FFFFFF"/>
      </a:lt1>
      <a:dk2>
        <a:srgbClr val="53585F"/>
      </a:dk2>
      <a:lt2>
        <a:srgbClr val="DCDEE0"/>
      </a:lt2>
      <a:accent1>
        <a:srgbClr val="00A9E0"/>
      </a:accent1>
      <a:accent2>
        <a:srgbClr val="425563"/>
      </a:accent2>
      <a:accent3>
        <a:srgbClr val="A2AAAD"/>
      </a:accent3>
      <a:accent4>
        <a:srgbClr val="E6E9EE"/>
      </a:accent4>
      <a:accent5>
        <a:srgbClr val="AAB2BE"/>
      </a:accent5>
      <a:accent6>
        <a:srgbClr val="434A55"/>
      </a:accent6>
      <a:hlink>
        <a:srgbClr val="A2AAAD"/>
      </a:hlink>
      <a:folHlink>
        <a:srgbClr val="A2AAA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8446</TotalTime>
  <Words>109</Words>
  <Application>Microsoft Macintosh PowerPoint</Application>
  <PresentationFormat>Custom</PresentationFormat>
  <Paragraphs>24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Museo 300</vt:lpstr>
      <vt:lpstr>Verdana</vt:lpstr>
      <vt:lpstr>Text slide - plain</vt:lpstr>
      <vt:lpstr>Collaboration between project group, CRG and SCT SME</vt:lpstr>
      <vt:lpstr>PowerPoint Presentation</vt:lpstr>
      <vt:lpstr>Content Development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Monica Harry</cp:lastModifiedBy>
  <cp:revision>155</cp:revision>
  <dcterms:modified xsi:type="dcterms:W3CDTF">2020-03-17T11:30:24Z</dcterms:modified>
</cp:coreProperties>
</file>