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7" r:id="rId1"/>
  </p:sldMasterIdLst>
  <p:notesMasterIdLst>
    <p:notesMasterId r:id="rId7"/>
  </p:notesMasterIdLst>
  <p:sldIdLst>
    <p:sldId id="1786" r:id="rId2"/>
    <p:sldId id="261" r:id="rId3"/>
    <p:sldId id="265" r:id="rId4"/>
    <p:sldId id="268" r:id="rId5"/>
    <p:sldId id="284" r:id="rId6"/>
  </p:sldIdLst>
  <p:sldSz cx="6858000" cy="5143500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758">
          <p15:clr>
            <a:srgbClr val="A4A3A4"/>
          </p15:clr>
        </p15:guide>
        <p15:guide id="2" pos="221">
          <p15:clr>
            <a:srgbClr val="A4A3A4"/>
          </p15:clr>
        </p15:guide>
        <p15:guide id="3" pos="4099">
          <p15:clr>
            <a:srgbClr val="A4A3A4"/>
          </p15:clr>
        </p15:guide>
        <p15:guide id="4" orient="horz" pos="2822">
          <p15:clr>
            <a:srgbClr val="A4A3A4"/>
          </p15:clr>
        </p15:guide>
        <p15:guide id="5" pos="2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381"/>
    <p:restoredTop sz="96849"/>
  </p:normalViewPr>
  <p:slideViewPr>
    <p:cSldViewPr snapToGrid="0">
      <p:cViewPr varScale="1">
        <p:scale>
          <a:sx n="96" d="100"/>
          <a:sy n="96" d="100"/>
        </p:scale>
        <p:origin x="600" y="176"/>
      </p:cViewPr>
      <p:guideLst>
        <p:guide orient="horz" pos="758"/>
        <p:guide pos="221"/>
        <p:guide pos="4099"/>
        <p:guide orient="horz" pos="2822"/>
        <p:guide pos="217"/>
      </p:guideLst>
    </p:cSldViewPr>
  </p:slideViewPr>
  <p:notesTextViewPr>
    <p:cViewPr>
      <p:scale>
        <a:sx n="185" d="100"/>
        <a:sy n="185" d="100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Our courses teach you SNOMED CT knowledge and skills through online presentations, practical exercises, assignments, tutorials and assessments</a:t>
            </a:r>
            <a:endParaRPr lang="en-US" dirty="0"/>
          </a:p>
          <a:p>
            <a:r>
              <a:rPr lang="en-US" dirty="0"/>
              <a:t>Foundation Course – This course provides an introduction to a broad range of SNOMED CT related topics, including the why, what and how of SNOMED CT.</a:t>
            </a:r>
          </a:p>
          <a:p>
            <a:r>
              <a:rPr lang="en-US" dirty="0"/>
              <a:t>Advanced Courses</a:t>
            </a:r>
          </a:p>
          <a:p>
            <a:pPr marL="228600" indent="-228600">
              <a:buAutoNum type="arabicPeriod"/>
            </a:pPr>
            <a:r>
              <a:rPr lang="en-US" dirty="0"/>
              <a:t>Implementation Course – Provides an in depth understanding of the SNOMED CT specific knowledge and skills required to implement a SNOMED CT enabled system. Starts every January and July.</a:t>
            </a:r>
          </a:p>
          <a:p>
            <a:pPr marL="228600" indent="-228600">
              <a:buAutoNum type="arabicPeriod"/>
            </a:pPr>
            <a:r>
              <a:rPr lang="en-US" dirty="0"/>
              <a:t>Authoring Level 1 Course – Teaches you the knowledge and skills needed to perform basic SNOMED CT authoring tasks and prepare you for the certification exam. Starts every March and September.</a:t>
            </a:r>
          </a:p>
          <a:p>
            <a:pPr marL="0" indent="0">
              <a:buNone/>
            </a:pPr>
            <a:r>
              <a:rPr lang="en-US" dirty="0"/>
              <a:t>Learning Pathways – Provide a collection of e-learning resources designed to allow students to tailor their learning to their specific needs.</a:t>
            </a:r>
          </a:p>
          <a:p>
            <a:pPr marL="228600" indent="-228600">
              <a:buAutoNum type="arabicPeriod"/>
            </a:pPr>
            <a:r>
              <a:rPr lang="en-US" dirty="0"/>
              <a:t>SNOMED CT for Developers</a:t>
            </a:r>
          </a:p>
          <a:p>
            <a:pPr marL="228600" indent="-228600">
              <a:buAutoNum type="arabicPeriod"/>
            </a:pPr>
            <a:r>
              <a:rPr lang="en-US" dirty="0"/>
              <a:t>SNOMED CT for Data Analysts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5396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5514bc488a_0_158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g5514bc488a_0_1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01737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5514bc488a_0_10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g5514bc488a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5514bc488a_0_12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g5514bc488a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5514bc488a_0_12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g5514bc488a_0_1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30670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twitter.com/SnomedCT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plain a">
  <p:cSld name="Title slide - plain a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26" name="Google Shape;26;p4"/>
          <p:cNvGrpSpPr/>
          <p:nvPr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27" name="Google Shape;27;p4"/>
            <p:cNvSpPr txBox="1"/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lang="en-US" sz="600" b="0" i="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2"/>
                </a:rPr>
                <a:t>www.snomed.org</a:t>
              </a: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  <a:endPara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8" name="Google Shape;28;p4" descr="/Users/kathyair/Data/SNOMED/2212 PPT Template/images/twitter SNOMED Med Grey.eps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" name="Google Shape;29;p4"/>
            <p:cNvSpPr txBox="1"/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 u="sng">
                  <a:solidFill>
                    <a:schemeClr val="hlink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@Snomedct </a:t>
              </a: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| © 201</a:t>
              </a:r>
              <a:r>
                <a:rPr lang="en-US" sz="600">
                  <a:solidFill>
                    <a:schemeClr val="accent3"/>
                  </a:solidFill>
                </a:rPr>
                <a:t>9</a:t>
              </a: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IHTSDO </a:t>
              </a:r>
              <a:endPara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 rot="-5400000">
            <a:off x="-452291" y="2792990"/>
            <a:ext cx="3117850" cy="63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ctr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350"/>
              <a:buFont typeface="Arial"/>
              <a:buNone/>
              <a:defRPr sz="13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ctr" rtl="0">
              <a:spcBef>
                <a:spcPts val="270"/>
              </a:spcBef>
              <a:spcAft>
                <a:spcPts val="0"/>
              </a:spcAft>
              <a:buClr>
                <a:srgbClr val="1D1E20"/>
              </a:buClr>
              <a:buSzPts val="1350"/>
              <a:buFont typeface="Arial"/>
              <a:buNone/>
              <a:defRPr sz="13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ctr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ctr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ctr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7"/>
          <p:cNvSpPr>
            <a:spLocks noGrp="1"/>
          </p:cNvSpPr>
          <p:nvPr>
            <p:ph type="pic" idx="2"/>
          </p:nvPr>
        </p:nvSpPr>
        <p:spPr>
          <a:xfrm>
            <a:off x="1611023" y="1550988"/>
            <a:ext cx="4519613" cy="3117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347662" y="1545094"/>
            <a:ext cx="3559320" cy="3077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8"/>
          <p:cNvSpPr>
            <a:spLocks noGrp="1"/>
          </p:cNvSpPr>
          <p:nvPr>
            <p:ph type="pic" idx="2"/>
          </p:nvPr>
        </p:nvSpPr>
        <p:spPr>
          <a:xfrm>
            <a:off x="4000499" y="1545093"/>
            <a:ext cx="2514600" cy="3077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body" idx="1"/>
          </p:nvPr>
        </p:nvSpPr>
        <p:spPr>
          <a:xfrm>
            <a:off x="347662" y="3532909"/>
            <a:ext cx="6167438" cy="1089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10"/>
          <p:cNvSpPr>
            <a:spLocks noGrp="1"/>
          </p:cNvSpPr>
          <p:nvPr>
            <p:ph type="pic" idx="2"/>
          </p:nvPr>
        </p:nvSpPr>
        <p:spPr>
          <a:xfrm>
            <a:off x="602456" y="1579563"/>
            <a:ext cx="2514600" cy="1814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10"/>
          <p:cNvSpPr>
            <a:spLocks noGrp="1"/>
          </p:cNvSpPr>
          <p:nvPr>
            <p:ph type="pic" idx="3"/>
          </p:nvPr>
        </p:nvSpPr>
        <p:spPr>
          <a:xfrm>
            <a:off x="3688557" y="1565703"/>
            <a:ext cx="2514600" cy="1814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42900" y="1071552"/>
            <a:ext cx="6172200" cy="3750495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 marL="1200150" indent="-95250">
              <a:buClrTx/>
              <a:buFont typeface="Arial"/>
              <a:buChar char="•"/>
              <a:defRPr lang="en-US" sz="1350" dirty="0" smtClean="0">
                <a:solidFill>
                  <a:srgbClr val="3399FF"/>
                </a:solidFill>
                <a:latin typeface="+mn-lt"/>
              </a:defRPr>
            </a:lvl4pPr>
            <a:lvl5pPr>
              <a:defRPr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Line 222"/>
          <p:cNvSpPr>
            <a:spLocks noChangeShapeType="1"/>
          </p:cNvSpPr>
          <p:nvPr/>
        </p:nvSpPr>
        <p:spPr bwMode="auto">
          <a:xfrm>
            <a:off x="351235" y="1012020"/>
            <a:ext cx="6155531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67500" tIns="35100" rIns="67500" bIns="351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en-US" sz="105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239485" y="4822048"/>
            <a:ext cx="275615" cy="2190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351235" y="1012020"/>
            <a:ext cx="6155531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67500" tIns="35100" rIns="67500" bIns="351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en-US" sz="1050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351235" y="1012020"/>
            <a:ext cx="6155531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en-US" sz="1050"/>
          </a:p>
        </p:txBody>
      </p:sp>
      <p:sp>
        <p:nvSpPr>
          <p:cNvPr id="9" name="Line 222"/>
          <p:cNvSpPr>
            <a:spLocks noChangeShapeType="1"/>
          </p:cNvSpPr>
          <p:nvPr userDrawn="1"/>
        </p:nvSpPr>
        <p:spPr bwMode="auto">
          <a:xfrm>
            <a:off x="351235" y="1012020"/>
            <a:ext cx="6155531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67500" tIns="35100" rIns="67500" bIns="351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en-US" sz="105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678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 - plain a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66713" y="307810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2400" b="1" i="0" u="none" strike="noStrike" cap="none">
                <a:solidFill>
                  <a:srgbClr val="00B0F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350"/>
            </a:lvl2pPr>
            <a:lvl3pPr lvl="2" indent="0">
              <a:spcBef>
                <a:spcPts val="0"/>
              </a:spcBef>
              <a:buNone/>
              <a:defRPr sz="1350"/>
            </a:lvl3pPr>
            <a:lvl4pPr lvl="3" indent="0">
              <a:spcBef>
                <a:spcPts val="0"/>
              </a:spcBef>
              <a:buNone/>
              <a:defRPr sz="1350"/>
            </a:lvl4pPr>
            <a:lvl5pPr lvl="4" indent="0">
              <a:spcBef>
                <a:spcPts val="0"/>
              </a:spcBef>
              <a:buNone/>
              <a:defRPr sz="1350"/>
            </a:lvl5pPr>
            <a:lvl6pPr lvl="5" indent="0">
              <a:spcBef>
                <a:spcPts val="0"/>
              </a:spcBef>
              <a:buNone/>
              <a:defRPr sz="1350"/>
            </a:lvl6pPr>
            <a:lvl7pPr lvl="6" indent="0">
              <a:spcBef>
                <a:spcPts val="0"/>
              </a:spcBef>
              <a:buNone/>
              <a:defRPr sz="1350"/>
            </a:lvl7pPr>
            <a:lvl8pPr lvl="7" indent="0">
              <a:spcBef>
                <a:spcPts val="0"/>
              </a:spcBef>
              <a:buNone/>
              <a:defRPr sz="1350"/>
            </a:lvl8pPr>
            <a:lvl9pPr lvl="8" indent="0">
              <a:spcBef>
                <a:spcPts val="0"/>
              </a:spcBef>
              <a:buNone/>
              <a:defRPr sz="1350"/>
            </a:lvl9pPr>
          </a:lstStyle>
          <a:p>
            <a:endParaRPr dirty="0"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613317" y="1098396"/>
            <a:ext cx="5925596" cy="3524405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marL="257175" marR="0" lvl="0" indent="-257175" algn="l" rtl="0">
              <a:spcBef>
                <a:spcPts val="900"/>
              </a:spcBef>
              <a:buClr>
                <a:srgbClr val="009BE5"/>
              </a:buClr>
              <a:buFont typeface="Arial" panose="020B0604020202020204" pitchFamily="34" charset="0"/>
              <a:buChar char="•"/>
              <a:defRPr sz="1500" b="0" i="0" u="none" strike="noStrike" cap="none">
                <a:solidFill>
                  <a:schemeClr val="bg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342900" marR="0" lvl="1" indent="0" algn="l" rtl="0">
              <a:spcBef>
                <a:spcPts val="900"/>
              </a:spcBef>
              <a:buClr>
                <a:srgbClr val="1D1E20"/>
              </a:buClr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34290" marR="0" lvl="2" indent="-5714" algn="l" rtl="0">
              <a:spcBef>
                <a:spcPts val="600"/>
              </a:spcBef>
              <a:buClr>
                <a:srgbClr val="1D1E20"/>
              </a:buClr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028700" marR="0" lvl="3" indent="0" algn="l" rtl="0">
              <a:spcBef>
                <a:spcPts val="150"/>
              </a:spcBef>
              <a:buClr>
                <a:srgbClr val="1D1E20"/>
              </a:buClr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371600" marR="0" lvl="4" indent="0" algn="l" rtl="0">
              <a:spcBef>
                <a:spcPts val="300"/>
              </a:spcBef>
              <a:buClr>
                <a:schemeClr val="dk1"/>
              </a:buClr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1885950" marR="0" lvl="5" indent="-76200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228850" marR="0" lvl="6" indent="-76200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2571750" marR="0" lvl="7" indent="-76200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914650" marR="0" lvl="8" indent="-76200" algn="l" rtl="0">
              <a:spcBef>
                <a:spcPts val="300"/>
              </a:spcBef>
              <a:buClr>
                <a:schemeClr val="dk1"/>
              </a:buClr>
              <a:buSzPct val="1000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6" name="Shape 26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anchor="ctr" anchorCtr="0">
            <a:noAutofit/>
          </a:bodyPr>
          <a:lstStyle/>
          <a:p>
            <a:pPr>
              <a:buSzPct val="25000"/>
            </a:pPr>
            <a:fld id="{00000000-1234-1234-1234-123412341234}" type="slidenum">
              <a:rPr lang="en-US" sz="600" smtClean="0">
                <a:solidFill>
                  <a:schemeClr val="accent3"/>
                </a:solidFill>
                <a:latin typeface="Arial"/>
                <a:cs typeface="Arial"/>
              </a:rPr>
              <a:pPr>
                <a:buSzPct val="25000"/>
              </a:pPr>
              <a:t>‹#›</a:t>
            </a:fld>
            <a:endParaRPr lang="en-US" sz="600">
              <a:solidFill>
                <a:schemeClr val="accent3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075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0">
        <p14:prism/>
      </p:transition>
    </mc:Choice>
    <mc:Fallback xmlns="">
      <p:transition spd="slow" advClick="0" advTm="3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body" idx="1"/>
          </p:nvPr>
        </p:nvSpPr>
        <p:spPr>
          <a:xfrm>
            <a:off x="346232" y="1405523"/>
            <a:ext cx="6180775" cy="3149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0" name="Google Shape;20;p3"/>
          <p:cNvCxnSpPr/>
          <p:nvPr/>
        </p:nvCxnSpPr>
        <p:spPr>
          <a:xfrm rot="10800000">
            <a:off x="342900" y="4762500"/>
            <a:ext cx="61722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1" name="Google Shape;21;p3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953328" y="157647"/>
            <a:ext cx="561772" cy="56177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5" r:id="rId4"/>
    <p:sldLayoutId id="2147483662" r:id="rId5"/>
    <p:sldLayoutId id="2147483663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nomed.org/al1cer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Placeholder 58"/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9" t="19833" r="862" b="16395"/>
          <a:stretch/>
        </p:blipFill>
        <p:spPr>
          <a:xfrm>
            <a:off x="5241132" y="2643188"/>
            <a:ext cx="1616869" cy="1626394"/>
          </a:xfrm>
        </p:spPr>
      </p:pic>
      <p:pic>
        <p:nvPicPr>
          <p:cNvPr id="62" name="Picture Placeholder 58">
            <a:extLst>
              <a:ext uri="{FF2B5EF4-FFF2-40B4-BE49-F238E27FC236}">
                <a16:creationId xmlns:a16="http://schemas.microsoft.com/office/drawing/2014/main" id="{A45B2CC5-2CA4-054A-8891-E7ADC23A972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" t="2077" r="56385" b="17494"/>
          <a:stretch/>
        </p:blipFill>
        <p:spPr>
          <a:xfrm>
            <a:off x="5040436" y="1053268"/>
            <a:ext cx="1617296" cy="161815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644A047-9729-0042-9284-E612CF668A83}"/>
              </a:ext>
            </a:extLst>
          </p:cNvPr>
          <p:cNvSpPr txBox="1"/>
          <p:nvPr/>
        </p:nvSpPr>
        <p:spPr>
          <a:xfrm>
            <a:off x="191174" y="4366913"/>
            <a:ext cx="6466557" cy="649821"/>
          </a:xfrm>
          <a:prstGeom prst="rect">
            <a:avLst/>
          </a:prstGeom>
          <a:solidFill>
            <a:srgbClr val="00B0F0"/>
          </a:solidFill>
        </p:spPr>
        <p:txBody>
          <a:bodyPr vert="horz" wrap="square" lIns="121500" tIns="121500" rIns="121500" bIns="121500" rtlCol="0" anchor="ctr" anchorCtr="0">
            <a:noAutofit/>
          </a:bodyPr>
          <a:lstStyle/>
          <a:p>
            <a:pPr algn="ctr"/>
            <a:r>
              <a:rPr lang="en-US" sz="225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https://</a:t>
            </a:r>
            <a:r>
              <a:rPr lang="en-US" sz="2250" b="1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courses.ihtsdotools.org</a:t>
            </a:r>
            <a:endParaRPr lang="en-US" sz="1800" b="1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17" name="Picture Placeholder 7">
            <a:extLst>
              <a:ext uri="{FF2B5EF4-FFF2-40B4-BE49-F238E27FC236}">
                <a16:creationId xmlns:a16="http://schemas.microsoft.com/office/drawing/2014/main" id="{AE1FB6CA-A5FA-4447-B955-1EBCD301818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8" t="23205" r="43953" b="29332"/>
          <a:stretch/>
        </p:blipFill>
        <p:spPr>
          <a:xfrm>
            <a:off x="191175" y="2643381"/>
            <a:ext cx="1617296" cy="162616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86ABD59-2597-F845-AF95-D522827A39C2}"/>
              </a:ext>
            </a:extLst>
          </p:cNvPr>
          <p:cNvSpPr txBox="1"/>
          <p:nvPr/>
        </p:nvSpPr>
        <p:spPr>
          <a:xfrm>
            <a:off x="191174" y="1049599"/>
            <a:ext cx="1617296" cy="1611366"/>
          </a:xfrm>
          <a:prstGeom prst="rect">
            <a:avLst/>
          </a:prstGeom>
          <a:solidFill>
            <a:srgbClr val="00B0F0">
              <a:alpha val="94000"/>
            </a:srgbClr>
          </a:solidFill>
        </p:spPr>
        <p:txBody>
          <a:bodyPr vert="horz" wrap="square" lIns="162000" tIns="162000" rIns="162000" bIns="162000" rtlCol="0" anchor="ctr" anchorCtr="0">
            <a:noAutofit/>
          </a:bodyPr>
          <a:lstStyle/>
          <a:p>
            <a:pPr algn="ctr">
              <a:lnSpc>
                <a:spcPts val="2160"/>
              </a:lnSpc>
            </a:pPr>
            <a:r>
              <a:rPr lang="en-US" sz="1500" b="1" dirty="0">
                <a:solidFill>
                  <a:schemeClr val="tx1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SNOMED CT </a:t>
            </a:r>
            <a:r>
              <a:rPr lang="en-US" sz="15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Foundation Course</a:t>
            </a:r>
          </a:p>
        </p:txBody>
      </p:sp>
      <p:pic>
        <p:nvPicPr>
          <p:cNvPr id="21" name="Picture Placeholder 58">
            <a:extLst>
              <a:ext uri="{FF2B5EF4-FFF2-40B4-BE49-F238E27FC236}">
                <a16:creationId xmlns:a16="http://schemas.microsoft.com/office/drawing/2014/main" id="{EB0FAC8C-84CD-4043-8B5C-F5172EB0AA4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7" t="478" r="53753" b="44175"/>
          <a:stretch/>
        </p:blipFill>
        <p:spPr>
          <a:xfrm>
            <a:off x="1811036" y="1049599"/>
            <a:ext cx="1617300" cy="161744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B751D40-FAC8-4E46-890D-555C1771848B}"/>
              </a:ext>
            </a:extLst>
          </p:cNvPr>
          <p:cNvSpPr txBox="1"/>
          <p:nvPr/>
        </p:nvSpPr>
        <p:spPr>
          <a:xfrm>
            <a:off x="1808470" y="2667048"/>
            <a:ext cx="1617296" cy="1611366"/>
          </a:xfrm>
          <a:prstGeom prst="rect">
            <a:avLst/>
          </a:prstGeom>
          <a:solidFill>
            <a:srgbClr val="00B0F0">
              <a:alpha val="94000"/>
            </a:srgbClr>
          </a:solidFill>
        </p:spPr>
        <p:txBody>
          <a:bodyPr vert="horz" wrap="square" lIns="81000" tIns="162000" rIns="81000" bIns="162000" rtlCol="0" anchor="ctr" anchorCtr="0">
            <a:noAutofit/>
          </a:bodyPr>
          <a:lstStyle/>
          <a:p>
            <a:pPr algn="ctr">
              <a:lnSpc>
                <a:spcPts val="2010"/>
              </a:lnSpc>
            </a:pPr>
            <a:r>
              <a:rPr lang="en-US" sz="1500" b="1" dirty="0">
                <a:solidFill>
                  <a:schemeClr val="tx1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SNOMED CT </a:t>
            </a:r>
            <a:r>
              <a:rPr lang="en-US" sz="15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Implementation Course</a:t>
            </a:r>
          </a:p>
          <a:p>
            <a:pPr algn="ctr">
              <a:lnSpc>
                <a:spcPts val="2160"/>
              </a:lnSpc>
            </a:pPr>
            <a:r>
              <a:rPr lang="en-US" sz="1500" dirty="0">
                <a:solidFill>
                  <a:schemeClr val="bg1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(Jan &amp; Jul)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D1DFA2C-6D9D-1041-B026-EB96E3446620}"/>
              </a:ext>
            </a:extLst>
          </p:cNvPr>
          <p:cNvSpPr txBox="1"/>
          <p:nvPr/>
        </p:nvSpPr>
        <p:spPr>
          <a:xfrm>
            <a:off x="5045881" y="2650778"/>
            <a:ext cx="1617296" cy="1611366"/>
          </a:xfrm>
          <a:prstGeom prst="rect">
            <a:avLst/>
          </a:prstGeom>
          <a:solidFill>
            <a:srgbClr val="00B0F0">
              <a:alpha val="94000"/>
            </a:srgbClr>
          </a:solidFill>
        </p:spPr>
        <p:txBody>
          <a:bodyPr vert="horz" wrap="square" lIns="162000" tIns="162000" rIns="162000" bIns="162000" rtlCol="0" anchor="ctr" anchorCtr="0">
            <a:noAutofit/>
          </a:bodyPr>
          <a:lstStyle/>
          <a:p>
            <a:pPr algn="ctr">
              <a:lnSpc>
                <a:spcPts val="2010"/>
              </a:lnSpc>
            </a:pPr>
            <a:r>
              <a:rPr lang="en-US" sz="1500" b="1" dirty="0">
                <a:solidFill>
                  <a:schemeClr val="tx1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SNOMED CT </a:t>
            </a:r>
            <a:r>
              <a:rPr lang="en-US" sz="15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for</a:t>
            </a:r>
          </a:p>
          <a:p>
            <a:pPr algn="ctr">
              <a:lnSpc>
                <a:spcPts val="2010"/>
              </a:lnSpc>
            </a:pPr>
            <a:r>
              <a:rPr lang="en-US" sz="15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Data Analysts</a:t>
            </a:r>
          </a:p>
          <a:p>
            <a:pPr algn="ctr">
              <a:lnSpc>
                <a:spcPts val="2010"/>
              </a:lnSpc>
            </a:pPr>
            <a:r>
              <a:rPr lang="en-US" sz="15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&amp; Developers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A26762A-B3BD-9248-BE3C-F032FFEE6A4A}"/>
              </a:ext>
            </a:extLst>
          </p:cNvPr>
          <p:cNvSpPr txBox="1"/>
          <p:nvPr/>
        </p:nvSpPr>
        <p:spPr>
          <a:xfrm>
            <a:off x="3428586" y="1049600"/>
            <a:ext cx="1617296" cy="1611366"/>
          </a:xfrm>
          <a:prstGeom prst="rect">
            <a:avLst/>
          </a:prstGeom>
          <a:solidFill>
            <a:srgbClr val="00B0F0">
              <a:alpha val="94000"/>
            </a:srgbClr>
          </a:solidFill>
        </p:spPr>
        <p:txBody>
          <a:bodyPr vert="horz" wrap="square" lIns="162000" tIns="162000" rIns="162000" bIns="162000" rtlCol="0" anchor="ctr" anchorCtr="0">
            <a:noAutofit/>
          </a:bodyPr>
          <a:lstStyle/>
          <a:p>
            <a:pPr algn="ctr">
              <a:lnSpc>
                <a:spcPts val="1785"/>
              </a:lnSpc>
            </a:pPr>
            <a:r>
              <a:rPr lang="en-US" sz="1500" b="1" dirty="0">
                <a:solidFill>
                  <a:schemeClr val="tx1">
                    <a:lumMod val="50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SNOMED CT </a:t>
            </a:r>
            <a:r>
              <a:rPr lang="en-US" sz="15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Authoring Level 1 Course  &amp; Certification</a:t>
            </a:r>
          </a:p>
          <a:p>
            <a:pPr algn="ctr">
              <a:lnSpc>
                <a:spcPts val="2160"/>
              </a:lnSpc>
            </a:pPr>
            <a:r>
              <a:rPr lang="en-US" sz="1500" dirty="0">
                <a:solidFill>
                  <a:schemeClr val="bg1">
                    <a:lumMod val="7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(Mar &amp; Sep)</a:t>
            </a:r>
          </a:p>
        </p:txBody>
      </p:sp>
      <p:sp>
        <p:nvSpPr>
          <p:cNvPr id="14" name="Title 7">
            <a:extLst>
              <a:ext uri="{FF2B5EF4-FFF2-40B4-BE49-F238E27FC236}">
                <a16:creationId xmlns:a16="http://schemas.microsoft.com/office/drawing/2014/main" id="{F855C40E-3EC8-FA46-B72E-2CEE5694B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6713" y="307810"/>
            <a:ext cx="6172200" cy="568721"/>
          </a:xfrm>
        </p:spPr>
        <p:txBody>
          <a:bodyPr/>
          <a:lstStyle/>
          <a:p>
            <a:r>
              <a:rPr lang="en-US" dirty="0"/>
              <a:t>SNOMED CT Course Catalogue</a:t>
            </a:r>
          </a:p>
        </p:txBody>
      </p:sp>
    </p:spTree>
    <p:extLst>
      <p:ext uri="{BB962C8B-B14F-4D97-AF65-F5344CB8AC3E}">
        <p14:creationId xmlns:p14="http://schemas.microsoft.com/office/powerpoint/2010/main" val="2041291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30000">
        <p14:prism/>
      </p:transition>
    </mc:Choice>
    <mc:Fallback xmlns="">
      <p:transition spd="slow" advClick="0" advTm="30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6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6"/>
          <p:cNvSpPr txBox="1">
            <a:spLocks noGrp="1"/>
          </p:cNvSpPr>
          <p:nvPr>
            <p:ph type="body" idx="1"/>
          </p:nvPr>
        </p:nvSpPr>
        <p:spPr>
          <a:xfrm>
            <a:off x="347675" y="1375379"/>
            <a:ext cx="6162600" cy="3082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666666"/>
                </a:solidFill>
              </a:rPr>
              <a:t>Provides an introduction to a broad range of SNOMED CT topics, including the why, what and how</a:t>
            </a:r>
            <a:endParaRPr sz="2000" dirty="0">
              <a:solidFill>
                <a:srgbClr val="666666"/>
              </a:solidFill>
            </a:endParaRPr>
          </a:p>
          <a:p>
            <a:pPr marL="457200" marR="0" lvl="0" indent="-355600" algn="l" rtl="0">
              <a:spcBef>
                <a:spcPts val="700"/>
              </a:spcBef>
              <a:spcAft>
                <a:spcPts val="0"/>
              </a:spcAft>
              <a:buClr>
                <a:srgbClr val="999999"/>
              </a:buClr>
              <a:buSzPts val="2000"/>
              <a:buChar char="●"/>
            </a:pPr>
            <a:r>
              <a:rPr lang="en-US" sz="2000" dirty="0">
                <a:solidFill>
                  <a:srgbClr val="999999"/>
                </a:solidFill>
              </a:rPr>
              <a:t>7 hours of presentations and 4 quizzes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000"/>
              <a:buChar char="●"/>
            </a:pPr>
            <a:r>
              <a:rPr lang="en-US" sz="2000" dirty="0">
                <a:solidFill>
                  <a:srgbClr val="999999"/>
                </a:solidFill>
              </a:rPr>
              <a:t>Start anytime and complete at own pace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000"/>
              <a:buChar char="●"/>
            </a:pPr>
            <a:r>
              <a:rPr lang="en-US" sz="2000" dirty="0">
                <a:solidFill>
                  <a:srgbClr val="999999"/>
                </a:solidFill>
              </a:rPr>
              <a:t>Fees</a:t>
            </a:r>
            <a:endParaRPr sz="2000" dirty="0">
              <a:solidFill>
                <a:srgbClr val="999999"/>
              </a:solidFill>
            </a:endParaRPr>
          </a:p>
          <a:p>
            <a:pPr marL="914400" marR="0" lvl="1" indent="-355600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000"/>
              <a:buChar char="○"/>
            </a:pPr>
            <a:r>
              <a:rPr lang="en-US" sz="2000" dirty="0">
                <a:solidFill>
                  <a:srgbClr val="999999"/>
                </a:solidFill>
              </a:rPr>
              <a:t>Members: FREE</a:t>
            </a:r>
          </a:p>
          <a:p>
            <a:pPr marL="914400" marR="0" lvl="1" indent="-355600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000"/>
              <a:buChar char="○"/>
            </a:pPr>
            <a:r>
              <a:rPr lang="en-US" sz="2000" dirty="0">
                <a:solidFill>
                  <a:srgbClr val="999999"/>
                </a:solidFill>
              </a:rPr>
              <a:t>Non-Members: 400 USD*</a:t>
            </a:r>
            <a:endParaRPr sz="2000" dirty="0">
              <a:solidFill>
                <a:srgbClr val="999999"/>
              </a:solidFill>
            </a:endParaRPr>
          </a:p>
        </p:txBody>
      </p:sp>
      <p:pic>
        <p:nvPicPr>
          <p:cNvPr id="115" name="Google Shape;11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05413" y="2887738"/>
            <a:ext cx="1552575" cy="20669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46;p20">
            <a:extLst>
              <a:ext uri="{FF2B5EF4-FFF2-40B4-BE49-F238E27FC236}">
                <a16:creationId xmlns:a16="http://schemas.microsoft.com/office/drawing/2014/main" id="{3DB9E246-7168-4F4B-AA4B-380DEE79B900}"/>
              </a:ext>
            </a:extLst>
          </p:cNvPr>
          <p:cNvSpPr txBox="1">
            <a:spLocks/>
          </p:cNvSpPr>
          <p:nvPr/>
        </p:nvSpPr>
        <p:spPr>
          <a:xfrm>
            <a:off x="347675" y="401225"/>
            <a:ext cx="5592145" cy="5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800" dirty="0"/>
              <a:t>SNOMED CT Foundation Course</a:t>
            </a:r>
          </a:p>
        </p:txBody>
      </p:sp>
      <p:sp>
        <p:nvSpPr>
          <p:cNvPr id="9" name="Google Shape;148;p20">
            <a:extLst>
              <a:ext uri="{FF2B5EF4-FFF2-40B4-BE49-F238E27FC236}">
                <a16:creationId xmlns:a16="http://schemas.microsoft.com/office/drawing/2014/main" id="{9915EFD5-82BD-A240-A769-3D00695C8172}"/>
              </a:ext>
            </a:extLst>
          </p:cNvPr>
          <p:cNvSpPr txBox="1">
            <a:spLocks/>
          </p:cNvSpPr>
          <p:nvPr/>
        </p:nvSpPr>
        <p:spPr>
          <a:xfrm>
            <a:off x="1149979" y="4463958"/>
            <a:ext cx="5920200" cy="3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01600" indent="0">
              <a:spcBef>
                <a:spcPts val="0"/>
              </a:spcBef>
              <a:buClr>
                <a:srgbClr val="999999"/>
              </a:buClr>
              <a:buSzPts val="2000"/>
            </a:pPr>
            <a:r>
              <a:rPr lang="en-US" sz="1400" dirty="0">
                <a:solidFill>
                  <a:srgbClr val="999999"/>
                </a:solidFill>
              </a:rPr>
              <a:t>* 50% discount for students from middle income countries</a:t>
            </a:r>
          </a:p>
        </p:txBody>
      </p:sp>
    </p:spTree>
    <p:extLst>
      <p:ext uri="{BB962C8B-B14F-4D97-AF65-F5344CB8AC3E}">
        <p14:creationId xmlns:p14="http://schemas.microsoft.com/office/powerpoint/2010/main" val="3204228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0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0"/>
          <p:cNvSpPr txBox="1">
            <a:spLocks noGrp="1"/>
          </p:cNvSpPr>
          <p:nvPr>
            <p:ph type="body" idx="1"/>
          </p:nvPr>
        </p:nvSpPr>
        <p:spPr>
          <a:xfrm>
            <a:off x="347675" y="1331290"/>
            <a:ext cx="5920200" cy="3435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666666"/>
                </a:solidFill>
              </a:rPr>
              <a:t>Teaches knowledge and skills to perform basic authoring tasks and prepares for certification exam</a:t>
            </a:r>
            <a:endParaRPr sz="2000" dirty="0">
              <a:solidFill>
                <a:srgbClr val="666666"/>
              </a:solidFill>
            </a:endParaRPr>
          </a:p>
          <a:p>
            <a:pPr marL="457200" marR="0" lvl="0" indent="-355600" algn="l" rtl="0">
              <a:spcBef>
                <a:spcPts val="700"/>
              </a:spcBef>
              <a:spcAft>
                <a:spcPts val="0"/>
              </a:spcAft>
              <a:buClr>
                <a:srgbClr val="999999"/>
              </a:buClr>
              <a:buSzPts val="2000"/>
              <a:buChar char="●"/>
            </a:pPr>
            <a:r>
              <a:rPr lang="en-US" sz="2000" dirty="0">
                <a:solidFill>
                  <a:srgbClr val="999999"/>
                </a:solidFill>
              </a:rPr>
              <a:t>5 online modules over 5 months</a:t>
            </a:r>
            <a:endParaRPr sz="2000" dirty="0">
              <a:solidFill>
                <a:srgbClr val="999999"/>
              </a:solidFill>
            </a:endParaRP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000"/>
              <a:buChar char="●"/>
            </a:pPr>
            <a:r>
              <a:rPr lang="en-US" sz="2000" dirty="0">
                <a:solidFill>
                  <a:srgbClr val="999999"/>
                </a:solidFill>
              </a:rPr>
              <a:t>Presentations, webinars, practice exercises, assignments, quizzes</a:t>
            </a:r>
            <a:endParaRPr sz="2000" dirty="0">
              <a:solidFill>
                <a:srgbClr val="999999"/>
              </a:solidFill>
            </a:endParaRP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000"/>
              <a:buChar char="●"/>
            </a:pPr>
            <a:r>
              <a:rPr lang="en-US" sz="2000" dirty="0">
                <a:solidFill>
                  <a:srgbClr val="999999"/>
                </a:solidFill>
              </a:rPr>
              <a:t>Starts </a:t>
            </a:r>
            <a:r>
              <a:rPr lang="en-US" sz="2000" b="1" dirty="0">
                <a:solidFill>
                  <a:srgbClr val="999999"/>
                </a:solidFill>
              </a:rPr>
              <a:t>March</a:t>
            </a:r>
            <a:r>
              <a:rPr lang="en-US" sz="2000" dirty="0">
                <a:solidFill>
                  <a:srgbClr val="999999"/>
                </a:solidFill>
              </a:rPr>
              <a:t> and </a:t>
            </a:r>
            <a:r>
              <a:rPr lang="en-US" sz="2000" b="1" dirty="0">
                <a:solidFill>
                  <a:srgbClr val="999999"/>
                </a:solidFill>
              </a:rPr>
              <a:t>September</a:t>
            </a:r>
            <a:endParaRPr sz="2000" b="1" dirty="0">
              <a:solidFill>
                <a:srgbClr val="999999"/>
              </a:solidFill>
            </a:endParaRP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000"/>
              <a:buChar char="●"/>
            </a:pPr>
            <a:r>
              <a:rPr lang="en-US" sz="2000" dirty="0">
                <a:solidFill>
                  <a:srgbClr val="999999"/>
                </a:solidFill>
              </a:rPr>
              <a:t>Fees</a:t>
            </a:r>
            <a:endParaRPr sz="2000" dirty="0">
              <a:solidFill>
                <a:srgbClr val="999999"/>
              </a:solidFill>
            </a:endParaRPr>
          </a:p>
          <a:p>
            <a:pPr marL="914400" marR="0" lvl="1" indent="-355600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000"/>
              <a:buChar char="○"/>
            </a:pPr>
            <a:r>
              <a:rPr lang="en-US" sz="2000" dirty="0">
                <a:solidFill>
                  <a:srgbClr val="999999"/>
                </a:solidFill>
              </a:rPr>
              <a:t>Member: 500 USD*</a:t>
            </a:r>
          </a:p>
          <a:p>
            <a:pPr marL="914400" marR="0" lvl="1" indent="-355600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000"/>
              <a:buChar char="○"/>
            </a:pPr>
            <a:r>
              <a:rPr lang="en-US" sz="2000" dirty="0">
                <a:solidFill>
                  <a:srgbClr val="999999"/>
                </a:solidFill>
              </a:rPr>
              <a:t>Non-Member: 1,000 USD*</a:t>
            </a:r>
            <a:endParaRPr sz="2000" dirty="0">
              <a:solidFill>
                <a:srgbClr val="999999"/>
              </a:solidFill>
            </a:endParaRPr>
          </a:p>
        </p:txBody>
      </p:sp>
      <p:pic>
        <p:nvPicPr>
          <p:cNvPr id="149" name="Google Shape;14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27738" y="2899650"/>
            <a:ext cx="1724025" cy="2286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48;p20">
            <a:extLst>
              <a:ext uri="{FF2B5EF4-FFF2-40B4-BE49-F238E27FC236}">
                <a16:creationId xmlns:a16="http://schemas.microsoft.com/office/drawing/2014/main" id="{BC07401F-FF18-2F4E-A01C-8999D898D749}"/>
              </a:ext>
            </a:extLst>
          </p:cNvPr>
          <p:cNvSpPr txBox="1">
            <a:spLocks/>
          </p:cNvSpPr>
          <p:nvPr/>
        </p:nvSpPr>
        <p:spPr>
          <a:xfrm>
            <a:off x="1149979" y="4463958"/>
            <a:ext cx="5920200" cy="3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01600" indent="0">
              <a:spcBef>
                <a:spcPts val="0"/>
              </a:spcBef>
              <a:buClr>
                <a:srgbClr val="999999"/>
              </a:buClr>
              <a:buSzPts val="2000"/>
            </a:pPr>
            <a:r>
              <a:rPr lang="en-US" sz="1400" dirty="0">
                <a:solidFill>
                  <a:srgbClr val="999999"/>
                </a:solidFill>
              </a:rPr>
              <a:t>* 50% discount for students from middle income countries</a:t>
            </a:r>
          </a:p>
        </p:txBody>
      </p:sp>
      <p:sp>
        <p:nvSpPr>
          <p:cNvPr id="10" name="Google Shape;146;p20">
            <a:extLst>
              <a:ext uri="{FF2B5EF4-FFF2-40B4-BE49-F238E27FC236}">
                <a16:creationId xmlns:a16="http://schemas.microsoft.com/office/drawing/2014/main" id="{6C85C835-6D51-954B-B04C-198C86D6168D}"/>
              </a:ext>
            </a:extLst>
          </p:cNvPr>
          <p:cNvSpPr txBox="1">
            <a:spLocks/>
          </p:cNvSpPr>
          <p:nvPr/>
        </p:nvSpPr>
        <p:spPr>
          <a:xfrm>
            <a:off x="347675" y="401225"/>
            <a:ext cx="5592145" cy="5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800" dirty="0"/>
              <a:t>Authoring Level 1 Course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3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4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p23"/>
          <p:cNvSpPr txBox="1">
            <a:spLocks noGrp="1"/>
          </p:cNvSpPr>
          <p:nvPr>
            <p:ph type="body" idx="1"/>
          </p:nvPr>
        </p:nvSpPr>
        <p:spPr>
          <a:xfrm>
            <a:off x="352500" y="1336693"/>
            <a:ext cx="6162600" cy="30388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en-US" sz="2000" dirty="0" err="1">
                <a:solidFill>
                  <a:srgbClr val="666666"/>
                </a:solidFill>
              </a:rPr>
              <a:t>Recognises</a:t>
            </a:r>
            <a:r>
              <a:rPr lang="en-US" sz="2000" dirty="0">
                <a:solidFill>
                  <a:srgbClr val="666666"/>
                </a:solidFill>
              </a:rPr>
              <a:t> your competence in performing basic SNOMED CT authoring tasks</a:t>
            </a:r>
            <a:endParaRPr sz="2000" dirty="0">
              <a:solidFill>
                <a:srgbClr val="666666"/>
              </a:solidFill>
            </a:endParaRPr>
          </a:p>
          <a:p>
            <a:pPr marL="457200" marR="0" lvl="0" indent="-355600" algn="l" rtl="0">
              <a:spcBef>
                <a:spcPts val="700"/>
              </a:spcBef>
              <a:spcAft>
                <a:spcPts val="0"/>
              </a:spcAft>
              <a:buClr>
                <a:srgbClr val="999999"/>
              </a:buClr>
              <a:buSzPts val="2000"/>
              <a:buChar char="●"/>
            </a:pPr>
            <a:r>
              <a:rPr lang="en-US" sz="2000" dirty="0">
                <a:solidFill>
                  <a:srgbClr val="999999"/>
                </a:solidFill>
              </a:rPr>
              <a:t>Must pass a proctored online certification exam</a:t>
            </a:r>
            <a:endParaRPr sz="2000" dirty="0">
              <a:solidFill>
                <a:srgbClr val="999999"/>
              </a:solidFill>
            </a:endParaRP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000"/>
              <a:buChar char="●"/>
            </a:pPr>
            <a:r>
              <a:rPr lang="en-US" sz="2000" dirty="0">
                <a:solidFill>
                  <a:srgbClr val="999999"/>
                </a:solidFill>
              </a:rPr>
              <a:t>Exam tests a range of knowledge and skills</a:t>
            </a: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000"/>
              <a:buChar char="●"/>
            </a:pPr>
            <a:r>
              <a:rPr lang="en-US" sz="2000" dirty="0">
                <a:solidFill>
                  <a:srgbClr val="999999"/>
                </a:solidFill>
              </a:rPr>
              <a:t>Public AL1 certification register available</a:t>
            </a:r>
          </a:p>
          <a:p>
            <a:pPr lvl="1" indent="-355600">
              <a:spcBef>
                <a:spcPts val="0"/>
              </a:spcBef>
              <a:buClr>
                <a:srgbClr val="999999"/>
              </a:buClr>
              <a:buSzPts val="2000"/>
              <a:buChar char="●"/>
            </a:pPr>
            <a:r>
              <a:rPr lang="en-US" sz="2000" dirty="0">
                <a:solidFill>
                  <a:srgbClr val="999999"/>
                </a:solidFill>
                <a:hlinkClick r:id="rId3"/>
              </a:rPr>
              <a:t>http://snomed.org/al1cert</a:t>
            </a:r>
            <a:r>
              <a:rPr lang="en-US" sz="2000" dirty="0">
                <a:solidFill>
                  <a:srgbClr val="999999"/>
                </a:solidFill>
              </a:rPr>
              <a:t> </a:t>
            </a:r>
            <a:endParaRPr sz="2000" dirty="0">
              <a:solidFill>
                <a:srgbClr val="CCCCCC"/>
              </a:solidFill>
            </a:endParaRPr>
          </a:p>
          <a:p>
            <a:pPr marL="457200" marR="0" lvl="0" indent="-355600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000"/>
              <a:buChar char="●"/>
            </a:pPr>
            <a:r>
              <a:rPr lang="en-US" sz="2000" dirty="0">
                <a:solidFill>
                  <a:srgbClr val="999999"/>
                </a:solidFill>
              </a:rPr>
              <a:t>Fees</a:t>
            </a:r>
            <a:endParaRPr sz="2000" dirty="0">
              <a:solidFill>
                <a:srgbClr val="999999"/>
              </a:solidFill>
            </a:endParaRPr>
          </a:p>
          <a:p>
            <a:pPr marL="914400" marR="0" lvl="1" indent="-355600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000"/>
              <a:buChar char="○"/>
            </a:pPr>
            <a:r>
              <a:rPr lang="en-US" sz="2000" dirty="0">
                <a:solidFill>
                  <a:srgbClr val="999999"/>
                </a:solidFill>
              </a:rPr>
              <a:t>Member: 200 USD</a:t>
            </a:r>
          </a:p>
          <a:p>
            <a:pPr marL="914400" marR="0" lvl="1" indent="-355600" algn="l" rtl="0">
              <a:spcBef>
                <a:spcPts val="0"/>
              </a:spcBef>
              <a:spcAft>
                <a:spcPts val="0"/>
              </a:spcAft>
              <a:buClr>
                <a:srgbClr val="999999"/>
              </a:buClr>
              <a:buSzPts val="2000"/>
              <a:buChar char="○"/>
            </a:pPr>
            <a:r>
              <a:rPr lang="en-US" sz="2000" dirty="0">
                <a:solidFill>
                  <a:srgbClr val="999999"/>
                </a:solidFill>
              </a:rPr>
              <a:t>Non-Member: 400 USD</a:t>
            </a:r>
            <a:endParaRPr sz="2000" dirty="0">
              <a:solidFill>
                <a:srgbClr val="999999"/>
              </a:solidFill>
            </a:endParaRPr>
          </a:p>
        </p:txBody>
      </p:sp>
      <p:pic>
        <p:nvPicPr>
          <p:cNvPr id="174" name="Google Shape;174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3500" y="2852462"/>
            <a:ext cx="1600200" cy="20740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146;p20">
            <a:extLst>
              <a:ext uri="{FF2B5EF4-FFF2-40B4-BE49-F238E27FC236}">
                <a16:creationId xmlns:a16="http://schemas.microsoft.com/office/drawing/2014/main" id="{E0FAD0CF-FC1E-1449-9E21-8E796B53956A}"/>
              </a:ext>
            </a:extLst>
          </p:cNvPr>
          <p:cNvSpPr txBox="1">
            <a:spLocks/>
          </p:cNvSpPr>
          <p:nvPr/>
        </p:nvSpPr>
        <p:spPr>
          <a:xfrm>
            <a:off x="347675" y="401225"/>
            <a:ext cx="5592145" cy="5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2800" dirty="0"/>
              <a:t>Authoring Level 1 Certification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3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5</a:t>
            </a:fld>
            <a:endParaRPr sz="600" b="0" i="0">
              <a:solidFill>
                <a:schemeClr val="accent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146;p20">
            <a:extLst>
              <a:ext uri="{FF2B5EF4-FFF2-40B4-BE49-F238E27FC236}">
                <a16:creationId xmlns:a16="http://schemas.microsoft.com/office/drawing/2014/main" id="{917CA3A4-544B-454B-838F-F9A4131C6EA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42530" y="401225"/>
            <a:ext cx="4972470" cy="5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 sz="2800" dirty="0"/>
              <a:t>Authoring Level 1 Certification</a:t>
            </a:r>
            <a:endParaRPr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36F0BB-1060-C34E-A88B-6BB198C7CF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97" y="1083549"/>
            <a:ext cx="4622400" cy="3466801"/>
          </a:xfrm>
          <a:prstGeom prst="rect">
            <a:avLst/>
          </a:prstGeom>
        </p:spPr>
      </p:pic>
      <p:pic>
        <p:nvPicPr>
          <p:cNvPr id="174" name="Google Shape;174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3500" y="2852462"/>
            <a:ext cx="1600200" cy="20740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72962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xt slide - plain">
  <a:themeElements>
    <a:clrScheme name="SNOMED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A2AAA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8413</TotalTime>
  <Words>364</Words>
  <Application>Microsoft Macintosh PowerPoint</Application>
  <PresentationFormat>Custom</PresentationFormat>
  <Paragraphs>49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Helvetica Neue</vt:lpstr>
      <vt:lpstr>Museo 300</vt:lpstr>
      <vt:lpstr>Verdana</vt:lpstr>
      <vt:lpstr>Text slide - plain</vt:lpstr>
      <vt:lpstr>SNOMED CT Course Catalogue</vt:lpstr>
      <vt:lpstr>PowerPoint Presentation</vt:lpstr>
      <vt:lpstr>PowerPoint Presentation</vt:lpstr>
      <vt:lpstr>PowerPoint Presentation</vt:lpstr>
      <vt:lpstr>Authoring Level 1 Certification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Cathy Richardson</cp:lastModifiedBy>
  <cp:revision>151</cp:revision>
  <dcterms:modified xsi:type="dcterms:W3CDTF">2020-03-17T04:16:05Z</dcterms:modified>
</cp:coreProperties>
</file>