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6" r:id="rId1"/>
    <p:sldMasterId id="2147483657" r:id="rId2"/>
  </p:sldMasterIdLst>
  <p:notesMasterIdLst>
    <p:notesMasterId r:id="rId21"/>
  </p:notesMasterIdLst>
  <p:sldIdLst>
    <p:sldId id="256" r:id="rId3"/>
    <p:sldId id="257" r:id="rId4"/>
    <p:sldId id="295" r:id="rId5"/>
    <p:sldId id="290" r:id="rId6"/>
    <p:sldId id="291" r:id="rId7"/>
    <p:sldId id="292" r:id="rId8"/>
    <p:sldId id="284" r:id="rId9"/>
    <p:sldId id="293" r:id="rId10"/>
    <p:sldId id="285" r:id="rId11"/>
    <p:sldId id="286" r:id="rId12"/>
    <p:sldId id="294" r:id="rId13"/>
    <p:sldId id="287" r:id="rId14"/>
    <p:sldId id="296" r:id="rId15"/>
    <p:sldId id="288" r:id="rId16"/>
    <p:sldId id="289" r:id="rId17"/>
    <p:sldId id="298" r:id="rId18"/>
    <p:sldId id="281" r:id="rId19"/>
    <p:sldId id="282" r:id="rId20"/>
  </p:sldIdLst>
  <p:sldSz cx="6858000" cy="5143500"/>
  <p:notesSz cx="7010400" cy="9296400"/>
  <p:embeddedFontLst>
    <p:embeddedFont>
      <p:font typeface="Verdana" panose="020B0604030504040204" pitchFamily="34" charset="0"/>
      <p:regular r:id="rId22"/>
      <p:bold r:id="rId23"/>
      <p:italic r:id="rId24"/>
      <p:boldItalic r:id="rId25"/>
    </p:embeddedFont>
    <p:embeddedFont>
      <p:font typeface="Trebuchet MS" panose="020B0603020202020204" pitchFamily="3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758">
          <p15:clr>
            <a:srgbClr val="A4A3A4"/>
          </p15:clr>
        </p15:guide>
        <p15:guide id="2" pos="221">
          <p15:clr>
            <a:srgbClr val="A4A3A4"/>
          </p15:clr>
        </p15:guide>
        <p15:guide id="3" pos="4099">
          <p15:clr>
            <a:srgbClr val="A4A3A4"/>
          </p15:clr>
        </p15:guide>
        <p15:guide id="4" orient="horz" pos="2822">
          <p15:clr>
            <a:srgbClr val="A4A3A4"/>
          </p15:clr>
        </p15:guide>
        <p15:guide id="5" pos="2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EB1A6CA6-B1D1-4F0A-9D7D-B136D19013C2}">
  <a:tblStyle styleId="{EB1A6CA6-B1D1-4F0A-9D7D-B136D19013C2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lastCol>
    <a:firstCol>
      <a:tcTxStyle b="on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firstCol>
    <a:lastRow>
      <a:tcTxStyle b="on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2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1422" y="-78"/>
      </p:cViewPr>
      <p:guideLst>
        <p:guide orient="horz" pos="758"/>
        <p:guide orient="horz" pos="2822"/>
        <p:guide pos="221"/>
        <p:guide pos="4099"/>
        <p:guide pos="217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650739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3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horizontal a">
  <p:cSld name="Title slide - horizontal a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>
            <a:spLocks noGrp="1"/>
          </p:cNvSpPr>
          <p:nvPr>
            <p:ph type="pic" idx="2"/>
          </p:nvPr>
        </p:nvSpPr>
        <p:spPr>
          <a:xfrm>
            <a:off x="5119687" y="1098550"/>
            <a:ext cx="1738313" cy="4044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plain a">
  <p:cSld name="Title slide - plain a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26" name="Google Shape;26;p4"/>
          <p:cNvGrpSpPr/>
          <p:nvPr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27" name="Google Shape;27;p4"/>
            <p:cNvSpPr txBox="1"/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lang="en-US" sz="600" b="0" i="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2"/>
                </a:rPr>
                <a:t>www.snomed.org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8" name="Google Shape;28;p4" descr="/Users/kathyair/Data/SNOMED/2212 PPT Template/images/twitter SNOMED Med Grey.eps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Google Shape;29;p4"/>
            <p:cNvSpPr txBox="1"/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@Snomedct 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</a:t>
              </a:r>
              <a:r>
                <a:rPr lang="en-US" sz="600">
                  <a:solidFill>
                    <a:schemeClr val="accent3"/>
                  </a:solidFill>
                </a:rPr>
                <a:t>9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IHTSDO </a:t>
              </a:r>
              <a:endPara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Custom Layout">
  <p:cSld name="1_Custom Layou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>
            <a:spLocks noGrp="1"/>
          </p:cNvSpPr>
          <p:nvPr>
            <p:ph type="pic" idx="2"/>
          </p:nvPr>
        </p:nvSpPr>
        <p:spPr>
          <a:xfrm>
            <a:off x="5119687" y="920750"/>
            <a:ext cx="1738313" cy="422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grpSp>
        <p:nvGrpSpPr>
          <p:cNvPr id="35" name="Google Shape;35;p5"/>
          <p:cNvGrpSpPr/>
          <p:nvPr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36" name="Google Shape;36;p5"/>
            <p:cNvSpPr txBox="1"/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lang="en-US" sz="600" b="0" i="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2"/>
                </a:rPr>
                <a:t>www.snomed.org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7" name="Google Shape;37;p5" descr="/Users/kathyair/Data/SNOMED/2212 PPT Template/images/twitter SNOMED Med Grey.eps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" name="Google Shape;38;p5"/>
            <p:cNvSpPr txBox="1"/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@Snomedct 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</a:t>
              </a:r>
              <a:r>
                <a:rPr lang="en-US" sz="600">
                  <a:solidFill>
                    <a:schemeClr val="accent3"/>
                  </a:solidFill>
                </a:rPr>
                <a:t>9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IHTSDO </a:t>
              </a:r>
              <a:endPara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7940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119687" y="920750"/>
            <a:ext cx="1738313" cy="422275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3215812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9" name="Footer Placeholder 2"/>
            <p:cNvSpPr txBox="1">
              <a:spLocks/>
            </p:cNvSpPr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/>
                <a:t>SNOMED International – Leading healthcare terminology, worldwide | </a:t>
              </a:r>
              <a:r>
                <a:rPr lang="en-US" sz="600" dirty="0">
                  <a:hlinkClick r:id="rId2"/>
                </a:rPr>
                <a:t>www.snomed.org</a:t>
              </a:r>
              <a:r>
                <a:rPr lang="en-US" sz="600" dirty="0"/>
                <a:t> |</a:t>
              </a:r>
            </a:p>
          </p:txBody>
        </p:sp>
        <p:pic>
          <p:nvPicPr>
            <p:cNvPr id="10" name="twitter SNOMED Med Grey.eps" descr="/Users/kathyair/Data/SNOMED/2212 PPT Template/images/twitter SNOMED Med Grey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</p:spPr>
        </p:pic>
        <p:sp>
          <p:nvSpPr>
            <p:cNvPr id="11" name="Footer Placeholder 2"/>
            <p:cNvSpPr txBox="1">
              <a:spLocks/>
            </p:cNvSpPr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>
                  <a:hlinkClick r:id="rId4"/>
                </a:rPr>
                <a:t>@Snomedct </a:t>
              </a:r>
              <a:r>
                <a:rPr lang="de-DE" sz="600" dirty="0"/>
                <a:t>| </a:t>
              </a:r>
              <a:r>
                <a:rPr lang="en-US" sz="600" dirty="0"/>
                <a:t>© </a:t>
              </a:r>
              <a:r>
                <a:rPr lang="en-US" sz="600" dirty="0" smtClean="0"/>
                <a:t>2019 </a:t>
              </a:r>
              <a:r>
                <a:rPr lang="en-US" sz="600" dirty="0"/>
                <a:t>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6051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119687" y="920750"/>
            <a:ext cx="1738313" cy="422275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3215812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9" name="Footer Placeholder 2"/>
            <p:cNvSpPr txBox="1">
              <a:spLocks/>
            </p:cNvSpPr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/>
                <a:t>SNOMED International – Leading healthcare terminology, worldwide | </a:t>
              </a:r>
              <a:r>
                <a:rPr lang="en-US" sz="600" dirty="0">
                  <a:hlinkClick r:id="rId2"/>
                </a:rPr>
                <a:t>www.snomed.org</a:t>
              </a:r>
              <a:r>
                <a:rPr lang="en-US" sz="600" dirty="0"/>
                <a:t> |</a:t>
              </a:r>
            </a:p>
          </p:txBody>
        </p:sp>
        <p:pic>
          <p:nvPicPr>
            <p:cNvPr id="10" name="twitter SNOMED Med Grey.eps" descr="/Users/kathyair/Data/SNOMED/2212 PPT Template/images/twitter SNOMED Med Grey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</p:spPr>
        </p:pic>
        <p:sp>
          <p:nvSpPr>
            <p:cNvPr id="11" name="Footer Placeholder 2"/>
            <p:cNvSpPr txBox="1">
              <a:spLocks/>
            </p:cNvSpPr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>
                  <a:hlinkClick r:id="rId4"/>
                </a:rPr>
                <a:t>@Snomedct </a:t>
              </a:r>
              <a:r>
                <a:rPr lang="de-DE" sz="600" dirty="0"/>
                <a:t>| </a:t>
              </a:r>
              <a:r>
                <a:rPr lang="en-US" sz="600" dirty="0"/>
                <a:t>© </a:t>
              </a:r>
              <a:r>
                <a:rPr lang="en-US" sz="600" dirty="0" smtClean="0"/>
                <a:t>2019 </a:t>
              </a:r>
              <a:r>
                <a:rPr lang="en-US" sz="600" dirty="0"/>
                <a:t>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125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119687" y="920750"/>
            <a:ext cx="1738313" cy="4222750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347663" y="1406988"/>
            <a:ext cx="6191250" cy="3215812"/>
          </a:xfrm>
        </p:spPr>
        <p:txBody>
          <a:bodyPr/>
          <a:lstStyle>
            <a:lvl1pPr>
              <a:spcBef>
                <a:spcPts val="900"/>
              </a:spcBef>
              <a:defRPr sz="1050"/>
            </a:lvl1pPr>
            <a:lvl2pPr marL="342900" indent="0">
              <a:spcBef>
                <a:spcPts val="900"/>
              </a:spcBef>
              <a:defRPr sz="105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9" name="Footer Placeholder 2"/>
            <p:cNvSpPr txBox="1">
              <a:spLocks/>
            </p:cNvSpPr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/>
                <a:t>SNOMED International – Leading healthcare terminology, worldwide | </a:t>
              </a:r>
              <a:r>
                <a:rPr lang="en-US" sz="600" dirty="0">
                  <a:hlinkClick r:id="rId2"/>
                </a:rPr>
                <a:t>www.snomed.org</a:t>
              </a:r>
              <a:r>
                <a:rPr lang="en-US" sz="600" dirty="0"/>
                <a:t> |</a:t>
              </a:r>
            </a:p>
          </p:txBody>
        </p:sp>
        <p:pic>
          <p:nvPicPr>
            <p:cNvPr id="10" name="twitter SNOMED Med Grey.eps" descr="/Users/kathyair/Data/SNOMED/2212 PPT Template/images/twitter SNOMED Med Grey.eps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</p:spPr>
        </p:pic>
        <p:sp>
          <p:nvSpPr>
            <p:cNvPr id="11" name="Footer Placeholder 2"/>
            <p:cNvSpPr txBox="1">
              <a:spLocks/>
            </p:cNvSpPr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ctr" defTabSz="914291" rtl="0" eaLnBrk="1" latinLnBrk="0" hangingPunct="1">
                <a:defRPr sz="800" b="0" i="0" kern="1200">
                  <a:solidFill>
                    <a:schemeClr val="accent3"/>
                  </a:solidFill>
                  <a:latin typeface="Arial"/>
                  <a:ea typeface="Arial"/>
                  <a:cs typeface="Arial"/>
                </a:defRPr>
              </a:lvl1pPr>
              <a:lvl2pPr marL="457146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29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38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584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729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875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021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167" algn="l" defTabSz="914291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600" dirty="0">
                  <a:hlinkClick r:id="rId4"/>
                </a:rPr>
                <a:t>@Snomedct </a:t>
              </a:r>
              <a:r>
                <a:rPr lang="de-DE" sz="600" dirty="0"/>
                <a:t>| </a:t>
              </a:r>
              <a:r>
                <a:rPr lang="en-US" sz="600" dirty="0"/>
                <a:t>© </a:t>
              </a:r>
              <a:r>
                <a:rPr lang="en-US" sz="600" dirty="0" smtClean="0"/>
                <a:t>2019 </a:t>
              </a:r>
              <a:r>
                <a:rPr lang="en-US" sz="600" dirty="0"/>
                <a:t>IHTSDO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6207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1108778"/>
            <a:ext cx="6858000" cy="403472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rgbClr val="00A7D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0" y="0"/>
            <a:ext cx="6858000" cy="108982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2" name="Google Shape;1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95736" y="215731"/>
            <a:ext cx="1712068" cy="762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2374" y="206897"/>
            <a:ext cx="1809344" cy="77112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1"/>
          </p:nvPr>
        </p:nvSpPr>
        <p:spPr>
          <a:xfrm>
            <a:off x="346232" y="1405523"/>
            <a:ext cx="6180775" cy="3149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0" name="Google Shape;20;p3"/>
          <p:cNvCxnSpPr/>
          <p:nvPr/>
        </p:nvCxnSpPr>
        <p:spPr>
          <a:xfrm rot="10800000">
            <a:off x="342900" y="4762500"/>
            <a:ext cx="61722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1" name="Google Shape;21;p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8" r:id="rId3"/>
    <p:sldLayoutId id="2147483659" r:id="rId4"/>
    <p:sldLayoutId id="2147483660" r:id="rId5"/>
    <p:sldLayoutId id="2147483661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FT/April+2020+-+SNOMED+International+Business+Meeting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/>
        </p:nvSpPr>
        <p:spPr>
          <a:xfrm>
            <a:off x="290513" y="3162301"/>
            <a:ext cx="4267200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Clinical engagement – CRG Leads call</a:t>
            </a:r>
            <a:endParaRPr sz="1800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 smtClean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15 January 2020</a:t>
            </a:r>
            <a:endParaRPr sz="1800" dirty="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GB" dirty="0" smtClean="0"/>
              <a:t>Discussion</a:t>
            </a:r>
            <a:endParaRPr dirty="0"/>
          </a:p>
        </p:txBody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347662" y="1458687"/>
            <a:ext cx="6159104" cy="2746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2"/>
                </a:solidFill>
              </a:rPr>
              <a:t>Further thoughts on developing on line clinical community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2"/>
                </a:solidFill>
              </a:rPr>
              <a:t>Issues and how we can improve things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endParaRPr sz="12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5255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/>
          <p:nvPr/>
        </p:nvSpPr>
        <p:spPr>
          <a:xfrm>
            <a:off x="170770" y="3162300"/>
            <a:ext cx="426720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spcBef>
                <a:spcPts val="900"/>
              </a:spcBef>
              <a:buClr>
                <a:schemeClr val="accent2"/>
              </a:buClr>
              <a:buSzPts val="1050"/>
            </a:pPr>
            <a:r>
              <a:rPr lang="en-GB" sz="1800" dirty="0" smtClean="0"/>
              <a:t>Clinical Community webinar – Wednesday 29 January</a:t>
            </a:r>
            <a:endParaRPr lang="en-GB" sz="1800" dirty="0"/>
          </a:p>
        </p:txBody>
      </p:sp>
      <p:pic>
        <p:nvPicPr>
          <p:cNvPr id="175" name="Google Shape;175;p25" descr="/Users/kathycoyle/Data/SNOMED/2212 PPT Template/images/Technology_Background.jpg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1297" r="37801"/>
          <a:stretch/>
        </p:blipFill>
        <p:spPr>
          <a:xfrm>
            <a:off x="4749833" y="0"/>
            <a:ext cx="2108167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3237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GB" dirty="0" smtClean="0"/>
              <a:t>Draft agenda – 29 January 2020</a:t>
            </a:r>
            <a:endParaRPr dirty="0"/>
          </a:p>
        </p:txBody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347662" y="1458687"/>
            <a:ext cx="6159104" cy="2746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/>
              <a:t>Welcome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Overview of future Clinical Community meetings approach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/>
              <a:t>Introduction to individual CRGs – CRG leads (5 mins)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Purpose, scope, meeting schedule, attendees </a:t>
            </a:r>
            <a:r>
              <a:rPr lang="en-GB" sz="1200" b="0" i="0" u="none" strike="noStrike" cap="none" dirty="0" err="1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etc</a:t>
            </a:r>
            <a:endParaRPr lang="en-GB" sz="1200" b="0" i="0" u="none" strike="noStrike" cap="none" dirty="0" smtClean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Questions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Clinical education – approach, timelines </a:t>
            </a:r>
            <a:r>
              <a:rPr lang="en-GB" sz="1200" dirty="0" err="1" smtClean="0"/>
              <a:t>etc</a:t>
            </a: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April 2020 SNOMED International meeting London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CRGs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Clinical day details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Input re future calls</a:t>
            </a:r>
            <a:endParaRPr lang="en-GB" sz="1200" b="0" i="0" u="none" strike="noStrike" cap="none" dirty="0" smtClean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endParaRPr sz="12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5255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/>
          <p:nvPr/>
        </p:nvSpPr>
        <p:spPr>
          <a:xfrm>
            <a:off x="170770" y="3162300"/>
            <a:ext cx="426720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900"/>
              </a:spcBef>
              <a:buClr>
                <a:schemeClr val="accent2"/>
              </a:buClr>
              <a:buSzPts val="1050"/>
            </a:pPr>
            <a:r>
              <a:rPr lang="en-GB" sz="1800" dirty="0">
                <a:solidFill>
                  <a:schemeClr val="accent2"/>
                </a:solidFill>
              </a:rPr>
              <a:t>Preparation for April </a:t>
            </a:r>
            <a:r>
              <a:rPr lang="en-GB" sz="1800" dirty="0" smtClean="0">
                <a:solidFill>
                  <a:schemeClr val="accent2"/>
                </a:solidFill>
              </a:rPr>
              <a:t>2020 Business meeting, London (5-8 April)</a:t>
            </a:r>
            <a:endParaRPr lang="en-GB" sz="1800" dirty="0">
              <a:solidFill>
                <a:schemeClr val="accent2"/>
              </a:solidFill>
            </a:endParaRPr>
          </a:p>
          <a:p>
            <a:pPr lvl="0">
              <a:spcBef>
                <a:spcPts val="900"/>
              </a:spcBef>
              <a:buClr>
                <a:schemeClr val="accent2"/>
              </a:buClr>
              <a:buSzPts val="1050"/>
            </a:pPr>
            <a:endParaRPr lang="en-GB" sz="1800" dirty="0"/>
          </a:p>
        </p:txBody>
      </p:sp>
      <p:pic>
        <p:nvPicPr>
          <p:cNvPr id="175" name="Google Shape;175;p25" descr="/Users/kathycoyle/Data/SNOMED/2212 PPT Template/images/Technology_Background.jpg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1297" r="37801"/>
          <a:stretch/>
        </p:blipFill>
        <p:spPr>
          <a:xfrm>
            <a:off x="4749833" y="0"/>
            <a:ext cx="2108167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985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GB" dirty="0" smtClean="0"/>
              <a:t>Schedule</a:t>
            </a:r>
            <a:endParaRPr dirty="0"/>
          </a:p>
        </p:txBody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347662" y="1306286"/>
            <a:ext cx="6159104" cy="2899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CRGs meeting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dirty="0" err="1" smtClean="0">
                <a:solidFill>
                  <a:schemeClr val="accent2"/>
                </a:solidFill>
              </a:rPr>
              <a:t>Anesthesia</a:t>
            </a:r>
            <a:endParaRPr lang="en-GB" sz="1200" dirty="0" smtClean="0">
              <a:solidFill>
                <a:schemeClr val="accent2"/>
              </a:solidFill>
            </a:endParaRP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Dentistry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Mental and Behavioural Health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Allergy/Hypersensitivity and Intolerance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Cancer Synoptic reporting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Pathology and Laboratory Medicine</a:t>
            </a:r>
            <a:endParaRPr lang="en-GB" sz="1200" dirty="0">
              <a:solidFill>
                <a:schemeClr val="accent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SNOMED CT Supporting </a:t>
            </a:r>
            <a:r>
              <a:rPr lang="en-GB" sz="1200" dirty="0"/>
              <a:t>C</a:t>
            </a:r>
            <a:r>
              <a:rPr lang="en-GB" sz="1200" dirty="0" smtClean="0">
                <a:solidFill>
                  <a:schemeClr val="accent2"/>
                </a:solidFill>
              </a:rPr>
              <a:t>linicians – Wednesday 8 April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hlinkClick r:id="rId3"/>
              </a:rPr>
              <a:t>https://confluence.ihtsdotools.org/display/FT/April+2020+-+SNOMED+International+Business+Meetings</a:t>
            </a:r>
            <a:endParaRPr lang="en-GB" sz="1200" dirty="0"/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sz="12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52556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GB" dirty="0">
                <a:solidFill>
                  <a:srgbClr val="00B0F0"/>
                </a:solidFill>
              </a:rPr>
              <a:t>SNOMED CT </a:t>
            </a:r>
            <a:r>
              <a:rPr lang="en-GB" dirty="0" smtClean="0">
                <a:solidFill>
                  <a:srgbClr val="00B0F0"/>
                </a:solidFill>
              </a:rPr>
              <a:t>Supporting Clinicians – initial thoughts</a:t>
            </a:r>
            <a:endParaRPr dirty="0">
              <a:solidFill>
                <a:srgbClr val="00B0F0"/>
              </a:solidFill>
            </a:endParaRPr>
          </a:p>
        </p:txBody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347662" y="1458687"/>
            <a:ext cx="6159104" cy="2746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Updates from SNOMED International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err="1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openEHR</a:t>
            </a: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 – using Global Patient Set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/>
              <a:t>Paul Amos – focused work with Diabetes Project Group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Clinical Education – run through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/>
              <a:t>Clinical education – further requirements gathering, discussion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/>
              <a:t>SNOMED CT and clinical research – progress/update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endParaRPr lang="en-GB" sz="12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5255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GB" dirty="0" smtClean="0"/>
              <a:t>Communication and promotion</a:t>
            </a:r>
            <a:endParaRPr dirty="0"/>
          </a:p>
        </p:txBody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347662" y="1458687"/>
            <a:ext cx="6159104" cy="2746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</a:pPr>
            <a:r>
              <a:rPr lang="en-GB" sz="1200" dirty="0" smtClean="0"/>
              <a:t>Discussion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/>
              <a:t>Increasing clinical community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Be on SNOMED International database </a:t>
            </a: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of </a:t>
            </a: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clinicians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/>
              <a:t>Join CRGs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Engaging with professional </a:t>
            </a: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bodies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/>
              <a:t>Presenting at </a:t>
            </a:r>
            <a:r>
              <a:rPr lang="en-GB" sz="1200" smtClean="0"/>
              <a:t>relevant meetings</a:t>
            </a:r>
            <a:endParaRPr lang="en-GB" sz="1200" b="0" i="0" u="none" strike="noStrike" cap="none" dirty="0" smtClean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err="1" smtClean="0"/>
              <a:t>etc</a:t>
            </a:r>
            <a:endParaRPr sz="12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55069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6"/>
          <p:cNvSpPr/>
          <p:nvPr/>
        </p:nvSpPr>
        <p:spPr>
          <a:xfrm>
            <a:off x="0" y="1474521"/>
            <a:ext cx="6858000" cy="302604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rgbClr val="00A7D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2" name="Google Shape;302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92299" y="1990616"/>
            <a:ext cx="2144268" cy="21442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Google Shape;307;p37" descr="/Users/kathycoyle/Data/SNOMED/2212 PPT Template/images/AdobeStock_70171284_NEW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354137"/>
            <a:ext cx="6858000" cy="2405063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37"/>
          <p:cNvSpPr txBox="1"/>
          <p:nvPr/>
        </p:nvSpPr>
        <p:spPr>
          <a:xfrm>
            <a:off x="481012" y="2657475"/>
            <a:ext cx="2976563" cy="78483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Thank</a:t>
            </a:r>
            <a:endParaRPr/>
          </a:p>
          <a:p>
            <a:pPr marL="0" marR="0" lvl="0" indent="0" algn="l" rtl="0">
              <a:lnSpc>
                <a:spcPct val="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50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	you!</a:t>
            </a:r>
            <a:endParaRPr/>
          </a:p>
        </p:txBody>
      </p:sp>
      <p:sp>
        <p:nvSpPr>
          <p:cNvPr id="309" name="Google Shape;309;p37"/>
          <p:cNvSpPr txBox="1"/>
          <p:nvPr/>
        </p:nvSpPr>
        <p:spPr>
          <a:xfrm>
            <a:off x="6195410" y="4754412"/>
            <a:ext cx="330200" cy="2821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0" name="Google Shape;310;p37"/>
          <p:cNvCxnSpPr/>
          <p:nvPr/>
        </p:nvCxnSpPr>
        <p:spPr>
          <a:xfrm rot="10800000">
            <a:off x="353410" y="4488082"/>
            <a:ext cx="61722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1" name="Google Shape;311;p37"/>
          <p:cNvSpPr txBox="1"/>
          <p:nvPr/>
        </p:nvSpPr>
        <p:spPr>
          <a:xfrm>
            <a:off x="358173" y="4164232"/>
            <a:ext cx="6257925" cy="314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</a:pPr>
            <a:r>
              <a:rPr lang="en-US" sz="1050" b="0" i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Please contact [NAME | PHONE | EMAIL] for further information.</a:t>
            </a:r>
            <a:endParaRPr sz="1050" b="0" i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GB" dirty="0" smtClean="0"/>
              <a:t>Topics for discussion</a:t>
            </a:r>
            <a:endParaRPr dirty="0"/>
          </a:p>
        </p:txBody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347662" y="1458687"/>
            <a:ext cx="6159104" cy="2746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Introductions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/>
              <a:t>SNOMED International updates</a:t>
            </a:r>
            <a:endParaRPr lang="en-GB" sz="1200" b="0" i="0" u="none" strike="noStrike" cap="none" dirty="0" smtClean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/>
              <a:t>Clinical groups going forward - update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dirty="0" smtClean="0"/>
              <a:t>Confluence updates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Agenda for Wednesday 29 January Clinical call – discussion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Preparation for April 2020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CRG meetings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Clinical day agenda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Communication and promotion</a:t>
            </a:r>
            <a:endParaRPr sz="12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Clinical engagement next steps – Kuala Lumpur, Oct 2019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Quarterly clinical engagement meetings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January and June/July – teleconference 2 hours </a:t>
            </a:r>
          </a:p>
          <a:p>
            <a:pPr marL="5143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April and October business meetings – full day clinical meetings/forums</a:t>
            </a:r>
          </a:p>
          <a:p>
            <a:pPr lvl="1"/>
            <a:r>
              <a:rPr lang="en-GB" sz="1200" dirty="0"/>
              <a:t>F</a:t>
            </a:r>
            <a:r>
              <a:rPr lang="en-GB" sz="1200" dirty="0" smtClean="0"/>
              <a:t>ocused </a:t>
            </a:r>
            <a:r>
              <a:rPr lang="en-GB" sz="1200" dirty="0"/>
              <a:t>on latest news and activities at SNOMED International, presentations from across globe on implementations, analytics, content development </a:t>
            </a:r>
            <a:r>
              <a:rPr lang="en-GB" sz="1200" dirty="0" err="1" smtClean="0"/>
              <a:t>etc</a:t>
            </a:r>
            <a:endParaRPr lang="en-GB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Putting together clinical expert reference groups to review specialty areas of SNOMED CT. Task and finish. First one/pilot – Epilepsy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Reaching out to clinical groups to provide education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Presenting at clinical meetings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Identifying more clinical experts willing to be on database of specialists able to deal with </a:t>
            </a:r>
            <a:r>
              <a:rPr lang="en-GB" sz="1200" dirty="0" err="1" smtClean="0"/>
              <a:t>adhoc</a:t>
            </a:r>
            <a:r>
              <a:rPr lang="en-GB" sz="1200" dirty="0" smtClean="0"/>
              <a:t> </a:t>
            </a:r>
            <a:r>
              <a:rPr lang="en-GB" sz="1200" smtClean="0"/>
              <a:t>queries raised by SNOMED International authors</a:t>
            </a:r>
            <a:endParaRPr lang="en-GB" sz="1200" dirty="0"/>
          </a:p>
          <a:p>
            <a:pPr marL="514350" lvl="1" indent="-1714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18045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/>
          <p:nvPr/>
        </p:nvSpPr>
        <p:spPr>
          <a:xfrm>
            <a:off x="170770" y="3162300"/>
            <a:ext cx="426720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spcBef>
                <a:spcPts val="900"/>
              </a:spcBef>
              <a:buClr>
                <a:schemeClr val="accent2"/>
              </a:buClr>
              <a:buSzPts val="1050"/>
            </a:pPr>
            <a:r>
              <a:rPr lang="en-GB" sz="1800" dirty="0"/>
              <a:t>Clinical groups going forward - update</a:t>
            </a:r>
          </a:p>
        </p:txBody>
      </p:sp>
      <p:pic>
        <p:nvPicPr>
          <p:cNvPr id="175" name="Google Shape;175;p25" descr="/Users/kathycoyle/Data/SNOMED/2212 PPT Template/images/Technology_Background.jpg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1297" r="37801"/>
          <a:stretch/>
        </p:blipFill>
        <p:spPr>
          <a:xfrm>
            <a:off x="4749833" y="0"/>
            <a:ext cx="2108167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7264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Reference Groups (CRG’s)</a:t>
            </a:r>
            <a:endParaRPr lang="en-US" dirty="0"/>
          </a:p>
        </p:txBody>
      </p:sp>
      <p:pic>
        <p:nvPicPr>
          <p:cNvPr id="6" name="Picture 5" descr="CE mod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080" y="1381760"/>
            <a:ext cx="4587875" cy="333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361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Reference Groups (CRG’s)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 sz="1200" dirty="0"/>
              <a:t>Facilitate discussion between clinicians focused on specific clinical specialties or topic areas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/>
              <a:t>Dedicated Confluence sites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/>
              <a:t>The aim is to provide a platform for clinicians to discuss with colleagues any questions, issues and experience relating to SNOMED CT and its implementation. 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/>
              <a:t>Open and transparent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/>
              <a:t>Open to all, input not limited to just clinicians from the clinical specialty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/>
              <a:t>Linked to the CRG's are project groups focused on delivering agreed work items and editorial groups (providing clinical validation for derivative products)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431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GB" dirty="0" smtClean="0"/>
              <a:t>Introduction of Clinical Expert Project Groups</a:t>
            </a:r>
            <a:endParaRPr dirty="0"/>
          </a:p>
        </p:txBody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347662" y="1458687"/>
            <a:ext cx="6159104" cy="2746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To support review and updating of specialty content in SNOMED CT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Requirements identified by Content Team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Requirement identified by a professional group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Global clinical experts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Supported by an Author and on content work plan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Aim to have 2 per year and agreed timelines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Review of content, identification of gaps and advice on modelling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Task and </a:t>
            </a:r>
            <a:r>
              <a:rPr lang="en-GB" sz="1200" dirty="0" smtClean="0"/>
              <a:t>finish, moving to then be a CRG if clinicians feel there is a benefit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Testing with Epilepsy (raised by community)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0" i="0" u="none" strike="noStrike" cap="none" dirty="0" smtClean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sz="12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729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5"/>
          <p:cNvSpPr txBox="1"/>
          <p:nvPr/>
        </p:nvSpPr>
        <p:spPr>
          <a:xfrm>
            <a:off x="170770" y="3162300"/>
            <a:ext cx="426720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spcBef>
                <a:spcPts val="900"/>
              </a:spcBef>
              <a:buClr>
                <a:schemeClr val="accent2"/>
              </a:buClr>
              <a:buSzPts val="1050"/>
            </a:pPr>
            <a:r>
              <a:rPr lang="en-GB" sz="1800" dirty="0" smtClean="0"/>
              <a:t>Confluence updates – Ian Green</a:t>
            </a:r>
            <a:endParaRPr lang="en-GB" sz="1800" dirty="0"/>
          </a:p>
        </p:txBody>
      </p:sp>
      <p:pic>
        <p:nvPicPr>
          <p:cNvPr id="175" name="Google Shape;175;p25" descr="/Users/kathycoyle/Data/SNOMED/2212 PPT Template/images/Technology_Background.jpg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21297" r="37801"/>
          <a:stretch/>
        </p:blipFill>
        <p:spPr>
          <a:xfrm>
            <a:off x="4749833" y="0"/>
            <a:ext cx="2108167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2438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2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GB" dirty="0" smtClean="0"/>
              <a:t>Demo</a:t>
            </a:r>
            <a:endParaRPr dirty="0"/>
          </a:p>
        </p:txBody>
      </p:sp>
      <p:sp>
        <p:nvSpPr>
          <p:cNvPr id="72" name="Google Shape;72;p12"/>
          <p:cNvSpPr txBox="1">
            <a:spLocks noGrp="1"/>
          </p:cNvSpPr>
          <p:nvPr>
            <p:ph type="body" idx="1"/>
          </p:nvPr>
        </p:nvSpPr>
        <p:spPr>
          <a:xfrm>
            <a:off x="347662" y="1458687"/>
            <a:ext cx="6159104" cy="27466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Clinical engagement page</a:t>
            </a:r>
          </a:p>
          <a:p>
            <a:pPr marL="171450" marR="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Clinical community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accent2"/>
                </a:solidFill>
              </a:rPr>
              <a:t>Conference calls</a:t>
            </a:r>
          </a:p>
          <a:p>
            <a:pPr marL="628650" lvl="1" indent="-1714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SNOMED Conference meetings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Directory of CRGs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Clinical resources and example topics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FAQs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cap="none" dirty="0" smtClean="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Discussions</a:t>
            </a:r>
            <a:endParaRPr sz="12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525560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586</Words>
  <Application>Microsoft Office PowerPoint</Application>
  <PresentationFormat>Custom</PresentationFormat>
  <Paragraphs>107</Paragraphs>
  <Slides>18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Verdana</vt:lpstr>
      <vt:lpstr>Trebuchet MS</vt:lpstr>
      <vt:lpstr>Title slide - horizontal</vt:lpstr>
      <vt:lpstr>Text slide - plain</vt:lpstr>
      <vt:lpstr>PowerPoint Presentation</vt:lpstr>
      <vt:lpstr>Topics for discussion</vt:lpstr>
      <vt:lpstr>Clinical engagement next steps – Kuala Lumpur, Oct 2019</vt:lpstr>
      <vt:lpstr>PowerPoint Presentation</vt:lpstr>
      <vt:lpstr>Clinical Reference Groups (CRG’s)</vt:lpstr>
      <vt:lpstr>Clinical Reference Groups (CRG’s)</vt:lpstr>
      <vt:lpstr>Introduction of Clinical Expert Project Groups</vt:lpstr>
      <vt:lpstr>PowerPoint Presentation</vt:lpstr>
      <vt:lpstr>Demo</vt:lpstr>
      <vt:lpstr>Discussion</vt:lpstr>
      <vt:lpstr>PowerPoint Presentation</vt:lpstr>
      <vt:lpstr>Draft agenda – 29 January 2020</vt:lpstr>
      <vt:lpstr>PowerPoint Presentation</vt:lpstr>
      <vt:lpstr>Schedule</vt:lpstr>
      <vt:lpstr>SNOMED CT Supporting Clinicians – initial thoughts</vt:lpstr>
      <vt:lpstr>Communication and promotion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</dc:creator>
  <cp:lastModifiedBy>Jane Millar</cp:lastModifiedBy>
  <cp:revision>11</cp:revision>
  <dcterms:modified xsi:type="dcterms:W3CDTF">2020-01-15T14:16:50Z</dcterms:modified>
</cp:coreProperties>
</file>