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1"/>
    <p:sldMasterId id="2147483657" r:id="rId2"/>
  </p:sldMasterIdLst>
  <p:notesMasterIdLst>
    <p:notesMasterId r:id="rId42"/>
  </p:notesMasterIdLst>
  <p:sldIdLst>
    <p:sldId id="256" r:id="rId3"/>
    <p:sldId id="257" r:id="rId4"/>
    <p:sldId id="290" r:id="rId5"/>
    <p:sldId id="295" r:id="rId6"/>
    <p:sldId id="299" r:id="rId7"/>
    <p:sldId id="300" r:id="rId8"/>
    <p:sldId id="301" r:id="rId9"/>
    <p:sldId id="325" r:id="rId10"/>
    <p:sldId id="326" r:id="rId11"/>
    <p:sldId id="327" r:id="rId12"/>
    <p:sldId id="328" r:id="rId13"/>
    <p:sldId id="329" r:id="rId14"/>
    <p:sldId id="324" r:id="rId15"/>
    <p:sldId id="319" r:id="rId16"/>
    <p:sldId id="320" r:id="rId17"/>
    <p:sldId id="321" r:id="rId18"/>
    <p:sldId id="322" r:id="rId19"/>
    <p:sldId id="323" r:id="rId20"/>
    <p:sldId id="303" r:id="rId21"/>
    <p:sldId id="304" r:id="rId22"/>
    <p:sldId id="305" r:id="rId23"/>
    <p:sldId id="306" r:id="rId24"/>
    <p:sldId id="308" r:id="rId25"/>
    <p:sldId id="307" r:id="rId26"/>
    <p:sldId id="309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8" r:id="rId35"/>
    <p:sldId id="296" r:id="rId36"/>
    <p:sldId id="288" r:id="rId37"/>
    <p:sldId id="289" r:id="rId38"/>
    <p:sldId id="302" r:id="rId39"/>
    <p:sldId id="281" r:id="rId40"/>
    <p:sldId id="282" r:id="rId41"/>
  </p:sldIdLst>
  <p:sldSz cx="6858000" cy="51435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758">
          <p15:clr>
            <a:srgbClr val="A4A3A4"/>
          </p15:clr>
        </p15:guide>
        <p15:guide id="2" pos="221">
          <p15:clr>
            <a:srgbClr val="A4A3A4"/>
          </p15:clr>
        </p15:guide>
        <p15:guide id="3" pos="4099">
          <p15:clr>
            <a:srgbClr val="A4A3A4"/>
          </p15:clr>
        </p15:guide>
        <p15:guide id="4" orient="horz" pos="2822">
          <p15:clr>
            <a:srgbClr val="A4A3A4"/>
          </p15:clr>
        </p15:guide>
        <p15:guide id="5" pos="217">
          <p15:clr>
            <a:srgbClr val="A4A3A4"/>
          </p15:clr>
        </p15:guide>
      </p15:sldGuideLst>
    </p:ext>
    <p:ext uri="{2D200454-40CA-4A62-9FC3-DE9A4176ACB9}">
      <p15:notes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B1A6CA6-B1D1-4F0A-9D7D-B136D19013C2}">
  <a:tblStyle styleId="{EB1A6CA6-B1D1-4F0A-9D7D-B136D19013C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lastCol>
    <a:firstCol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firstCol>
    <a:lastRow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2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9" d="100"/>
          <a:sy n="129" d="100"/>
        </p:scale>
        <p:origin x="-736" y="-96"/>
      </p:cViewPr>
      <p:guideLst>
        <p:guide orient="horz" pos="758"/>
        <p:guide orient="horz" pos="2822"/>
        <p:guide pos="221"/>
        <p:guide pos="4099"/>
        <p:guide pos="2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50739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s://twitter.com/SnomedCT" TargetMode="External"/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snomed.org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s://twitter.com/SnomedCT" TargetMode="External"/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snomed.org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hyperlink" Target="https://twitter.com/SnomedCT" TargetMode="External"/><Relationship Id="rId1" Type="http://schemas.openxmlformats.org/officeDocument/2006/relationships/slideMaster" Target="../slideMasters/slideMaster2.xml"/><Relationship Id="rId2" Type="http://schemas.openxmlformats.org/officeDocument/2006/relationships/hyperlink" Target="http://www.snomed.org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horizontal a">
  <p:cSld name="Title slide - horizontal a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>
            <a:spLocks noGrp="1"/>
          </p:cNvSpPr>
          <p:nvPr>
            <p:ph type="pic" idx="2"/>
          </p:nvPr>
        </p:nvSpPr>
        <p:spPr>
          <a:xfrm>
            <a:off x="5119687" y="1098550"/>
            <a:ext cx="1738313" cy="4044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plain a">
  <p:cSld name="Title slide - plain a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6" name="Google Shape;26;p4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27" name="Google Shape;27;p4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dirty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US" sz="600" b="0" i="0" u="sng" dirty="0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2"/>
                </a:rPr>
                <a:t>www.snomed.org</a:t>
              </a:r>
              <a:r>
                <a:rPr lang="en-US" sz="600" b="0" i="0" dirty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sz="600" b="0" i="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" name="Google Shape;28;p4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29;p4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sng" dirty="0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@Snomedct </a:t>
              </a:r>
              <a:r>
                <a:rPr lang="en-US" sz="600" b="0" i="0" dirty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</a:t>
              </a:r>
              <a:r>
                <a:rPr lang="en-US" sz="600" dirty="0">
                  <a:solidFill>
                    <a:schemeClr val="accent3"/>
                  </a:solidFill>
                </a:rPr>
                <a:t>9</a:t>
              </a:r>
              <a:r>
                <a:rPr lang="en-US" sz="600" b="0" i="0" dirty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IHTSDO </a:t>
              </a:r>
              <a:endParaRPr sz="600" b="0" i="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ustom Layout">
  <p:cSld name="1_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>
            <a:spLocks noGrp="1"/>
          </p:cNvSpPr>
          <p:nvPr>
            <p:ph type="pic" idx="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35" name="Google Shape;35;p5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36" name="Google Shape;36;p5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dirty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US" sz="600" b="0" i="0" u="sng" dirty="0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2"/>
                </a:rPr>
                <a:t>www.snomed.org</a:t>
              </a:r>
              <a:r>
                <a:rPr lang="en-US" sz="600" b="0" i="0" dirty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sz="600" b="0" i="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7" name="Google Shape;37;p5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" name="Google Shape;38;p5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sng" dirty="0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@Snomedct </a:t>
              </a:r>
              <a:r>
                <a:rPr lang="en-US" sz="600" b="0" i="0" dirty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</a:t>
              </a:r>
              <a:r>
                <a:rPr lang="en-US" sz="600" dirty="0">
                  <a:solidFill>
                    <a:schemeClr val="accent3"/>
                  </a:solidFill>
                </a:rPr>
                <a:t>9</a:t>
              </a:r>
              <a:r>
                <a:rPr lang="en-US" sz="600" b="0" i="0" dirty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IHTSDO </a:t>
              </a:r>
              <a:endParaRPr sz="600" b="0" i="0" dirty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7940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10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11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</a:t>
              </a:r>
              <a:r>
                <a:rPr lang="en-US" sz="600" dirty="0" smtClean="0"/>
                <a:t>2019 </a:t>
              </a:r>
              <a:r>
                <a:rPr lang="en-US" sz="600" dirty="0"/>
                <a:t>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6207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1108778"/>
            <a:ext cx="6858000" cy="403472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00A7D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0"/>
            <a:ext cx="6858000" cy="10898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2" name="Google Shape;1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5736" y="215731"/>
            <a:ext cx="1712068" cy="762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2374" y="206897"/>
            <a:ext cx="1809344" cy="77112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346232" y="1405523"/>
            <a:ext cx="6180775" cy="3149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0" name="Google Shape;20;p3"/>
          <p:cNvCxnSpPr/>
          <p:nvPr/>
        </p:nvCxnSpPr>
        <p:spPr>
          <a:xfrm rot="10800000">
            <a:off x="342900" y="4762500"/>
            <a:ext cx="6172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1" name="Google Shape;21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8" r:id="rId3"/>
    <p:sldLayoutId id="2147483661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confluence.ihtsdotools.org/display/ACRGT/Anesthesia+Clinical+Reference+Group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snomed.org" TargetMode="External"/><Relationship Id="rId4" Type="http://schemas.openxmlformats.org/officeDocument/2006/relationships/hyperlink" Target="https://confluence.ihtsdotools.org/display/CP/Clinical+Engagement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mailto:igr@snomed.org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Relationship Id="rId3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confluence.ihtsdotools.org/display/FT/April+2020+-+SNOMED+International+Business+Meetings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hyperlink" Target="mailto:igr@snomed.org" TargetMode="External"/><Relationship Id="rId5" Type="http://schemas.openxmlformats.org/officeDocument/2006/relationships/hyperlink" Target="mailto:jmi@snomed.org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/>
        </p:nvSpPr>
        <p:spPr>
          <a:xfrm>
            <a:off x="261206" y="2146301"/>
            <a:ext cx="42672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Community webinar</a:t>
            </a:r>
            <a:endParaRPr sz="18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29 January 2020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8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800" dirty="0" smtClean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8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Ian Green, Jane Millar, CRG Leads</a:t>
            </a:r>
            <a:endParaRPr sz="16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10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3380" y="222318"/>
            <a:ext cx="6172200" cy="568721"/>
          </a:xfrm>
        </p:spPr>
        <p:txBody>
          <a:bodyPr/>
          <a:lstStyle/>
          <a:p>
            <a:r>
              <a:rPr lang="en-US" dirty="0"/>
              <a:t>Goals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xmlns="" id="{E7861B07-2F97-4970-8AF3-C61DB22CD1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855800"/>
              </p:ext>
            </p:extLst>
          </p:nvPr>
        </p:nvGraphicFramePr>
        <p:xfrm>
          <a:off x="177800" y="886964"/>
          <a:ext cx="6517640" cy="3878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1720">
                  <a:extLst>
                    <a:ext uri="{9D8B030D-6E8A-4147-A177-3AD203B41FA5}">
                      <a16:colId xmlns:a16="http://schemas.microsoft.com/office/drawing/2014/main" xmlns="" val="1084423903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xmlns="" val="2180921526"/>
                    </a:ext>
                  </a:extLst>
                </a:gridCol>
                <a:gridCol w="1910080">
                  <a:extLst>
                    <a:ext uri="{9D8B030D-6E8A-4147-A177-3AD203B41FA5}">
                      <a16:colId xmlns:a16="http://schemas.microsoft.com/office/drawing/2014/main" xmlns="" val="2265696799"/>
                    </a:ext>
                  </a:extLst>
                </a:gridCol>
                <a:gridCol w="772160">
                  <a:extLst>
                    <a:ext uri="{9D8B030D-6E8A-4147-A177-3AD203B41FA5}">
                      <a16:colId xmlns:a16="http://schemas.microsoft.com/office/drawing/2014/main" xmlns="" val="222561254"/>
                    </a:ext>
                  </a:extLst>
                </a:gridCol>
                <a:gridCol w="2082800">
                  <a:extLst>
                    <a:ext uri="{9D8B030D-6E8A-4147-A177-3AD203B41FA5}">
                      <a16:colId xmlns:a16="http://schemas.microsoft.com/office/drawing/2014/main" xmlns="" val="2467461780"/>
                    </a:ext>
                  </a:extLst>
                </a:gridCol>
              </a:tblGrid>
              <a:tr h="355614">
                <a:tc>
                  <a:txBody>
                    <a:bodyPr/>
                    <a:lstStyle/>
                    <a:p>
                      <a:r>
                        <a:rPr lang="en-US" sz="1050" dirty="0"/>
                        <a:t>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Detail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7283035"/>
                  </a:ext>
                </a:extLst>
              </a:tr>
              <a:tr h="590166">
                <a:tc>
                  <a:txBody>
                    <a:bodyPr/>
                    <a:lstStyle/>
                    <a:p>
                      <a:r>
                        <a:rPr lang="en-US" sz="700" dirty="0"/>
                        <a:t>Review of WAO/EAAACI definitions of allergy and hypersensitivity</a:t>
                      </a:r>
                    </a:p>
                    <a:p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7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Are these still relevant?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Need clarification of difference between hypersensitivity, nonallergic hypersensitivity and intolerance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Should “allergy” specifically refer to immediate hypersensitivity?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1 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Need to re-involve major specialty organizations (WAO, EAAACI, AAAAI) in this effort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87500994"/>
                  </a:ext>
                </a:extLst>
              </a:tr>
              <a:tr h="1584130">
                <a:tc>
                  <a:txBody>
                    <a:bodyPr/>
                    <a:lstStyle/>
                    <a:p>
                      <a:r>
                        <a:rPr lang="en-US" sz="700" dirty="0"/>
                        <a:t>Suggest new content in order to represent current knowledge in the field of allergy and adverse reactions as well as user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7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Consistency with the new ICD-11 chapter on allergies and hypersensitivity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Model for allergy to living organisms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Allergen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Ongoing*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*Address user requirements (e.g. allergy to living organisms) as needed with specific time lines – e.g. 1 year in this case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In collaboration with substances and drug PGs, determine whether to add and how to model at least the common allergen components and conditions and tests related to them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67266791"/>
                  </a:ext>
                </a:extLst>
              </a:tr>
              <a:tr h="1100255">
                <a:tc>
                  <a:txBody>
                    <a:bodyPr/>
                    <a:lstStyle/>
                    <a:p>
                      <a:r>
                        <a:rPr lang="en-US" sz="700" dirty="0"/>
                        <a:t>Review and update of existing content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7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Diseases, dispositions and reactions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Allergy tests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Allergen extract products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Patch test products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Desensitization procedures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Challenge procedures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2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700" dirty="0"/>
                        <a:t>Project created to review content under &lt;419199007 |Allergy to substance (finding)|based on final decision regarding allergy/hypersensitivity definitions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65102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3284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11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3833" y="172368"/>
            <a:ext cx="6172200" cy="568721"/>
          </a:xfrm>
        </p:spPr>
        <p:txBody>
          <a:bodyPr/>
          <a:lstStyle/>
          <a:p>
            <a:r>
              <a:rPr lang="en-US" dirty="0"/>
              <a:t>Goals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xmlns="" id="{E7861B07-2F97-4970-8AF3-C61DB22CD1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4621661"/>
              </p:ext>
            </p:extLst>
          </p:nvPr>
        </p:nvGraphicFramePr>
        <p:xfrm>
          <a:off x="147320" y="1063626"/>
          <a:ext cx="6578600" cy="3393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720">
                  <a:extLst>
                    <a:ext uri="{9D8B030D-6E8A-4147-A177-3AD203B41FA5}">
                      <a16:colId xmlns:a16="http://schemas.microsoft.com/office/drawing/2014/main" xmlns="" val="1084423903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xmlns="" val="1830918487"/>
                    </a:ext>
                  </a:extLst>
                </a:gridCol>
                <a:gridCol w="1330960">
                  <a:extLst>
                    <a:ext uri="{9D8B030D-6E8A-4147-A177-3AD203B41FA5}">
                      <a16:colId xmlns:a16="http://schemas.microsoft.com/office/drawing/2014/main" xmlns="" val="2265696799"/>
                    </a:ext>
                  </a:extLst>
                </a:gridCol>
                <a:gridCol w="944880">
                  <a:extLst>
                    <a:ext uri="{9D8B030D-6E8A-4147-A177-3AD203B41FA5}">
                      <a16:colId xmlns:a16="http://schemas.microsoft.com/office/drawing/2014/main" xmlns="" val="22256125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xmlns="" val="2467461780"/>
                    </a:ext>
                  </a:extLst>
                </a:gridCol>
              </a:tblGrid>
              <a:tr h="290891">
                <a:tc>
                  <a:txBody>
                    <a:bodyPr/>
                    <a:lstStyle/>
                    <a:p>
                      <a:r>
                        <a:rPr lang="en-US" sz="1000" dirty="0"/>
                        <a:t>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Detail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7283035"/>
                  </a:ext>
                </a:extLst>
              </a:tr>
              <a:tr h="837746">
                <a:tc>
                  <a:txBody>
                    <a:bodyPr/>
                    <a:lstStyle/>
                    <a:p>
                      <a:pPr lvl="0"/>
                      <a:r>
                        <a:rPr lang="en-US" sz="1000" dirty="0"/>
                        <a:t>Provide input on development of subsets required for implementation of allergy-specific content in EHRs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Requests from Belgium and the Netherlands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Ongoing as 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Addition of new substances/products and allergy dispositions as required to support location-specific content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87500994"/>
                  </a:ext>
                </a:extLst>
              </a:tr>
              <a:tr h="605040">
                <a:tc>
                  <a:txBody>
                    <a:bodyPr/>
                    <a:lstStyle/>
                    <a:p>
                      <a:r>
                        <a:rPr lang="en-US" sz="1000" dirty="0"/>
                        <a:t>Provide guidance for developers of decision support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None requested as of yet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Ongoing as required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Could include revisions of substance and product hierarchies to capture cross reactivities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67266791"/>
                  </a:ext>
                </a:extLst>
              </a:tr>
              <a:tr h="1395253">
                <a:tc>
                  <a:txBody>
                    <a:bodyPr/>
                    <a:lstStyle/>
                    <a:p>
                      <a:pPr lvl="0"/>
                      <a:r>
                        <a:rPr lang="en-US" sz="1000" dirty="0"/>
                        <a:t>Harmonize SNOMED content with HL-7/FHIR</a:t>
                      </a:r>
                    </a:p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Ensure appropriate content required by HL-7/FHIR exists in SNOMED 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TBD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Need improved interaction between allergy/hypersensitivity CRG and SNOMED on FHIR PG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65102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3121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12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211" y="172369"/>
            <a:ext cx="6172200" cy="568721"/>
          </a:xfrm>
        </p:spPr>
        <p:txBody>
          <a:bodyPr/>
          <a:lstStyle/>
          <a:p>
            <a:r>
              <a:rPr lang="en-US" dirty="0"/>
              <a:t>Projects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AD8228F0-1AF8-4D67-91BD-519FC2D89A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5449880"/>
              </p:ext>
            </p:extLst>
          </p:nvPr>
        </p:nvGraphicFramePr>
        <p:xfrm>
          <a:off x="146984" y="798520"/>
          <a:ext cx="6547349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023">
                  <a:extLst>
                    <a:ext uri="{9D8B030D-6E8A-4147-A177-3AD203B41FA5}">
                      <a16:colId xmlns:a16="http://schemas.microsoft.com/office/drawing/2014/main" xmlns="" val="3858707914"/>
                    </a:ext>
                  </a:extLst>
                </a:gridCol>
                <a:gridCol w="2336864">
                  <a:extLst>
                    <a:ext uri="{9D8B030D-6E8A-4147-A177-3AD203B41FA5}">
                      <a16:colId xmlns:a16="http://schemas.microsoft.com/office/drawing/2014/main" xmlns="" val="2063569846"/>
                    </a:ext>
                  </a:extLst>
                </a:gridCol>
                <a:gridCol w="2441462">
                  <a:extLst>
                    <a:ext uri="{9D8B030D-6E8A-4147-A177-3AD203B41FA5}">
                      <a16:colId xmlns:a16="http://schemas.microsoft.com/office/drawing/2014/main" xmlns="" val="665837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900" dirty="0"/>
                        <a:t>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6687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600" dirty="0"/>
                        <a:t>Review and update of existing content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Requests for clarification of content from substance project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There are numerous "Allergy to X" concepts that are out of scope for a variety of reasons and need to be inactivated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Many of these concepts will be impacted by the upcoming Substance hierarchy remodeling so inactivating these concepts will reduce the likelihood of issues related to the substance remodeling.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Allergy CRG group has reviewed and recommended inactivation of several high level groupers.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Allergy to optical isomers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Allergy to combination products</a:t>
                      </a:r>
                    </a:p>
                    <a:p>
                      <a:endParaRPr 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11123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600" dirty="0"/>
                        <a:t>Suggest new content in order to represent current knowledge in the field of allergy and adverse reactions as well as user requirements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Request for allergy to organism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Currently SNOMED has concepts related to allergy to organism derived substances such as cat dander but not to the organism itself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Model proposed using role chaining and new attribute to link allergy to organism to substances derived from that organism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Scope of content being determined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3596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600" dirty="0"/>
                        <a:t>Suggest new content in order to represent current knowledge in the field of allergy and adverse reactions as well as user requirements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Request to add anaphylaxis grading system (Mueller)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Model being developed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00865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600" dirty="0"/>
                        <a:t>Suggest new content in order to represent current knowledge in the field of allergy and adverse reactions as well as user requirements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Addition of new allergic condition – delayed allergy to red meat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Model developed and concept added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0291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600" dirty="0"/>
                        <a:t>Suggest new content in order to represent current knowledge in the field of allergy and adverse reactions as well as user requirements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Review all allergy to substance concepts as to whether they actually represent allergy based on the WAO/EAAACI definitions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Project created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Implementation delayed based on need to clarify WAO/EAAACI definitions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3900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600" dirty="0"/>
                        <a:t>Review and update of existing content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Patient Care Workgroup in HL7 has over the past 3 years assembled a database of over 100 million allergy list entries from several US sources: VA, Kaiser, Cerner, Optum.   One of the things found was that less than 300 drugs account for ~95 % of the entries.   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600" dirty="0"/>
                        <a:t>All 300 drugs were found in SNOMED 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7272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4953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Anesthesia Clinical Reference Group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GB" sz="1400" dirty="0" smtClean="0"/>
          </a:p>
          <a:p>
            <a:pPr algn="ctr"/>
            <a:endParaRPr lang="en-GB" sz="1400" dirty="0"/>
          </a:p>
          <a:p>
            <a:pPr algn="ctr"/>
            <a:endParaRPr lang="en-GB" sz="1400" dirty="0" smtClean="0"/>
          </a:p>
          <a:p>
            <a:pPr algn="ctr"/>
            <a:r>
              <a:rPr lang="en-GB" sz="1400" dirty="0" smtClean="0"/>
              <a:t>SNOMED </a:t>
            </a:r>
            <a:r>
              <a:rPr lang="en-GB" sz="1400" dirty="0"/>
              <a:t>Clinical Community Meeting</a:t>
            </a:r>
          </a:p>
          <a:p>
            <a:pPr algn="ctr"/>
            <a:r>
              <a:rPr lang="en-GB" sz="1400" dirty="0"/>
              <a:t>29</a:t>
            </a:r>
            <a:r>
              <a:rPr lang="en-GB" sz="1400" baseline="30000" dirty="0"/>
              <a:t>th</a:t>
            </a:r>
            <a:r>
              <a:rPr lang="en-GB" sz="1400" dirty="0"/>
              <a:t> January 2020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9145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14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Clinical Leads and resources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GB" sz="1200" dirty="0"/>
              <a:t>Patrick McCormick, Anaesthesiologist, Memorial Sloan Kettering Cancer </a:t>
            </a:r>
            <a:r>
              <a:rPr lang="en-GB" sz="1200" dirty="0" err="1"/>
              <a:t>Center</a:t>
            </a:r>
            <a:r>
              <a:rPr lang="en-GB" sz="1200" dirty="0"/>
              <a:t>, New York, USA</a:t>
            </a:r>
          </a:p>
          <a:p>
            <a:pPr>
              <a:buFont typeface="Arial"/>
              <a:buChar char="•"/>
            </a:pPr>
            <a:r>
              <a:rPr lang="en-GB" sz="1200" dirty="0"/>
              <a:t>Andrew </a:t>
            </a:r>
            <a:r>
              <a:rPr lang="en-GB" sz="1200" dirty="0" err="1"/>
              <a:t>Marchant</a:t>
            </a:r>
            <a:r>
              <a:rPr lang="en-GB" sz="1200" dirty="0"/>
              <a:t>, Consultant Anaesthetist, Western General Hospital, Edinburgh, Scotland</a:t>
            </a:r>
          </a:p>
          <a:p>
            <a:pPr>
              <a:buFont typeface="Arial"/>
              <a:buChar char="•"/>
            </a:pPr>
            <a:r>
              <a:rPr lang="en-GB" sz="1200" dirty="0"/>
              <a:t>Andrew Norton, Retired(!) Intensive Care Consultant, Pilgrim Hospital, Lincolnshire, UK</a:t>
            </a:r>
          </a:p>
          <a:p>
            <a:pPr algn="ctr"/>
            <a:endParaRPr lang="en-GB" sz="1200" u="sng" dirty="0" smtClean="0"/>
          </a:p>
          <a:p>
            <a:pPr algn="ctr"/>
            <a:r>
              <a:rPr lang="en-GB" sz="1200" u="sng" dirty="0" smtClean="0"/>
              <a:t>Anesthesia </a:t>
            </a:r>
            <a:r>
              <a:rPr lang="en-GB" sz="1200" u="sng" dirty="0"/>
              <a:t>CRG on Confluence</a:t>
            </a:r>
          </a:p>
          <a:p>
            <a:pPr algn="ctr"/>
            <a:r>
              <a:rPr lang="en-GB" sz="1200" dirty="0">
                <a:hlinkClick r:id="rId2"/>
              </a:rPr>
              <a:t>https://confluence.ihtsdotools.org/display/ACRGT/Anesthesia+Clinical+Reference+Group</a:t>
            </a:r>
            <a:endParaRPr lang="en-GB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44928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15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GB" sz="1200" dirty="0"/>
              <a:t>An anesthesia group has existed in the SNOMED community for many years.</a:t>
            </a:r>
          </a:p>
          <a:p>
            <a:pPr>
              <a:buFont typeface="Arial"/>
              <a:buChar char="•"/>
            </a:pPr>
            <a:r>
              <a:rPr lang="en-GB" sz="1200" dirty="0"/>
              <a:t>Much early terminology for anesthesia and related subjects had its origins in CTV3 (Clinical Terms Version 3) in the UK</a:t>
            </a:r>
          </a:p>
          <a:p>
            <a:pPr>
              <a:buFont typeface="Arial"/>
              <a:buChar char="•"/>
            </a:pPr>
            <a:r>
              <a:rPr lang="en-GB" sz="1200" dirty="0"/>
              <a:t>2002- Anesthesia Patient Safety Foundation established a project (DDTF- Data Dictionary Task Force) to develop a structured terminology for electronic anaesthesia records. This project rapidly aligned with SNOMED CT with a formal agreement with CAP (College of American Pathologists)</a:t>
            </a:r>
          </a:p>
          <a:p>
            <a:pPr>
              <a:buFont typeface="Arial"/>
              <a:buChar char="•"/>
            </a:pPr>
            <a:r>
              <a:rPr lang="en-GB" sz="1200" dirty="0"/>
              <a:t>IHTSDO – Anesthesia Special Interest Group</a:t>
            </a:r>
          </a:p>
          <a:p>
            <a:pPr>
              <a:buFont typeface="Arial"/>
              <a:buChar char="•"/>
            </a:pPr>
            <a:r>
              <a:rPr lang="en-GB" sz="1200" dirty="0"/>
              <a:t>SNOMED International – migrated to Anesthesia Clinical Reference Group</a:t>
            </a:r>
          </a:p>
          <a:p>
            <a:pPr>
              <a:buFont typeface="Arial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08228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16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GB" sz="1200" dirty="0"/>
              <a:t>As anesthesia is such a wide subject, the group has interest in multiple areas of SNOMED CT, including:</a:t>
            </a:r>
          </a:p>
          <a:p>
            <a:pPr>
              <a:buFont typeface="Arial"/>
              <a:buChar char="•"/>
            </a:pPr>
            <a:r>
              <a:rPr lang="en-GB" sz="1200" dirty="0"/>
              <a:t>Procedures, esp. vascular access, airway management, nerve blocks, artificial ventilation</a:t>
            </a:r>
          </a:p>
          <a:p>
            <a:pPr>
              <a:buFont typeface="Arial"/>
              <a:buChar char="•"/>
            </a:pPr>
            <a:r>
              <a:rPr lang="en-GB" sz="1200" dirty="0"/>
              <a:t>Drugs and fluids</a:t>
            </a:r>
          </a:p>
          <a:p>
            <a:pPr>
              <a:buFont typeface="Arial"/>
              <a:buChar char="•"/>
            </a:pPr>
            <a:r>
              <a:rPr lang="en-GB" sz="1200" dirty="0"/>
              <a:t>Physiological measurements</a:t>
            </a:r>
          </a:p>
          <a:p>
            <a:pPr>
              <a:buFont typeface="Arial"/>
              <a:buChar char="•"/>
            </a:pPr>
            <a:r>
              <a:rPr lang="en-GB" sz="1200" dirty="0"/>
              <a:t>Perioperative medicine</a:t>
            </a:r>
          </a:p>
          <a:p>
            <a:pPr>
              <a:buFont typeface="Arial"/>
              <a:buChar char="•"/>
            </a:pPr>
            <a:r>
              <a:rPr lang="en-GB" sz="1200" dirty="0"/>
              <a:t>Assessment scales</a:t>
            </a:r>
          </a:p>
          <a:p>
            <a:pPr>
              <a:buFont typeface="Arial"/>
              <a:buChar char="•"/>
            </a:pPr>
            <a:r>
              <a:rPr lang="en-GB" sz="1200" dirty="0"/>
              <a:t>Complications in anesthesia and surgery</a:t>
            </a:r>
          </a:p>
          <a:p>
            <a:pPr>
              <a:buFont typeface="Arial"/>
              <a:buChar char="•"/>
            </a:pPr>
            <a:r>
              <a:rPr lang="en-GB" sz="1200" dirty="0"/>
              <a:t>Intensive Care Medicine</a:t>
            </a:r>
          </a:p>
          <a:p>
            <a:pPr>
              <a:buFont typeface="Arial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87227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17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Mission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Encourage and support the use of SNOMED CT in anesthesia records and related areas</a:t>
            </a:r>
          </a:p>
          <a:p>
            <a:pPr>
              <a:buFont typeface="Arial"/>
              <a:buChar char="•"/>
            </a:pPr>
            <a:r>
              <a:rPr lang="en-GB" sz="1200" dirty="0"/>
              <a:t>Enhance and develop the anesthesia related content of SNOMED CT by submission of new concepts and making recommendations for changes as appropriate</a:t>
            </a:r>
          </a:p>
          <a:p>
            <a:pPr>
              <a:buFont typeface="Arial"/>
              <a:buChar char="•"/>
            </a:pPr>
            <a:r>
              <a:rPr lang="en-GB" sz="1200" dirty="0"/>
              <a:t>Be an active part of the SNOMED community of practice</a:t>
            </a:r>
          </a:p>
          <a:p>
            <a:pPr>
              <a:buFont typeface="Arial"/>
              <a:buChar char="•"/>
            </a:pPr>
            <a:r>
              <a:rPr lang="en-GB" sz="1200" dirty="0"/>
              <a:t>Involve relevant professionals and bodies</a:t>
            </a:r>
          </a:p>
          <a:p>
            <a:pPr lvl="1">
              <a:buFont typeface="Arial"/>
              <a:buChar char="•"/>
            </a:pPr>
            <a:r>
              <a:rPr lang="en-GB" sz="1200" dirty="0"/>
              <a:t>Anesthesia personnel – physicians, nurses, technical</a:t>
            </a:r>
          </a:p>
          <a:p>
            <a:pPr lvl="1">
              <a:buFont typeface="Arial"/>
              <a:buChar char="•"/>
            </a:pPr>
            <a:r>
              <a:rPr lang="en-GB" sz="1200" dirty="0"/>
              <a:t>System developers and medical device manufacturers</a:t>
            </a:r>
          </a:p>
          <a:p>
            <a:pPr lvl="1">
              <a:buFont typeface="Arial"/>
              <a:buChar char="•"/>
            </a:pPr>
            <a:r>
              <a:rPr lang="en-GB" sz="1200" dirty="0"/>
              <a:t>Working groups in related areas – HL7, ISO</a:t>
            </a:r>
          </a:p>
          <a:p>
            <a:pPr lvl="1">
              <a:buFont typeface="Arial"/>
              <a:buChar char="•"/>
            </a:pPr>
            <a:r>
              <a:rPr lang="en-GB" sz="1200" dirty="0"/>
              <a:t>Professional leadership bodies in the specialty and related areas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00757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18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GB" sz="1200" dirty="0"/>
              <a:t>Bimonthly web meeting using Zoom</a:t>
            </a:r>
          </a:p>
          <a:p>
            <a:pPr>
              <a:buFont typeface="Arial"/>
              <a:buChar char="•"/>
            </a:pPr>
            <a:r>
              <a:rPr lang="en-GB" sz="1200" dirty="0"/>
              <a:t>4</a:t>
            </a:r>
            <a:r>
              <a:rPr lang="en-GB" sz="1200" baseline="30000" dirty="0"/>
              <a:t>th</a:t>
            </a:r>
            <a:r>
              <a:rPr lang="en-GB" sz="1200" dirty="0"/>
              <a:t> Tuesday of odd months (Jan, Mar, May, </a:t>
            </a:r>
            <a:r>
              <a:rPr lang="en-GB" sz="1200" dirty="0" err="1"/>
              <a:t>etc</a:t>
            </a:r>
            <a:r>
              <a:rPr lang="en-GB" sz="1200" dirty="0"/>
              <a:t>)</a:t>
            </a:r>
          </a:p>
          <a:p>
            <a:pPr>
              <a:buFont typeface="Arial"/>
              <a:buChar char="•"/>
            </a:pPr>
            <a:r>
              <a:rPr lang="en-GB" sz="1200" dirty="0"/>
              <a:t>Meets at SNOMED business meetings when time and lack of funds allows</a:t>
            </a:r>
          </a:p>
          <a:p>
            <a:pPr>
              <a:buFont typeface="Arial"/>
              <a:buChar char="•"/>
            </a:pPr>
            <a:r>
              <a:rPr lang="en-GB" sz="1200" dirty="0"/>
              <a:t>Generally 8-10 attendees</a:t>
            </a:r>
          </a:p>
          <a:p>
            <a:pPr>
              <a:buFont typeface="Arial"/>
              <a:buChar char="•"/>
            </a:pPr>
            <a:r>
              <a:rPr lang="en-GB" sz="1200" dirty="0"/>
              <a:t>Most active members are from USA, UK and </a:t>
            </a:r>
            <a:r>
              <a:rPr lang="en-GB" sz="1200" dirty="0" smtClean="0"/>
              <a:t>Canada</a:t>
            </a:r>
          </a:p>
          <a:p>
            <a:pPr>
              <a:buFont typeface="Arial"/>
              <a:buChar char="•"/>
            </a:pPr>
            <a:endParaRPr lang="en-GB" sz="1200" dirty="0"/>
          </a:p>
          <a:p>
            <a:pPr marL="228600" indent="0" algn="ctr"/>
            <a:r>
              <a:rPr lang="en-GB" sz="1400" dirty="0">
                <a:solidFill>
                  <a:srgbClr val="FF0000"/>
                </a:solidFill>
              </a:rPr>
              <a:t>We would greatly like to improve interest and engagement from other SNOMED member states</a:t>
            </a:r>
          </a:p>
          <a:p>
            <a:pPr>
              <a:buFont typeface="Arial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81652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/>
        </p:nvSpPr>
        <p:spPr>
          <a:xfrm>
            <a:off x="170770" y="3162300"/>
            <a:ext cx="42672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spcBef>
                <a:spcPts val="900"/>
              </a:spcBef>
              <a:buClr>
                <a:schemeClr val="accent2"/>
              </a:buClr>
              <a:buSzPts val="1050"/>
            </a:pPr>
            <a:r>
              <a:rPr lang="en-GB" sz="1800" dirty="0" smtClean="0"/>
              <a:t>Clinical Education</a:t>
            </a:r>
            <a:endParaRPr lang="en-GB" sz="1800" dirty="0"/>
          </a:p>
        </p:txBody>
      </p:sp>
      <p:pic>
        <p:nvPicPr>
          <p:cNvPr id="175" name="Google Shape;175;p25" descr="/Users/kathycoyle/Data/SNOMED/2212 PPT Template/images/Technology_Background.jpg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1297" r="37801"/>
          <a:stretch/>
        </p:blipFill>
        <p:spPr>
          <a:xfrm>
            <a:off x="4749833" y="0"/>
            <a:ext cx="2108167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1976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GB" dirty="0" smtClean="0"/>
              <a:t>Agenda</a:t>
            </a:r>
            <a:endParaRPr dirty="0"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458687"/>
            <a:ext cx="6159104" cy="2746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Introductions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Overview of future Clinical Community meetings and participation opportunities</a:t>
            </a:r>
            <a:endParaRPr lang="en-GB" sz="1200" b="0" i="0" u="none" strike="noStrike" cap="none" dirty="0" smtClean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Introduction to individual Clinical Reference Groups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Clinical Education – approach, timelines and input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April 2020 SNOMED International meeting (London 5-8 April, 2020)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CRG meetings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Clinical day </a:t>
            </a:r>
            <a:r>
              <a:rPr lang="en-GB" sz="1200" dirty="0" smtClean="0">
                <a:solidFill>
                  <a:schemeClr val="accent2"/>
                </a:solidFill>
              </a:rPr>
              <a:t>details - discussion</a:t>
            </a:r>
            <a:endParaRPr lang="en-GB" sz="1200" b="0" i="0" u="none" strike="noStrike" cap="none" dirty="0" smtClean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Feedback on content for future calls and face to face meetings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Any other topics</a:t>
            </a:r>
            <a:endParaRPr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20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1200" dirty="0"/>
              <a:t>Why we have </a:t>
            </a:r>
            <a:r>
              <a:rPr lang="en-US" sz="1200" dirty="0" smtClean="0"/>
              <a:t>taken the approach to clinical education ?</a:t>
            </a:r>
            <a:endParaRPr lang="en-US" sz="1200" dirty="0"/>
          </a:p>
          <a:p>
            <a:pPr>
              <a:buFont typeface="Arial"/>
              <a:buChar char="•"/>
            </a:pPr>
            <a:r>
              <a:rPr lang="en-US" sz="1200" dirty="0" smtClean="0"/>
              <a:t>The approach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Clinical Presentations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Clinical videos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Community review</a:t>
            </a:r>
          </a:p>
        </p:txBody>
      </p:sp>
    </p:spTree>
    <p:extLst>
      <p:ext uri="{BB962C8B-B14F-4D97-AF65-F5344CB8AC3E}">
        <p14:creationId xmlns:p14="http://schemas.microsoft.com/office/powerpoint/2010/main" val="2350367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21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we have taken the approach to clinical education 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1200" dirty="0" smtClean="0"/>
              <a:t>Using SNOMED CT and recording data electronically is important to current and future clinical practice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Changes in healthcare delivery are moving towards a personalized medicine model of delivery, which requires a high level of patient data to be available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Making information available to clinicians about SNOMED CT is important, but also it is important to make the information available in a clinical context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Clinicians all have different levels of interest, and also different levels of available time to study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There is no single approach to delivering clinical education which will fulfill all needs of clinicians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7159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22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1200" dirty="0" smtClean="0"/>
              <a:t>Two initial approaches have been taken: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Clinical videos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Clinical presentations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Future developments may include extending the above approaches, and also include additional artifacts yet to be agreed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Possible approaches may include: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Specialty specific guidance documents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Extending clinical use case documentation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Leveraging clinical information created by individual Member countries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264406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23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</a:t>
            </a:r>
            <a:r>
              <a:rPr lang="en-US" dirty="0" smtClean="0"/>
              <a:t>Presentations </a:t>
            </a:r>
            <a:r>
              <a:rPr lang="mr-IN" dirty="0" smtClean="0"/>
              <a:t>–</a:t>
            </a:r>
            <a:r>
              <a:rPr lang="en-US" dirty="0" smtClean="0"/>
              <a:t> Slide decks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1200" dirty="0" smtClean="0"/>
              <a:t>Why record clinical data electronically ?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What is SNOMED CT ?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Why should I be interested in SNOMED CT ?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How can I use the SNOMED CT browser ?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How is SNOMED CT content developed ?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How and why are SNOMED CT subsets developed?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How is SNOMED CT implemented ?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How can the clinical community engage with SNOMED CT ?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609335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24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</a:t>
            </a:r>
            <a:r>
              <a:rPr lang="en-US" dirty="0" smtClean="0"/>
              <a:t>Presentations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1200" dirty="0" smtClean="0"/>
              <a:t>The aim of the presentations are: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To give a balanced clinical view of SNOMED CT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Raise clinical awareness of SNOMED CT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Increase knowledge of SNOMED CT across all health care professions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Expand the SNOMED CT clinical community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The coverage takes the clinician on a “journey” from the basic question of “why and how we record data electronically” , details on SNOMED CT and its usage through to getting involved in development of SNOMED CT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Currently, they are provided as a set of presentations, with internal discussions ongoing to create a “clinical course”, which would be supported by CME/CPD points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The current set are in draft format and awaiting clinical review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485176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25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presentations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/>
              <a:t>TITLE - Why should I be interested in SNOMED CT ?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Standardized vocabularies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I don’t have time, why is it important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Examples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Supporting revalidation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Clinical safety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Decision support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Examples of simple and beneficial changes in practice (making a difference)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Clinical language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Terminologies and classifications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136468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26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presentations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GB" sz="1200" b="1" dirty="0" smtClean="0"/>
              <a:t>TITLE - How </a:t>
            </a:r>
            <a:r>
              <a:rPr lang="en-GB" sz="1200" b="1" dirty="0"/>
              <a:t>can the clinical community engage with </a:t>
            </a:r>
            <a:r>
              <a:rPr lang="en-GB" sz="1200" b="1" dirty="0" smtClean="0"/>
              <a:t>SNOMED ?</a:t>
            </a:r>
            <a:endParaRPr lang="en-GB" sz="1200" b="1" dirty="0"/>
          </a:p>
          <a:p>
            <a:pPr marL="285750" indent="-285750">
              <a:buFont typeface="Arial"/>
              <a:buChar char="•"/>
            </a:pPr>
            <a:r>
              <a:rPr lang="en-GB" sz="1200" dirty="0" smtClean="0"/>
              <a:t>Overview </a:t>
            </a:r>
            <a:r>
              <a:rPr lang="en-GB" sz="1200" dirty="0"/>
              <a:t>of SNOMED International</a:t>
            </a:r>
          </a:p>
          <a:p>
            <a:pPr marL="285750" indent="-285750">
              <a:buFont typeface="Arial"/>
              <a:buChar char="•"/>
            </a:pPr>
            <a:r>
              <a:rPr lang="en-GB" sz="1200" dirty="0"/>
              <a:t>Explanation of Members and </a:t>
            </a:r>
            <a:r>
              <a:rPr lang="en-GB" sz="1200" dirty="0" smtClean="0"/>
              <a:t>NRC’s</a:t>
            </a:r>
          </a:p>
          <a:p>
            <a:pPr marL="285750" indent="-285750">
              <a:buFont typeface="Arial"/>
              <a:buChar char="•"/>
            </a:pPr>
            <a:r>
              <a:rPr lang="en-GB" sz="1200" dirty="0" smtClean="0"/>
              <a:t>Collaborations and partnerships</a:t>
            </a:r>
            <a:endParaRPr lang="en-GB" sz="1200" dirty="0"/>
          </a:p>
          <a:p>
            <a:pPr marL="285750" indent="-285750">
              <a:buFont typeface="Arial"/>
              <a:buChar char="•"/>
            </a:pPr>
            <a:r>
              <a:rPr lang="en-GB" sz="1200" dirty="0"/>
              <a:t>Clinical engagement </a:t>
            </a:r>
            <a:r>
              <a:rPr lang="en-GB" sz="1200" dirty="0" smtClean="0"/>
              <a:t>overview</a:t>
            </a:r>
          </a:p>
          <a:p>
            <a:pPr marL="742950" lvl="1" indent="-285750">
              <a:buFont typeface="Arial"/>
              <a:buChar char="•"/>
            </a:pPr>
            <a:r>
              <a:rPr lang="en-GB" sz="1200" dirty="0" smtClean="0"/>
              <a:t>Clinical engagement strategy</a:t>
            </a:r>
          </a:p>
          <a:p>
            <a:pPr marL="742950" lvl="1" indent="-285750">
              <a:buFont typeface="Arial"/>
              <a:buChar char="•"/>
            </a:pPr>
            <a:r>
              <a:rPr lang="en-GB" sz="1200" dirty="0" smtClean="0"/>
              <a:t>Clinical reference groups (CRGs)</a:t>
            </a:r>
            <a:endParaRPr lang="en-GB" sz="1200" dirty="0"/>
          </a:p>
          <a:p>
            <a:pPr marL="285750" indent="-285750">
              <a:buFont typeface="Arial"/>
              <a:buChar char="•"/>
            </a:pPr>
            <a:r>
              <a:rPr lang="en-GB" sz="1200" dirty="0"/>
              <a:t>How to get involved . . . 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223686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27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presentations - future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Possible future developments could include: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Using SNOMED CT for data analytics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Using SNOMED CT to support clinical audit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Improving clinical practice (clinical pathway and guideline adherence)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Getting started with </a:t>
            </a:r>
            <a:r>
              <a:rPr lang="en-US" sz="1200" dirty="0"/>
              <a:t>S</a:t>
            </a:r>
            <a:r>
              <a:rPr lang="en-US" sz="1200" dirty="0" smtClean="0"/>
              <a:t>NOMED CT (practical suggestions)</a:t>
            </a:r>
          </a:p>
          <a:p>
            <a:pPr>
              <a:buFont typeface="Arial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472455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28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</a:t>
            </a:r>
            <a:r>
              <a:rPr lang="en-US" dirty="0" smtClean="0"/>
              <a:t>videos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06365" y="1396663"/>
            <a:ext cx="6191250" cy="3215812"/>
          </a:xfrm>
        </p:spPr>
        <p:txBody>
          <a:bodyPr/>
          <a:lstStyle/>
          <a:p>
            <a:pPr marL="228600" indent="0"/>
            <a:r>
              <a:rPr lang="en-US" sz="1200" b="1" dirty="0" smtClean="0"/>
              <a:t>CONTENT: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SNOMED CT browser </a:t>
            </a:r>
            <a:r>
              <a:rPr lang="mr-IN" sz="1200" dirty="0" smtClean="0"/>
              <a:t>–</a:t>
            </a:r>
            <a:r>
              <a:rPr lang="en-US" sz="1200" dirty="0" smtClean="0"/>
              <a:t> introduction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Searching using the SNOMED CT browser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SNOMED CT concepts and descriptions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Using the details tab in the browser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Using SNOMED CT diagrams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SNOMED CT expressions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SNOMED CT subsets and reference sets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Using the references tab in the browser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195849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29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 for use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/>
              <a:t>AIM: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To provide SNOMED CT information in a short easily digestible format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To support clinicians working in CRGs who want to review SNOMED CT content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The videos have been developed specifically with a clinician in mind, who is looking to find more information on SNOMED CT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The videos use the information contained in the SNOMED International browser, as a framework to provide guidance on: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Using the browser</a:t>
            </a:r>
          </a:p>
          <a:p>
            <a:pPr lvl="1">
              <a:buFont typeface="Arial"/>
              <a:buChar char="•"/>
            </a:pPr>
            <a:r>
              <a:rPr lang="en-US" sz="1200" dirty="0"/>
              <a:t>A</a:t>
            </a:r>
            <a:r>
              <a:rPr lang="en-US" sz="1200" dirty="0" smtClean="0"/>
              <a:t>dditional information on the information contained in the browser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 . . . and as an entry point to access more information from additional resources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4794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/>
        </p:nvSpPr>
        <p:spPr>
          <a:xfrm>
            <a:off x="170770" y="3162300"/>
            <a:ext cx="42672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spcBef>
                <a:spcPts val="900"/>
              </a:spcBef>
              <a:buClr>
                <a:schemeClr val="accent2"/>
              </a:buClr>
              <a:buSzPts val="1050"/>
            </a:pPr>
            <a:r>
              <a:rPr lang="en-GB" sz="1800" dirty="0" smtClean="0"/>
              <a:t>Clinical Community going forward</a:t>
            </a:r>
            <a:endParaRPr lang="en-GB" sz="1800" dirty="0"/>
          </a:p>
        </p:txBody>
      </p:sp>
      <p:pic>
        <p:nvPicPr>
          <p:cNvPr id="175" name="Google Shape;175;p25" descr="/Users/kathycoyle/Data/SNOMED/2212 PPT Template/images/Technology_Background.jpg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1297" r="37801"/>
          <a:stretch/>
        </p:blipFill>
        <p:spPr>
          <a:xfrm>
            <a:off x="4749833" y="0"/>
            <a:ext cx="2108167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72647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30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videos - future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1200" dirty="0" smtClean="0"/>
              <a:t>Whilst the current focus of the videos is on the SNOMED CT browser, we are discussing further video developments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The driver for taking the video approach is to reach out to time restricted clinicians, who may have short periods of time available (coffee-breaks)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Future developments may include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Short use case focused videos, based on real world implementations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Using SNOMED CT for clinical analytics</a:t>
            </a:r>
          </a:p>
          <a:p>
            <a:pPr lvl="2">
              <a:buFont typeface="Arial"/>
              <a:buChar char="•"/>
            </a:pPr>
            <a:r>
              <a:rPr lang="en-US" sz="1050" dirty="0" smtClean="0"/>
              <a:t>Clinician specific</a:t>
            </a:r>
          </a:p>
          <a:p>
            <a:pPr lvl="2">
              <a:buFont typeface="Arial"/>
              <a:buChar char="•"/>
            </a:pPr>
            <a:r>
              <a:rPr lang="en-US" sz="1050" dirty="0" smtClean="0"/>
              <a:t>Local hospital</a:t>
            </a:r>
          </a:p>
          <a:p>
            <a:pPr lvl="2">
              <a:buFont typeface="Arial"/>
              <a:buChar char="•"/>
            </a:pPr>
            <a:r>
              <a:rPr lang="en-US" sz="1050" dirty="0" smtClean="0"/>
              <a:t>Clinical networks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Getting started with SNOMED CT</a:t>
            </a:r>
          </a:p>
          <a:p>
            <a:pPr lvl="2">
              <a:buFont typeface="Arial"/>
              <a:buChar char="•"/>
            </a:pP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1647343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31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</a:t>
            </a:r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1200" dirty="0" smtClean="0"/>
              <a:t>Both the clinical videos and clinical presentations are currently in draft format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We are looking to finalize them by mid-March, and would ask that where possible, clinicians have a look at them and provide feedback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The feedback we are looking for is across the board from whether they are useful, through to errors or omissions in the actual content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Any feedback, is good feedback . . . . 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We would also ask for suggestions regarding future developments</a:t>
            </a:r>
          </a:p>
          <a:p>
            <a:pPr>
              <a:buFont typeface="Arial"/>
              <a:buChar char="•"/>
            </a:pPr>
            <a:r>
              <a:rPr lang="en-US" sz="1200" dirty="0" smtClean="0"/>
              <a:t>Please send any feedback direct to myself at:</a:t>
            </a:r>
          </a:p>
          <a:p>
            <a:pPr>
              <a:buFont typeface="Arial"/>
              <a:buChar char="•"/>
            </a:pPr>
            <a:r>
              <a:rPr lang="en-US" sz="1200" dirty="0" smtClean="0">
                <a:hlinkClick r:id="rId2"/>
              </a:rPr>
              <a:t>igr@snomed.org</a:t>
            </a:r>
            <a:r>
              <a:rPr lang="en-US" sz="1200" dirty="0" smtClean="0"/>
              <a:t> or via the SNOMED International Helpdesk </a:t>
            </a:r>
            <a:r>
              <a:rPr lang="en-US" sz="1200" dirty="0" smtClean="0">
                <a:hlinkClick r:id="rId3"/>
              </a:rPr>
              <a:t>info@snomed.org</a:t>
            </a:r>
            <a:endParaRPr lang="en-US" sz="1200" dirty="0" smtClean="0"/>
          </a:p>
          <a:p>
            <a:pPr>
              <a:buFont typeface="Arial"/>
              <a:buChar char="•"/>
            </a:pPr>
            <a:r>
              <a:rPr lang="en-US" sz="1200" dirty="0" smtClean="0"/>
              <a:t>The presentations are available on the Clinical Portal on Confluence</a:t>
            </a:r>
          </a:p>
          <a:p>
            <a:pPr lvl="1">
              <a:buFont typeface="Arial"/>
              <a:buChar char="•"/>
            </a:pPr>
            <a:r>
              <a:rPr lang="en-US" sz="1200" dirty="0">
                <a:hlinkClick r:id="rId4"/>
              </a:rPr>
              <a:t>https://confluence.ihtsdotools.org/display/CP/Clinical+</a:t>
            </a:r>
            <a:r>
              <a:rPr lang="en-US" sz="1200" dirty="0" smtClean="0">
                <a:hlinkClick r:id="rId4"/>
              </a:rPr>
              <a:t>Engagement</a:t>
            </a:r>
            <a:endParaRPr lang="en-US" sz="1200" dirty="0" smtClean="0"/>
          </a:p>
          <a:p>
            <a:pPr>
              <a:buFont typeface="Arial"/>
              <a:buChar char="•"/>
            </a:pPr>
            <a:endParaRPr lang="en-US" sz="12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293236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32</a:t>
            </a:fld>
            <a:endParaRPr lang="uk-UA"/>
          </a:p>
        </p:txBody>
      </p:sp>
      <p:pic>
        <p:nvPicPr>
          <p:cNvPr id="7" name="Picture 6" descr="Screenshot 2020-01-29 at 13.32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7064"/>
            <a:ext cx="6858000" cy="339003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0" y="2540129"/>
            <a:ext cx="1507366" cy="5059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9977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33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pic>
        <p:nvPicPr>
          <p:cNvPr id="2" name="Picture 1" descr="question-850361_19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855" y="1765698"/>
            <a:ext cx="2293601" cy="2293601"/>
          </a:xfrm>
          <a:prstGeom prst="rect">
            <a:avLst/>
          </a:prstGeom>
        </p:spPr>
      </p:pic>
      <p:pic>
        <p:nvPicPr>
          <p:cNvPr id="6" name="Picture 5" descr="meeting-152506_128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473" y="1992864"/>
            <a:ext cx="2767034" cy="203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8421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/>
        </p:nvSpPr>
        <p:spPr>
          <a:xfrm>
            <a:off x="170770" y="3162300"/>
            <a:ext cx="42672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900"/>
              </a:spcBef>
              <a:buClr>
                <a:schemeClr val="accent2"/>
              </a:buClr>
              <a:buSzPts val="1050"/>
            </a:pPr>
            <a:r>
              <a:rPr lang="en-GB" sz="1800" dirty="0">
                <a:solidFill>
                  <a:schemeClr val="accent2"/>
                </a:solidFill>
              </a:rPr>
              <a:t>Preparation for April </a:t>
            </a:r>
            <a:r>
              <a:rPr lang="en-GB" sz="1800" dirty="0" smtClean="0">
                <a:solidFill>
                  <a:schemeClr val="accent2"/>
                </a:solidFill>
              </a:rPr>
              <a:t>2020 Business meeting, London (5-8 April)</a:t>
            </a:r>
            <a:endParaRPr lang="en-GB" sz="1800" dirty="0">
              <a:solidFill>
                <a:schemeClr val="accent2"/>
              </a:solidFill>
            </a:endParaRPr>
          </a:p>
          <a:p>
            <a:pPr lvl="0">
              <a:spcBef>
                <a:spcPts val="900"/>
              </a:spcBef>
              <a:buClr>
                <a:schemeClr val="accent2"/>
              </a:buClr>
              <a:buSzPts val="1050"/>
            </a:pPr>
            <a:endParaRPr lang="en-GB" sz="1800" dirty="0"/>
          </a:p>
        </p:txBody>
      </p:sp>
      <p:pic>
        <p:nvPicPr>
          <p:cNvPr id="175" name="Google Shape;175;p25" descr="/Users/kathycoyle/Data/SNOMED/2212 PPT Template/images/Technology_Background.jpg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1297" r="37801"/>
          <a:stretch/>
        </p:blipFill>
        <p:spPr>
          <a:xfrm>
            <a:off x="4749833" y="0"/>
            <a:ext cx="2108167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9857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GB" dirty="0" smtClean="0"/>
              <a:t>Schedule</a:t>
            </a:r>
            <a:endParaRPr dirty="0"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472359"/>
            <a:ext cx="6159104" cy="2899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CRGs meeting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Anesthesia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Dentistry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Mental and Behavioural Health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Allergy/Hypersensitivity and Intolerance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Cancer Synoptic reporting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Pathology and Laboratory Medicine</a:t>
            </a:r>
            <a:endParaRPr lang="en-GB" sz="1200" dirty="0">
              <a:solidFill>
                <a:schemeClr val="accent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“SNOMED CT Supporting </a:t>
            </a:r>
            <a:r>
              <a:rPr lang="en-GB" sz="1200" dirty="0" smtClean="0"/>
              <a:t>C</a:t>
            </a:r>
            <a:r>
              <a:rPr lang="en-GB" sz="1200" dirty="0" smtClean="0">
                <a:solidFill>
                  <a:schemeClr val="accent2"/>
                </a:solidFill>
              </a:rPr>
              <a:t>linicians” – Wednesday 8</a:t>
            </a:r>
            <a:r>
              <a:rPr lang="en-GB" sz="1200" baseline="30000" dirty="0" smtClean="0">
                <a:solidFill>
                  <a:schemeClr val="accent2"/>
                </a:solidFill>
              </a:rPr>
              <a:t>th</a:t>
            </a:r>
            <a:r>
              <a:rPr lang="en-GB" sz="1200" dirty="0" smtClean="0">
                <a:solidFill>
                  <a:schemeClr val="accent2"/>
                </a:solidFill>
              </a:rPr>
              <a:t>, April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“Role </a:t>
            </a:r>
            <a:r>
              <a:rPr lang="en-GB" sz="1200" dirty="0"/>
              <a:t>of SNOMED CT, FHIR and other standards in addressing Clinical &amp; Business needs in Lab Medicine (Pathology</a:t>
            </a:r>
            <a:r>
              <a:rPr lang="en-GB" sz="1200" dirty="0" smtClean="0"/>
              <a:t>)” </a:t>
            </a:r>
            <a:r>
              <a:rPr lang="mr-IN" sz="1200" dirty="0" smtClean="0"/>
              <a:t>–</a:t>
            </a:r>
            <a:r>
              <a:rPr lang="en-GB" sz="1200" dirty="0" smtClean="0"/>
              <a:t> Thursday, 9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, April (Hosted by NHS Digital)</a:t>
            </a:r>
            <a:endParaRPr lang="en-GB" sz="1200" dirty="0" smtClean="0">
              <a:solidFill>
                <a:schemeClr val="accent2"/>
              </a:solidFill>
            </a:endParaRPr>
          </a:p>
          <a:p>
            <a:pPr marL="0" indent="0" algn="ctr"/>
            <a:r>
              <a:rPr lang="en-GB" sz="1200" dirty="0">
                <a:hlinkClick r:id="rId3"/>
              </a:rPr>
              <a:t>https://confluence.ihtsdotools.org/display/FT/April+2020+-+SNOMED+International+Business+Meetings</a:t>
            </a:r>
            <a:endParaRPr lang="en-GB" sz="1200" dirty="0"/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35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52556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GB" dirty="0">
                <a:solidFill>
                  <a:srgbClr val="00B0F0"/>
                </a:solidFill>
              </a:rPr>
              <a:t>SNOMED CT </a:t>
            </a:r>
            <a:r>
              <a:rPr lang="en-GB" dirty="0" smtClean="0">
                <a:solidFill>
                  <a:srgbClr val="00B0F0"/>
                </a:solidFill>
              </a:rPr>
              <a:t>Supporting Clinicians </a:t>
            </a:r>
            <a:endParaRPr dirty="0">
              <a:solidFill>
                <a:srgbClr val="00B0F0"/>
              </a:solidFill>
            </a:endParaRPr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458687"/>
            <a:ext cx="6159104" cy="2746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indent="-285750" algn="just">
              <a:buFont typeface="Arial"/>
              <a:buChar char="•"/>
            </a:pPr>
            <a:r>
              <a:rPr lang="en-GB" sz="1400" dirty="0"/>
              <a:t>The aim of </a:t>
            </a:r>
            <a:r>
              <a:rPr lang="en-GB" sz="1400" dirty="0" smtClean="0"/>
              <a:t>the day </a:t>
            </a:r>
            <a:r>
              <a:rPr lang="en-GB" sz="1400" dirty="0"/>
              <a:t>is to update attendees on work at SNOMED International to support the needs of clinicians and to hear from users who are working towards the use of SNOMED CT in their EHRs.</a:t>
            </a:r>
          </a:p>
          <a:p>
            <a:pPr marL="514350" indent="-285750" algn="just">
              <a:buFont typeface="Arial"/>
              <a:buChar char="•"/>
            </a:pPr>
            <a:r>
              <a:rPr lang="en-GB" sz="1400" dirty="0"/>
              <a:t>The day will offer plenty of opportunity for sharing and informal discussion, and offer sessions also about clinically focused education materials and work with other standards focusing on implementation.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endParaRPr lang="en-GB"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36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52556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587830"/>
            <a:ext cx="6172200" cy="631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GB" dirty="0">
                <a:solidFill>
                  <a:srgbClr val="00B0F0"/>
                </a:solidFill>
              </a:rPr>
              <a:t>SNOMED CT </a:t>
            </a:r>
            <a:r>
              <a:rPr lang="en-GB" dirty="0" smtClean="0">
                <a:solidFill>
                  <a:srgbClr val="00B0F0"/>
                </a:solidFill>
              </a:rPr>
              <a:t>Supporting Clinicians – initial thoughts</a:t>
            </a:r>
            <a:endParaRPr dirty="0">
              <a:solidFill>
                <a:srgbClr val="00B0F0"/>
              </a:solidFill>
            </a:endParaRPr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175657"/>
            <a:ext cx="6159104" cy="3029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Updates from SNOMED International, including: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</a:rPr>
              <a:t>2020-2025 SNOMED International Strategy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Key changes to SNOMED CT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CRGs – summary of current key work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openEHR – using  </a:t>
            </a:r>
            <a:r>
              <a:rPr lang="en-GB" sz="1200" dirty="0" smtClean="0">
                <a:solidFill>
                  <a:srgbClr val="002060"/>
                </a:solidFill>
              </a:rPr>
              <a:t>SNOMED International </a:t>
            </a:r>
            <a:r>
              <a:rPr lang="en-GB" sz="1200" b="0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Global Patient Set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</a:rPr>
              <a:t>Diabetes Project Group – focus and membership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</a:rPr>
              <a:t>SNOMED CT implementation examples 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Clinical Education: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run through of approach and examples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</a:rPr>
              <a:t>further requirements gathering, discussion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2060"/>
                </a:solidFill>
              </a:rPr>
              <a:t>SNOMED CT and clinical research – progress/update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002060"/>
              </a:solidFill>
            </a:endParaRP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endParaRPr lang="en-GB"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37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89702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6"/>
          <p:cNvSpPr/>
          <p:nvPr/>
        </p:nvSpPr>
        <p:spPr>
          <a:xfrm>
            <a:off x="0" y="1474521"/>
            <a:ext cx="6858000" cy="302604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00A7D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2" name="Google Shape;302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92299" y="1990616"/>
            <a:ext cx="2144268" cy="21442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37" descr="/Users/kathycoyle/Data/SNOMED/2212 PPT Template/images/AdobeStock_70171284_NEW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354137"/>
            <a:ext cx="6858000" cy="2405063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7"/>
          <p:cNvSpPr txBox="1"/>
          <p:nvPr/>
        </p:nvSpPr>
        <p:spPr>
          <a:xfrm>
            <a:off x="481012" y="2657475"/>
            <a:ext cx="2976563" cy="78483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Thank</a:t>
            </a:r>
            <a:endParaRPr dirty="0"/>
          </a:p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	you!</a:t>
            </a:r>
            <a:endParaRPr dirty="0"/>
          </a:p>
        </p:txBody>
      </p:sp>
      <p:sp>
        <p:nvSpPr>
          <p:cNvPr id="309" name="Google Shape;309;p37"/>
          <p:cNvSpPr txBox="1"/>
          <p:nvPr/>
        </p:nvSpPr>
        <p:spPr>
          <a:xfrm>
            <a:off x="6195410" y="4754412"/>
            <a:ext cx="330200" cy="282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39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p37"/>
          <p:cNvCxnSpPr/>
          <p:nvPr/>
        </p:nvCxnSpPr>
        <p:spPr>
          <a:xfrm rot="10800000">
            <a:off x="353410" y="4488082"/>
            <a:ext cx="6172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1" name="Google Shape;311;p37"/>
          <p:cNvSpPr txBox="1"/>
          <p:nvPr/>
        </p:nvSpPr>
        <p:spPr>
          <a:xfrm>
            <a:off x="358173" y="4164232"/>
            <a:ext cx="6257925" cy="31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</a:pPr>
            <a:r>
              <a:rPr lang="en-US" sz="1050" b="0" i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Please contact </a:t>
            </a:r>
            <a:r>
              <a:rPr lang="en-US" sz="1050" b="0" i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Ian Green (</a:t>
            </a:r>
            <a:r>
              <a:rPr lang="en-US" sz="1050" b="0" i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igr@snomed.org</a:t>
            </a:r>
            <a:r>
              <a:rPr lang="en-US" sz="1050" b="0" i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) or Jane Millar (</a:t>
            </a:r>
            <a:r>
              <a:rPr lang="en-US" sz="1050" b="0" i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jmi@snomed.org</a:t>
            </a:r>
            <a:r>
              <a:rPr lang="en-US" sz="1050" b="0" i="0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)  </a:t>
            </a:r>
            <a:r>
              <a:rPr lang="en-US" sz="1050" b="0" i="0" dirty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for further information.</a:t>
            </a:r>
            <a:endParaRPr sz="1050" b="0" i="0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Clinical Community next steps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Quarterly clinical engagement meetings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January and June/July – teleconference 2 hours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sz="1250" dirty="0" smtClean="0"/>
              <a:t>29 January, 2000 UTC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sz="1250" dirty="0" smtClean="0"/>
              <a:t>8 July, 2000 UTC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April and October business meetings – full day clinical meetings/forums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sz="1250" dirty="0" smtClean="0"/>
              <a:t>8 April 2020, London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GB" sz="1250" dirty="0" smtClean="0"/>
              <a:t>7 October 2020, Portugal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Focused </a:t>
            </a:r>
            <a:r>
              <a:rPr lang="en-GB" sz="1400" dirty="0"/>
              <a:t>on latest news </a:t>
            </a:r>
            <a:r>
              <a:rPr lang="en-GB" sz="1400" dirty="0" smtClean="0"/>
              <a:t>and CRG </a:t>
            </a:r>
            <a:r>
              <a:rPr lang="en-GB" sz="1400" dirty="0"/>
              <a:t>activities at SNOMED International, presentations from across globe on implementations, analytics, content development </a:t>
            </a:r>
            <a:r>
              <a:rPr lang="en-GB" sz="1400" dirty="0" smtClean="0"/>
              <a:t>etc.</a:t>
            </a: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u="sng" dirty="0" smtClean="0"/>
              <a:t>Confluence update</a:t>
            </a:r>
          </a:p>
          <a:p>
            <a:pPr lvl="1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18045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Clinical engagement next steps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Working with Content team to develop focused Clinical </a:t>
            </a:r>
            <a:r>
              <a:rPr lang="en-GB" sz="1400" dirty="0"/>
              <a:t>E</a:t>
            </a:r>
            <a:r>
              <a:rPr lang="en-GB" sz="1400" dirty="0" smtClean="0"/>
              <a:t>xpert </a:t>
            </a:r>
            <a:r>
              <a:rPr lang="en-GB" sz="1400" dirty="0"/>
              <a:t>R</a:t>
            </a:r>
            <a:r>
              <a:rPr lang="en-GB" sz="1400" dirty="0" smtClean="0"/>
              <a:t>eference </a:t>
            </a:r>
            <a:r>
              <a:rPr lang="en-GB" sz="1400" dirty="0"/>
              <a:t>G</a:t>
            </a:r>
            <a:r>
              <a:rPr lang="en-GB" sz="1400" dirty="0" smtClean="0"/>
              <a:t>roups to review specialty areas of SNOMED CT requiring attention. Task and finish. First one/pilot – Epilepsy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Reaching out to clinical groups to provide education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Presenting at clinical meetings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Identifying more clinical experts willing to be on database of specialists able to deal with ad hoc queries raised by SNOMED International authors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Identifying and working with ‘Clinical Ambassadors’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0" indent="0"/>
            <a:r>
              <a:rPr lang="en-GB" sz="1200" i="1" dirty="0" smtClean="0"/>
              <a:t>Whilst maintaining support for the work of existing and emerging CRGs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527750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/>
        </p:nvSpPr>
        <p:spPr>
          <a:xfrm>
            <a:off x="170770" y="3162300"/>
            <a:ext cx="42672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spcBef>
                <a:spcPts val="900"/>
              </a:spcBef>
              <a:buClr>
                <a:schemeClr val="accent2"/>
              </a:buClr>
              <a:buSzPts val="1050"/>
            </a:pPr>
            <a:r>
              <a:rPr lang="en-GB" sz="1800" dirty="0" smtClean="0"/>
              <a:t>Clinical Reference Groups</a:t>
            </a:r>
            <a:endParaRPr lang="en-GB" sz="1800" dirty="0"/>
          </a:p>
        </p:txBody>
      </p:sp>
      <p:pic>
        <p:nvPicPr>
          <p:cNvPr id="175" name="Google Shape;175;p25" descr="/Users/kathycoyle/Data/SNOMED/2212 PPT Template/images/Technology_Background.jpg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1297" r="37801"/>
          <a:stretch/>
        </p:blipFill>
        <p:spPr>
          <a:xfrm>
            <a:off x="4749833" y="0"/>
            <a:ext cx="2108167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6439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GB" dirty="0" smtClean="0"/>
              <a:t>Introducing our active Clinical Reference Groups (CRGs)</a:t>
            </a:r>
            <a:endParaRPr dirty="0"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550511"/>
            <a:ext cx="6159104" cy="2899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Allergy/Hypersensitivity and </a:t>
            </a:r>
            <a:r>
              <a:rPr lang="en-GB" sz="1200" dirty="0" smtClean="0"/>
              <a:t>Intolerance</a:t>
            </a:r>
            <a:endParaRPr lang="en-GB" sz="1200" dirty="0" smtClean="0">
              <a:solidFill>
                <a:schemeClr val="accent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Anesthesia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Cancer Synoptic </a:t>
            </a:r>
            <a:r>
              <a:rPr lang="en-GB" sz="1200" dirty="0" smtClean="0"/>
              <a:t>reporting</a:t>
            </a:r>
            <a:endParaRPr lang="en-GB" sz="1200" b="0" i="0" u="none" strike="noStrike" cap="none" dirty="0" smtClean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Dentistry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Diabetes (Project Group)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Epilepsy (Expert Group)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Mental and Behavioural Health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Nutrition Care Process Terminology (Project Group)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Nursing</a:t>
            </a:r>
            <a:endParaRPr lang="en-GB" sz="1200" dirty="0" smtClean="0">
              <a:solidFill>
                <a:schemeClr val="accent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Pathology and Laboratory Medicine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accent2"/>
              </a:solidFill>
            </a:endParaRP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599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Allergy/hypersensitivity CRG</a:t>
            </a:r>
            <a:br>
              <a:rPr lang="en-US" dirty="0"/>
            </a:br>
            <a:r>
              <a:rPr lang="en-US" sz="1200" dirty="0"/>
              <a:t>Bruce Goldberg MD, PhD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8</a:t>
            </a:fld>
            <a:endParaRPr lang="uk-UA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xmlns="" id="{14A33E78-FC9E-FB43-A344-9911FDFC9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0" y="1547767"/>
            <a:ext cx="5039099" cy="293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2362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t>9</a:t>
            </a:fld>
            <a:endParaRPr lang="uk-U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4765" y="251121"/>
            <a:ext cx="6172200" cy="568721"/>
          </a:xfrm>
        </p:spPr>
        <p:txBody>
          <a:bodyPr/>
          <a:lstStyle/>
          <a:p>
            <a:r>
              <a:rPr lang="en-US" dirty="0"/>
              <a:t>Allergy/Hypersensitivity CRG membership</a:t>
            </a: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xmlns="" id="{D3DD1DBD-5334-844E-8BC4-0EAB928239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9850395"/>
              </p:ext>
            </p:extLst>
          </p:nvPr>
        </p:nvGraphicFramePr>
        <p:xfrm>
          <a:off x="237183" y="884090"/>
          <a:ext cx="6142122" cy="382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3687">
                  <a:extLst>
                    <a:ext uri="{9D8B030D-6E8A-4147-A177-3AD203B41FA5}">
                      <a16:colId xmlns:a16="http://schemas.microsoft.com/office/drawing/2014/main" xmlns="" val="2369102448"/>
                    </a:ext>
                  </a:extLst>
                </a:gridCol>
                <a:gridCol w="1023687">
                  <a:extLst>
                    <a:ext uri="{9D8B030D-6E8A-4147-A177-3AD203B41FA5}">
                      <a16:colId xmlns:a16="http://schemas.microsoft.com/office/drawing/2014/main" xmlns="" val="3055495683"/>
                    </a:ext>
                  </a:extLst>
                </a:gridCol>
                <a:gridCol w="1023687">
                  <a:extLst>
                    <a:ext uri="{9D8B030D-6E8A-4147-A177-3AD203B41FA5}">
                      <a16:colId xmlns:a16="http://schemas.microsoft.com/office/drawing/2014/main" xmlns="" val="3990200511"/>
                    </a:ext>
                  </a:extLst>
                </a:gridCol>
                <a:gridCol w="1023687">
                  <a:extLst>
                    <a:ext uri="{9D8B030D-6E8A-4147-A177-3AD203B41FA5}">
                      <a16:colId xmlns:a16="http://schemas.microsoft.com/office/drawing/2014/main" xmlns="" val="3991035871"/>
                    </a:ext>
                  </a:extLst>
                </a:gridCol>
                <a:gridCol w="1023687">
                  <a:extLst>
                    <a:ext uri="{9D8B030D-6E8A-4147-A177-3AD203B41FA5}">
                      <a16:colId xmlns:a16="http://schemas.microsoft.com/office/drawing/2014/main" xmlns="" val="3885580956"/>
                    </a:ext>
                  </a:extLst>
                </a:gridCol>
                <a:gridCol w="1023687">
                  <a:extLst>
                    <a:ext uri="{9D8B030D-6E8A-4147-A177-3AD203B41FA5}">
                      <a16:colId xmlns:a16="http://schemas.microsoft.com/office/drawing/2014/main" xmlns="" val="3355078013"/>
                    </a:ext>
                  </a:extLst>
                </a:gridCol>
              </a:tblGrid>
              <a:tr h="155739">
                <a:tc>
                  <a:txBody>
                    <a:bodyPr/>
                    <a:lstStyle/>
                    <a:p>
                      <a:r>
                        <a:rPr lang="en-US" sz="1100" dirty="0"/>
                        <a:t>Resource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Affiliation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Affiliation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47173385"/>
                  </a:ext>
                </a:extLst>
              </a:tr>
              <a:tr h="2336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1. Bruce Goldberg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Allergist (chair)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Kaiser Permanente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12. </a:t>
                      </a:r>
                      <a:r>
                        <a:rPr lang="en-US" sz="600" dirty="0" err="1"/>
                        <a:t>Yongsheng</a:t>
                      </a:r>
                      <a:r>
                        <a:rPr lang="en-US" sz="600" dirty="0"/>
                        <a:t> Gao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Senior terminologist SNOMED intl.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9762882"/>
                  </a:ext>
                </a:extLst>
              </a:tr>
              <a:tr h="1713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2. David Woods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Clinical advisor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New Zealand formulary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13 Victoria Fitzgerald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Deputy Clinical Manager, 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MIMS, Australia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03699867"/>
                  </a:ext>
                </a:extLst>
              </a:tr>
              <a:tr h="2336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3. Rob </a:t>
                      </a:r>
                      <a:r>
                        <a:rPr lang="en-US" sz="600" dirty="0" err="1"/>
                        <a:t>Hausam</a:t>
                      </a: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Medical informaticist</a:t>
                      </a: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Hausam</a:t>
                      </a:r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Consulting LLC, USA, HL7, FHIR</a:t>
                      </a: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14. Ying Hui (Nikki) 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Deputy Managing Editor</a:t>
                      </a:r>
                    </a:p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MIMS, Singapore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24035447"/>
                  </a:ext>
                </a:extLst>
              </a:tr>
              <a:tr h="2336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4. James R. Campbell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Professor, Internal Medicine </a:t>
                      </a: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University of Nebraska Medical Center</a:t>
                      </a: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15. Natasha </a:t>
                      </a:r>
                      <a:r>
                        <a:rPr lang="en-US" sz="600" dirty="0" err="1"/>
                        <a:t>Krul</a:t>
                      </a:r>
                      <a:endParaRPr lang="en-US" sz="6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 err="1"/>
                        <a:t>Adviseur</a:t>
                      </a:r>
                      <a:r>
                        <a:rPr lang="en-US" sz="600" dirty="0"/>
                        <a:t> </a:t>
                      </a:r>
                      <a:r>
                        <a:rPr lang="en-US" sz="600" dirty="0" err="1"/>
                        <a:t>Terminologie</a:t>
                      </a: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NICTIZ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8551397"/>
                  </a:ext>
                </a:extLst>
              </a:tr>
              <a:tr h="358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5. Marie-Alexandra </a:t>
                      </a:r>
                      <a:r>
                        <a:rPr lang="en-US" sz="600" dirty="0" err="1"/>
                        <a:t>Lambot</a:t>
                      </a: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Physician implementer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Centre </a:t>
                      </a:r>
                      <a:r>
                        <a:rPr lang="en-US" sz="600" dirty="0" err="1"/>
                        <a:t>Hospitalier</a:t>
                      </a:r>
                      <a:r>
                        <a:rPr lang="en-US" sz="600" dirty="0"/>
                        <a:t> </a:t>
                      </a:r>
                      <a:r>
                        <a:rPr lang="en-US" sz="600" dirty="0" err="1"/>
                        <a:t>Universitaire</a:t>
                      </a:r>
                      <a:r>
                        <a:rPr lang="en-US" sz="600" dirty="0"/>
                        <a:t> Saint-Pierre | CHU Saint-Pierre</a:t>
                      </a:r>
                    </a:p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16. </a:t>
                      </a:r>
                      <a:r>
                        <a:rPr lang="en-US" sz="600" dirty="0" err="1"/>
                        <a:t>Farzaneh</a:t>
                      </a:r>
                      <a:r>
                        <a:rPr lang="en-US" sz="600" dirty="0"/>
                        <a:t> Ashrafi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Senior terminologist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SNOMED intl. </a:t>
                      </a:r>
                    </a:p>
                    <a:p>
                      <a:endParaRPr 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15252651"/>
                  </a:ext>
                </a:extLst>
              </a:tr>
              <a:tr h="358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6. </a:t>
                      </a:r>
                      <a:r>
                        <a:rPr lang="en-US" sz="600" dirty="0" err="1"/>
                        <a:t>Elze</a:t>
                      </a:r>
                      <a:r>
                        <a:rPr lang="en-US" sz="600" dirty="0"/>
                        <a:t> de Groot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Adviseur</a:t>
                      </a:r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6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Terminologie</a:t>
                      </a:r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NICTIZ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17. Toni Morrison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Senior terminologist, chair substances and products PG</a:t>
                      </a:r>
                    </a:p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SNOMED intl. </a:t>
                      </a:r>
                    </a:p>
                    <a:p>
                      <a:endParaRPr 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81462783"/>
                  </a:ext>
                </a:extLst>
              </a:tr>
              <a:tr h="358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7. Ross Boswell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Chemical Pathologist and Clinical Director of Laboratory Services</a:t>
                      </a: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 err="1"/>
                        <a:t>Aukland</a:t>
                      </a:r>
                      <a:r>
                        <a:rPr lang="en-US" sz="600" dirty="0"/>
                        <a:t>, New </a:t>
                      </a:r>
                      <a:r>
                        <a:rPr lang="en-US" sz="600" dirty="0" err="1"/>
                        <a:t>Zeland</a:t>
                      </a: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18. </a:t>
                      </a:r>
                      <a:r>
                        <a:rPr lang="en-US" sz="600" dirty="0" err="1">
                          <a:solidFill>
                            <a:srgbClr val="FF0000"/>
                          </a:solidFill>
                        </a:rPr>
                        <a:t>Maurits</a:t>
                      </a:r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 van </a:t>
                      </a:r>
                      <a:r>
                        <a:rPr lang="en-US" sz="600" dirty="0" err="1">
                          <a:solidFill>
                            <a:srgbClr val="FF0000"/>
                          </a:solidFill>
                        </a:rPr>
                        <a:t>Maaren</a:t>
                      </a:r>
                      <a:endParaRPr lang="en-US" sz="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Allergist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Chairman of Dutch Society of Allergy and Clinical Immunology</a:t>
                      </a:r>
                    </a:p>
                    <a:p>
                      <a:endParaRPr lang="en-US" sz="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3530625"/>
                  </a:ext>
                </a:extLst>
              </a:tr>
              <a:tr h="358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8. Russell Leftwich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Allergist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Senior Clinical Advisor Interoperability, </a:t>
                      </a:r>
                      <a:r>
                        <a:rPr lang="en-US" sz="600" b="0" i="0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InterSystems</a:t>
                      </a:r>
                      <a:r>
                        <a:rPr lang="en-US" sz="6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Corp</a:t>
                      </a:r>
                    </a:p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55077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9. Kin-Wah Fung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Staff Scientist</a:t>
                      </a: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NLM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048673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10. Eric Macy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Allergist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>
                          <a:solidFill>
                            <a:srgbClr val="FF0000"/>
                          </a:solidFill>
                        </a:rPr>
                        <a:t>Kaiser Permanente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466642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/>
                        <a:t>11. Tony </a:t>
                      </a:r>
                      <a:r>
                        <a:rPr lang="en-US" sz="600" dirty="0" err="1"/>
                        <a:t>Dilks</a:t>
                      </a:r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Clinical strategist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00" dirty="0"/>
                        <a:t>First Data Bank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09247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685188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2738</Words>
  <Application>Microsoft Macintosh PowerPoint</Application>
  <PresentationFormat>Custom</PresentationFormat>
  <Paragraphs>403</Paragraphs>
  <Slides>39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Title slide - horizontal</vt:lpstr>
      <vt:lpstr>Text slide - plain</vt:lpstr>
      <vt:lpstr>PowerPoint Presentation</vt:lpstr>
      <vt:lpstr>Agenda</vt:lpstr>
      <vt:lpstr>PowerPoint Presentation</vt:lpstr>
      <vt:lpstr>Clinical Community next steps</vt:lpstr>
      <vt:lpstr>Clinical engagement next steps</vt:lpstr>
      <vt:lpstr>PowerPoint Presentation</vt:lpstr>
      <vt:lpstr>Introducing our active Clinical Reference Groups (CRGs)</vt:lpstr>
      <vt:lpstr>Allergy/hypersensitivity CRG Bruce Goldberg MD, PhD</vt:lpstr>
      <vt:lpstr>Allergy/Hypersensitivity CRG membership</vt:lpstr>
      <vt:lpstr>Goals</vt:lpstr>
      <vt:lpstr>Goals</vt:lpstr>
      <vt:lpstr>Projects</vt:lpstr>
      <vt:lpstr>Anesthesia Clinical Reference Group</vt:lpstr>
      <vt:lpstr>Clinical Leads and resources</vt:lpstr>
      <vt:lpstr>History</vt:lpstr>
      <vt:lpstr>Scope</vt:lpstr>
      <vt:lpstr>Mission</vt:lpstr>
      <vt:lpstr>Meetings</vt:lpstr>
      <vt:lpstr>PowerPoint Presentation</vt:lpstr>
      <vt:lpstr>Agenda</vt:lpstr>
      <vt:lpstr>Why we have taken the approach to clinical education ?</vt:lpstr>
      <vt:lpstr>The approach</vt:lpstr>
      <vt:lpstr>Clinical Presentations – Slide decks</vt:lpstr>
      <vt:lpstr>Clinical Presentations</vt:lpstr>
      <vt:lpstr>Example presentations</vt:lpstr>
      <vt:lpstr>Example presentations</vt:lpstr>
      <vt:lpstr>Clinical presentations - future</vt:lpstr>
      <vt:lpstr>Clinical videos</vt:lpstr>
      <vt:lpstr>Expectations for use</vt:lpstr>
      <vt:lpstr>Clinical videos - future</vt:lpstr>
      <vt:lpstr>Community review</vt:lpstr>
      <vt:lpstr>PowerPoint Presentation</vt:lpstr>
      <vt:lpstr>Discussion</vt:lpstr>
      <vt:lpstr>PowerPoint Presentation</vt:lpstr>
      <vt:lpstr>Schedule</vt:lpstr>
      <vt:lpstr>SNOMED CT Supporting Clinicians </vt:lpstr>
      <vt:lpstr>SNOMED CT Supporting Clinicians – initial thoughts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</dc:creator>
  <cp:lastModifiedBy>Ian Green</cp:lastModifiedBy>
  <cp:revision>36</cp:revision>
  <dcterms:modified xsi:type="dcterms:W3CDTF">2020-01-30T16:57:36Z</dcterms:modified>
</cp:coreProperties>
</file>