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9" r:id="rId1"/>
  </p:sldMasterIdLst>
  <p:notesMasterIdLst>
    <p:notesMasterId r:id="rId9"/>
  </p:notesMasterIdLst>
  <p:handoutMasterIdLst>
    <p:handoutMasterId r:id="rId10"/>
  </p:handoutMasterIdLst>
  <p:sldIdLst>
    <p:sldId id="732" r:id="rId2"/>
    <p:sldId id="734" r:id="rId3"/>
    <p:sldId id="735" r:id="rId4"/>
    <p:sldId id="736" r:id="rId5"/>
    <p:sldId id="737" r:id="rId6"/>
    <p:sldId id="738" r:id="rId7"/>
    <p:sldId id="731" r:id="rId8"/>
  </p:sldIdLst>
  <p:sldSz cx="9144000" cy="6858000" type="screen4x3"/>
  <p:notesSz cx="9144000" cy="6858000"/>
  <p:custDataLst>
    <p:tags r:id="rId11"/>
  </p:custData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521415D9-36F7-43E2-AB2F-B90AF26B5E84}">
      <p14:sectionLst xmlns:p14="http://schemas.microsoft.com/office/powerpoint/2010/main">
        <p14:section name="Implementation Examples" id="{E10787DF-9646-434C-B532-5DA01EBAAE54}">
          <p14:sldIdLst>
            <p14:sldId id="732"/>
            <p14:sldId id="734"/>
            <p14:sldId id="735"/>
            <p14:sldId id="736"/>
            <p14:sldId id="737"/>
            <p14:sldId id="738"/>
            <p14:sldId id="73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98CDF0"/>
    <a:srgbClr val="C6EEF9"/>
    <a:srgbClr val="FFD9CF"/>
    <a:srgbClr val="FF7E79"/>
    <a:srgbClr val="C3FFD7"/>
    <a:srgbClr val="83D5A2"/>
    <a:srgbClr val="E6E99E"/>
    <a:srgbClr val="945200"/>
    <a:srgbClr val="C6B27D"/>
    <a:srgbClr val="00A5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26" autoAdjust="0"/>
    <p:restoredTop sz="53268" autoAdjust="0"/>
  </p:normalViewPr>
  <p:slideViewPr>
    <p:cSldViewPr snapToGrid="0" snapToObjects="1">
      <p:cViewPr varScale="1">
        <p:scale>
          <a:sx n="72" d="100"/>
          <a:sy n="72" d="100"/>
        </p:scale>
        <p:origin x="2352" y="200"/>
      </p:cViewPr>
      <p:guideLst>
        <p:guide orient="horz" pos="2160"/>
        <p:guide pos="2880"/>
      </p:guideLst>
    </p:cSldViewPr>
  </p:slideViewPr>
  <p:outlineViewPr>
    <p:cViewPr>
      <p:scale>
        <a:sx n="33" d="100"/>
        <a:sy n="33" d="100"/>
      </p:scale>
      <p:origin x="0" y="0"/>
    </p:cViewPr>
  </p:outlineViewPr>
  <p:notesTextViewPr>
    <p:cViewPr>
      <p:scale>
        <a:sx n="133" d="100"/>
        <a:sy n="133" d="100"/>
      </p:scale>
      <p:origin x="0" y="0"/>
    </p:cViewPr>
  </p:notesTextViewPr>
  <p:sorterViewPr>
    <p:cViewPr>
      <p:scale>
        <a:sx n="130" d="100"/>
        <a:sy n="130" d="100"/>
      </p:scale>
      <p:origin x="0" y="28800"/>
    </p:cViewPr>
  </p:sorterViewPr>
  <p:notesViewPr>
    <p:cSldViewPr snapToGrid="0" snapToObjects="1">
      <p:cViewPr varScale="1">
        <p:scale>
          <a:sx n="76" d="100"/>
          <a:sy n="76" d="100"/>
        </p:scale>
        <p:origin x="-3520" y="-112"/>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58688535-FC50-8F4C-98F4-37EEFE359B0D}" type="datetimeFigureOut">
              <a:rPr lang="en-US" smtClean="0"/>
              <a:t>4/1/20</a:t>
            </a:fld>
            <a:endParaRPr lang="en-US"/>
          </a:p>
        </p:txBody>
      </p:sp>
      <p:sp>
        <p:nvSpPr>
          <p:cNvPr id="4" name="Footer Placeholder 3"/>
          <p:cNvSpPr>
            <a:spLocks noGrp="1"/>
          </p:cNvSpPr>
          <p:nvPr>
            <p:ph type="ftr" sz="quarter" idx="2"/>
          </p:nvPr>
        </p:nvSpPr>
        <p:spPr>
          <a:xfrm>
            <a:off x="0" y="6513514"/>
            <a:ext cx="3962400" cy="3444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6513514"/>
            <a:ext cx="3962400" cy="344487"/>
          </a:xfrm>
          <a:prstGeom prst="rect">
            <a:avLst/>
          </a:prstGeom>
        </p:spPr>
        <p:txBody>
          <a:bodyPr vert="horz" lIns="91440" tIns="45720" rIns="91440" bIns="45720" rtlCol="0" anchor="b"/>
          <a:lstStyle>
            <a:lvl1pPr algn="r">
              <a:defRPr sz="1200"/>
            </a:lvl1pPr>
          </a:lstStyle>
          <a:p>
            <a:fld id="{78899482-5F77-0541-948A-1EBE1803C54F}" type="slidenum">
              <a:rPr lang="en-US" smtClean="0"/>
              <a:t>‹#›</a:t>
            </a:fld>
            <a:endParaRPr lang="en-US"/>
          </a:p>
        </p:txBody>
      </p:sp>
    </p:spTree>
    <p:extLst>
      <p:ext uri="{BB962C8B-B14F-4D97-AF65-F5344CB8AC3E}">
        <p14:creationId xmlns:p14="http://schemas.microsoft.com/office/powerpoint/2010/main" val="1070985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2" y="1"/>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5" y="1"/>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1"/>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2" y="6513911"/>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5" y="6513911"/>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ags" Target="../tags/tag9.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ags" Target="../tags/tag11.xml"/><Relationship Id="rId6" Type="http://schemas.openxmlformats.org/officeDocument/2006/relationships/hyperlink" Target="https://www.discoverydataservice.org/Content/Home.htm" TargetMode="External"/><Relationship Id="rId5" Type="http://schemas.openxmlformats.org/officeDocument/2006/relationships/hyperlink" Target="https://www.discoverydataservice.org/Content/Regional_programmes/Discovery_East_London/Discovery_East_London.htm" TargetMode="External"/><Relationship Id="rId4" Type="http://schemas.openxmlformats.org/officeDocument/2006/relationships/hyperlink" Target="https://uclpartners.com/impact-story/discovery-east-london-linking-data-to-improve-healthcare/" TargetMode="Externa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1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15.xml"/><Relationship Id="rId5" Type="http://schemas.openxmlformats.org/officeDocument/2006/relationships/hyperlink" Target="https://www.ncbi.nlm.nih.gov/pubmed/27009933" TargetMode="External"/><Relationship Id="rId4" Type="http://schemas.openxmlformats.org/officeDocument/2006/relationships/hyperlink" Target="https://onlinelibrary.wiley.com/doi/full/10.1111/dmcn.13101" TargetMode="Externa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17.xml"/><Relationship Id="rId5" Type="http://schemas.openxmlformats.org/officeDocument/2006/relationships/hyperlink" Target="https://www.ncbi.nlm.nih.gov/pubmed/27009933" TargetMode="External"/><Relationship Id="rId4" Type="http://schemas.openxmlformats.org/officeDocument/2006/relationships/hyperlink" Target="https://onlinelibrary.wiley.com/doi/full/10.1111/dmcn.13101" TargetMode="Externa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19.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The </a:t>
            </a:r>
            <a:r>
              <a:rPr lang="en-AU" dirty="0" err="1">
                <a:effectLst/>
                <a:latin typeface="Calibri" panose="020F0502020204030204" pitchFamily="34" charset="0"/>
                <a:ea typeface="Times New Roman" panose="02020603050405020304" pitchFamily="18" charset="0"/>
                <a:cs typeface="Times New Roman" panose="02020603050405020304" pitchFamily="18" charset="0"/>
              </a:rPr>
              <a:t>OneLondon</a:t>
            </a:r>
            <a:r>
              <a:rPr lang="en-AU" dirty="0">
                <a:effectLst/>
                <a:latin typeface="Calibri" panose="020F0502020204030204" pitchFamily="34" charset="0"/>
                <a:ea typeface="Times New Roman" panose="02020603050405020304" pitchFamily="18" charset="0"/>
                <a:cs typeface="Times New Roman" panose="02020603050405020304" pitchFamily="18" charset="0"/>
              </a:rPr>
              <a:t> is a partnership of NHS organisations and local government across London. The programme is to align efforts to support care providers in London to develop, adopt and use digital technologies, as part of Integrated Care Systems that deliver proactive population health management; effective new models of planned care; and integrated urgent and emergency care and enable patients.</a:t>
            </a:r>
          </a:p>
          <a:p>
            <a:pPr>
              <a:lnSpc>
                <a:spcPct val="107000"/>
              </a:lnSpc>
              <a:spcAft>
                <a:spcPts val="0"/>
              </a:spcAft>
            </a:pP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Have a Strategic Development and Investment Framework that states </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Patient and clinical data captured electronically by default</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Streamlined clinical and operational process across the organisation and cross system processes</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A single view of a patients health and care information at point of care across primary and secondary care </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Ability to order and monitor requests for clinical services</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Clinical information exchange across the country for specific use case</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Public health management using real-time information for analytics/alerts including social care and evidence based interventions.</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Patient empowerment through Apps.</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Linked data for improved decision making </a:t>
            </a:r>
          </a:p>
          <a:p>
            <a:pPr>
              <a:lnSpc>
                <a:spcPct val="107000"/>
              </a:lnSpc>
              <a:spcAft>
                <a:spcPts val="0"/>
              </a:spcAft>
            </a:pP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There are significant benefits to be realised from joining up health and care information, for example, better integration of care, reduced risk of errors and better planning of services to ensure Londoners’ needs are met.</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The public has a strong expectation that their information should be available to clinicians at the point of care to support their individual care health and care information may be used for purposes beyond their own individual care, for example, quality improvement, service planning or research.</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Electronic shared local health and care record that makes the relevant information about people instantly available to everyone involved in their care and support</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The One London model focusses strongly on the delivery of data sharing between providers at the point of care across London to inform and support clinical decision making and inclusive patient access.</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Right support in the right place at the right time</a:t>
            </a:r>
          </a:p>
          <a:p>
            <a:pPr>
              <a:lnSpc>
                <a:spcPct val="107000"/>
              </a:lnSpc>
              <a:spcAft>
                <a:spcPts val="0"/>
              </a:spcAft>
            </a:pPr>
            <a:r>
              <a:rPr lang="en-AU" dirty="0">
                <a:effectLst/>
                <a:latin typeface="Calibri" panose="020F0502020204030204" pitchFamily="34" charset="0"/>
                <a:ea typeface="Times New Roman" panose="02020603050405020304" pitchFamily="18" charset="0"/>
                <a:cs typeface="Times New Roman" panose="02020603050405020304" pitchFamily="18" charset="0"/>
              </a:rPr>
              <a:t>We want information, influence and services focused on service users; and we want to use information to create new healthcare knowledge</a:t>
            </a:r>
          </a:p>
          <a:p>
            <a:pPr>
              <a:lnSpc>
                <a:spcPct val="107000"/>
              </a:lnSpc>
              <a:spcAft>
                <a:spcPts val="0"/>
              </a:spcAft>
            </a:pP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820B162-B110-41DD-96C2-67D84E7CC3E1}" type="slidenum">
              <a:rPr lang="en-US" smtClean="0"/>
              <a:pPr/>
              <a:t>1</a:t>
            </a:fld>
            <a:endParaRPr lang="en-US"/>
          </a:p>
        </p:txBody>
      </p:sp>
    </p:spTree>
    <p:extLst>
      <p:ext uri="{BB962C8B-B14F-4D97-AF65-F5344CB8AC3E}">
        <p14:creationId xmlns:p14="http://schemas.microsoft.com/office/powerpoint/2010/main" val="1984987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Discovery East London is a </a:t>
            </a:r>
            <a:r>
              <a:rPr lang="en-GB" sz="1200" u="sng" kern="1200" dirty="0">
                <a:solidFill>
                  <a:schemeClr val="tx1"/>
                </a:solidFill>
                <a:effectLst/>
                <a:latin typeface="+mn-lt"/>
                <a:ea typeface="+mn-ea"/>
                <a:cs typeface="+mn-cs"/>
                <a:hlinkClick r:id="rId4"/>
              </a:rPr>
              <a:t>foundation component</a:t>
            </a:r>
            <a:r>
              <a:rPr lang="en-GB" sz="1200" b="0" i="0" u="sng" kern="1200" dirty="0">
                <a:solidFill>
                  <a:schemeClr val="tx1"/>
                </a:solidFill>
                <a:effectLst/>
                <a:latin typeface="+mn-lt"/>
                <a:ea typeface="+mn-ea"/>
                <a:cs typeface="+mn-cs"/>
              </a:rPr>
              <a:t> </a:t>
            </a:r>
            <a:r>
              <a:rPr lang="en-GB" sz="1200" b="0" i="0" kern="1200" dirty="0">
                <a:solidFill>
                  <a:schemeClr val="tx1"/>
                </a:solidFill>
                <a:effectLst/>
                <a:latin typeface="+mn-lt"/>
                <a:ea typeface="+mn-ea"/>
                <a:cs typeface="+mn-cs"/>
              </a:rPr>
              <a:t>of OneLondon.</a:t>
            </a:r>
          </a:p>
          <a:p>
            <a:pPr>
              <a:lnSpc>
                <a:spcPct val="107000"/>
              </a:lnSpc>
              <a:spcAft>
                <a:spcPts val="0"/>
              </a:spcAft>
            </a:pPr>
            <a:r>
              <a:rPr lang="en-GB" sz="1200" b="0" i="0" kern="1200" dirty="0">
                <a:solidFill>
                  <a:schemeClr val="tx1"/>
                </a:solidFill>
                <a:effectLst/>
                <a:latin typeface="+mn-lt"/>
                <a:ea typeface="+mn-ea"/>
                <a:cs typeface="+mn-cs"/>
              </a:rPr>
              <a:t>The Discovery program started with a collaboration of practices in four Clinical Commissioning Groups (CCGs), four NHS trusts, and the sustainability and transformation partnership (STP) covering a population of 1.2 million, and is extending to several other areas.</a:t>
            </a: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The </a:t>
            </a:r>
            <a:r>
              <a:rPr lang="en-GB" sz="1200" u="sng" kern="1200" dirty="0">
                <a:solidFill>
                  <a:schemeClr val="tx1"/>
                </a:solidFill>
                <a:effectLst/>
                <a:latin typeface="+mn-lt"/>
                <a:ea typeface="+mn-ea"/>
                <a:cs typeface="+mn-cs"/>
                <a:hlinkClick r:id="rId5"/>
              </a:rPr>
              <a:t>Discovery program in East London</a:t>
            </a:r>
            <a:r>
              <a:rPr lang="en-GB" dirty="0">
                <a:solidFill>
                  <a:srgbClr val="00B0F0"/>
                </a:solidFill>
              </a:rPr>
              <a:t> aims to complement and enhance existing systems (not replace) across the East London Health and Care Partnership. </a:t>
            </a:r>
            <a:r>
              <a:rPr lang="en-GB" sz="1200" b="0" i="0" kern="1200" dirty="0">
                <a:solidFill>
                  <a:schemeClr val="tx1"/>
                </a:solidFill>
                <a:effectLst/>
                <a:latin typeface="+mn-lt"/>
                <a:ea typeface="+mn-ea"/>
                <a:cs typeface="+mn-cs"/>
              </a:rPr>
              <a:t>The </a:t>
            </a:r>
            <a:r>
              <a:rPr lang="en-GB" sz="1200" u="sng" kern="1200" dirty="0">
                <a:solidFill>
                  <a:schemeClr val="tx1"/>
                </a:solidFill>
                <a:effectLst/>
                <a:latin typeface="+mn-lt"/>
                <a:ea typeface="+mn-ea"/>
                <a:cs typeface="+mn-cs"/>
                <a:hlinkClick r:id="rId6"/>
              </a:rPr>
              <a:t>Discovery Data Service</a:t>
            </a:r>
            <a:r>
              <a:rPr lang="en-GB" sz="1200" b="0" i="0" kern="1200" dirty="0">
                <a:solidFill>
                  <a:schemeClr val="tx1"/>
                </a:solidFill>
                <a:effectLst/>
                <a:latin typeface="+mn-lt"/>
                <a:ea typeface="+mn-ea"/>
                <a:cs typeface="+mn-cs"/>
              </a:rPr>
              <a:t> (DDS) has been developed as part of the Discovery program in East London </a:t>
            </a:r>
            <a:r>
              <a:rPr lang="en-GB" sz="1200" b="0" i="0" u="none" strike="noStrike" kern="1200" dirty="0">
                <a:solidFill>
                  <a:schemeClr val="tx1"/>
                </a:solidFill>
                <a:effectLst/>
                <a:latin typeface="+mn-lt"/>
                <a:ea typeface="+mn-ea"/>
                <a:cs typeface="+mn-cs"/>
              </a:rPr>
              <a:t>and has four main aims:</a:t>
            </a:r>
            <a:br>
              <a:rPr lang="en-GB" sz="1200" b="0" i="0" u="none" strike="noStrike" kern="1200" dirty="0">
                <a:solidFill>
                  <a:schemeClr val="tx1"/>
                </a:solidFill>
                <a:effectLst/>
                <a:latin typeface="+mn-lt"/>
                <a:ea typeface="+mn-ea"/>
                <a:cs typeface="+mn-cs"/>
              </a:rPr>
            </a:br>
            <a:br>
              <a:rPr lang="en-GB" sz="1200" b="0" i="0" u="none" strike="noStrike"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t>
            </a:r>
            <a:r>
              <a:rPr lang="en-GB" sz="1200" b="0" i="0" u="none" strike="noStrike" kern="1200" dirty="0">
                <a:solidFill>
                  <a:schemeClr val="tx1"/>
                </a:solidFill>
                <a:effectLst/>
                <a:latin typeface="+mn-lt"/>
                <a:ea typeface="+mn-ea"/>
                <a:cs typeface="+mn-cs"/>
              </a:rPr>
              <a:t>To predict, anticipate or inform individual health needs from algorithms running in real time (or as near as possible) and to deliver the insight gained directly into the patient’s record across the whole of their pathway, whether in primary or secondary care or elsewhere, thus creating the opportunity to improve or prevent adverse outcomes.</a:t>
            </a:r>
            <a:br>
              <a:rPr lang="en-GB" sz="1200" b="0" i="0" u="none" strike="noStrike"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t>
            </a:r>
            <a:r>
              <a:rPr lang="en-GB" sz="1200" b="0" i="0" u="none" strike="noStrike" kern="1200" dirty="0">
                <a:solidFill>
                  <a:schemeClr val="tx1"/>
                </a:solidFill>
                <a:effectLst/>
                <a:latin typeface="+mn-lt"/>
                <a:ea typeface="+mn-ea"/>
                <a:cs typeface="+mn-cs"/>
              </a:rPr>
              <a:t>To expand the existing primary care informatics driven population health programme in east London, led by the Clinical Effectiveness Group (CEG) at Queen Mary University of London, to all health and care sectors.</a:t>
            </a:r>
            <a:br>
              <a:rPr lang="en-GB" sz="1200" b="0" i="0" u="none" strike="noStrike"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t>
            </a:r>
            <a:r>
              <a:rPr lang="en-GB" sz="1200" b="0" i="0" u="none" strike="noStrike" kern="1200" dirty="0">
                <a:solidFill>
                  <a:schemeClr val="tx1"/>
                </a:solidFill>
                <a:effectLst/>
                <a:latin typeface="+mn-lt"/>
                <a:ea typeface="+mn-ea"/>
                <a:cs typeface="+mn-cs"/>
              </a:rPr>
              <a:t>To enable the real time reporting on programmes by providers and commissioners supporting clinical improvement and new payment mechanisms. This would involve reporting on a depersonalised or identifiable cut of the clinical data, as appropriate.</a:t>
            </a:r>
            <a:br>
              <a:rPr lang="en-GB" sz="1200" b="0" i="0" u="none" strike="noStrike"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t>
            </a:r>
            <a:r>
              <a:rPr lang="en-GB" sz="1200" b="0" i="0" u="none" strike="noStrike" kern="1200" dirty="0">
                <a:solidFill>
                  <a:schemeClr val="tx1"/>
                </a:solidFill>
                <a:effectLst/>
                <a:latin typeface="+mn-lt"/>
                <a:ea typeface="+mn-ea"/>
                <a:cs typeface="+mn-cs"/>
              </a:rPr>
              <a:t>To use data by third parties (commissioners, public health, and academics) to support research, development and planning, whether on consented identifiable data, or the depersonalised dataset. East London would thus become a research-enabled community.</a:t>
            </a:r>
            <a:r>
              <a:rPr lang="en-GB" dirty="0"/>
              <a:t> </a:t>
            </a:r>
          </a:p>
          <a:p>
            <a:pPr marL="0" marR="0" lvl="0" indent="0" algn="l" defTabSz="457200" rtl="0" eaLnBrk="1" fontAlgn="auto" latinLnBrk="0" hangingPunct="1">
              <a:lnSpc>
                <a:spcPct val="107000"/>
              </a:lnSpc>
              <a:spcBef>
                <a:spcPts val="0"/>
              </a:spcBef>
              <a:spcAft>
                <a:spcPts val="0"/>
              </a:spcAft>
              <a:buClrTx/>
              <a:buSzTx/>
              <a:buFontTx/>
              <a:buNone/>
              <a:tabLst/>
              <a:defRPr/>
            </a:pPr>
            <a:endParaRPr lang="en-GB"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7000"/>
              </a:lnSpc>
              <a:spcBef>
                <a:spcPts val="0"/>
              </a:spcBef>
              <a:spcAft>
                <a:spcPts val="0"/>
              </a:spcAft>
              <a:buClrTx/>
              <a:buSzTx/>
              <a:buFontTx/>
              <a:buNone/>
              <a:tabLst/>
              <a:defRPr/>
            </a:pPr>
            <a:r>
              <a:rPr lang="en-GB" dirty="0">
                <a:effectLst/>
                <a:latin typeface="Calibri" panose="020F0502020204030204" pitchFamily="34" charset="0"/>
                <a:ea typeface="Times New Roman" panose="02020603050405020304" pitchFamily="18" charset="0"/>
                <a:cs typeface="Times New Roman" panose="02020603050405020304" pitchFamily="18" charset="0"/>
              </a:rPr>
              <a:t>Statement from Israel visit David Staples slides on Discovery – Role of SNOMED CT </a:t>
            </a:r>
          </a:p>
          <a:p>
            <a:pPr marL="0" marR="0" lvl="0" indent="0" algn="l" defTabSz="457200" rtl="0" eaLnBrk="1" fontAlgn="auto" latinLnBrk="0" hangingPunct="1">
              <a:lnSpc>
                <a:spcPct val="107000"/>
              </a:lnSpc>
              <a:spcBef>
                <a:spcPts val="0"/>
              </a:spcBef>
              <a:spcAft>
                <a:spcPts val="0"/>
              </a:spcAft>
              <a:buClrTx/>
              <a:buSzTx/>
              <a:buFontTx/>
              <a:buNone/>
              <a:tabLst/>
              <a:defRPr/>
            </a:pPr>
            <a:r>
              <a:rPr lang="en-GB" dirty="0">
                <a:effectLst/>
                <a:latin typeface="Calibri" panose="020F0502020204030204" pitchFamily="34" charset="0"/>
                <a:ea typeface="Times New Roman" panose="02020603050405020304" pitchFamily="18" charset="0"/>
                <a:cs typeface="Times New Roman" panose="02020603050405020304" pitchFamily="18" charset="0"/>
              </a:rPr>
              <a:t>SNOMED CT (Uses OWL) is a: Necessary but insufficient precursor to achieving the objective</a:t>
            </a:r>
          </a:p>
          <a:p>
            <a:pPr marL="0" marR="0" lvl="0" indent="0" algn="l" defTabSz="457200" rtl="0" eaLnBrk="1" fontAlgn="auto" latinLnBrk="0" hangingPunct="1">
              <a:lnSpc>
                <a:spcPct val="107000"/>
              </a:lnSpc>
              <a:spcBef>
                <a:spcPts val="0"/>
              </a:spcBef>
              <a:spcAft>
                <a:spcPts val="0"/>
              </a:spcAft>
              <a:buClrTx/>
              <a:buSzTx/>
              <a:buFontTx/>
              <a:buNone/>
              <a:tabLst/>
              <a:defRPr/>
            </a:pPr>
            <a:r>
              <a:rPr lang="en-GB" dirty="0">
                <a:effectLst/>
                <a:latin typeface="Calibri" panose="020F0502020204030204" pitchFamily="34" charset="0"/>
                <a:ea typeface="Times New Roman" panose="02020603050405020304" pitchFamily="18" charset="0"/>
                <a:cs typeface="Times New Roman" panose="02020603050405020304" pitchFamily="18" charset="0"/>
              </a:rPr>
              <a:t>A foothill, not a summit</a:t>
            </a: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820B162-B110-41DD-96C2-67D84E7CC3E1}" type="slidenum">
              <a:rPr lang="en-US" smtClean="0"/>
              <a:pPr/>
              <a:t>2</a:t>
            </a:fld>
            <a:endParaRPr lang="en-US"/>
          </a:p>
        </p:txBody>
      </p:sp>
    </p:spTree>
    <p:extLst>
      <p:ext uri="{BB962C8B-B14F-4D97-AF65-F5344CB8AC3E}">
        <p14:creationId xmlns:p14="http://schemas.microsoft.com/office/powerpoint/2010/main" val="2124860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The DDS uses a publish and subscribe model. </a:t>
            </a: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・Publishers are health provider organisations who control their data and agree to publish their data once, in a way that can be accessed by many subscribers (the data is either sent automatically or transmitted on request by the service).</a:t>
            </a: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・Regionally based data sharing agreements match a number of publishers to one or more subscribers for particular pre-agreed purposes. </a:t>
            </a: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・Subscribers are health care organisations who express an interest in accessing a subset of data for a particular purpose.</a:t>
            </a: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Only systems can interact with the data service; users do not directly interact with the service and can only obtain data through the system(s) of their choice.</a:t>
            </a: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a:t>
            </a:r>
            <a:r>
              <a:rPr lang="en-GB" sz="1200" b="1" i="0" kern="1200" dirty="0">
                <a:solidFill>
                  <a:schemeClr val="tx1"/>
                </a:solidFill>
                <a:effectLst/>
                <a:latin typeface="+mn-lt"/>
                <a:ea typeface="+mn-ea"/>
                <a:cs typeface="+mn-cs"/>
              </a:rPr>
              <a:t>The data is then converted to a common format that is directly compatible with FHIR and SNOMED CT. </a:t>
            </a: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・Depending on the data sharing rules, prior to transmission, the service links the data at a patient level by NHS number. A subset of the data, for example a cohort of patients, is then made available to subscriber systems. Data is provided either in an identifiable form for direct care, or is de-identified for secondary uses, depending on the agreement. </a:t>
            </a:r>
          </a:p>
          <a:p>
            <a:pPr>
              <a:lnSpc>
                <a:spcPct val="107000"/>
              </a:lnSpc>
              <a:spcAft>
                <a:spcPts val="0"/>
              </a:spcAft>
            </a:pP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820B162-B110-41DD-96C2-67D84E7CC3E1}" type="slidenum">
              <a:rPr lang="en-US" smtClean="0"/>
              <a:pPr/>
              <a:t>3</a:t>
            </a:fld>
            <a:endParaRPr lang="en-US"/>
          </a:p>
        </p:txBody>
      </p:sp>
    </p:spTree>
    <p:extLst>
      <p:ext uri="{BB962C8B-B14F-4D97-AF65-F5344CB8AC3E}">
        <p14:creationId xmlns:p14="http://schemas.microsoft.com/office/powerpoint/2010/main" val="3997812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a:lnSpc>
                <a:spcPct val="107000"/>
              </a:lnSpc>
              <a:spcAft>
                <a:spcPts val="0"/>
              </a:spcAft>
            </a:pPr>
            <a:r>
              <a:rPr lang="en-GB" sz="1200" dirty="0">
                <a:latin typeface="+mj-lt"/>
              </a:rPr>
              <a:t>City Hospitals Sunderland provides hospital services to a local community of around 350,000 along with a range of more specialist services to a population as great as 860,000. The specialist paediatric disability service provides health care across all settings including the paediatric emergency department, inpatient wards, out-patient clinics, outreach clinics in special schools, and care at home including end of life care.</a:t>
            </a:r>
          </a:p>
          <a:p>
            <a:pPr>
              <a:lnSpc>
                <a:spcPct val="107000"/>
              </a:lnSpc>
              <a:spcAft>
                <a:spcPts val="0"/>
              </a:spcAft>
            </a:pPr>
            <a:r>
              <a:rPr lang="en-GB" sz="1200" b="1" dirty="0">
                <a:latin typeface="+mj-lt"/>
              </a:rPr>
              <a:t>Issue</a:t>
            </a:r>
            <a:r>
              <a:rPr lang="en-GB" sz="1200" dirty="0">
                <a:latin typeface="+mj-lt"/>
              </a:rPr>
              <a:t>: There </a:t>
            </a:r>
            <a:r>
              <a:rPr lang="en-GB" sz="1200" b="0" dirty="0">
                <a:latin typeface="+mj-lt"/>
              </a:rPr>
              <a:t>is </a:t>
            </a:r>
            <a:r>
              <a:rPr lang="en-GB" sz="1200" b="1" dirty="0">
                <a:latin typeface="+mj-lt"/>
              </a:rPr>
              <a:t>vast variation in outcomes for disabled children</a:t>
            </a:r>
            <a:r>
              <a:rPr lang="en-GB" sz="1200" dirty="0">
                <a:latin typeface="+mj-lt"/>
              </a:rPr>
              <a:t>. There is </a:t>
            </a:r>
            <a:r>
              <a:rPr lang="en-GB" sz="1200" b="1" dirty="0">
                <a:latin typeface="+mj-lt"/>
              </a:rPr>
              <a:t>no national data</a:t>
            </a:r>
            <a:r>
              <a:rPr lang="en-GB" sz="1200" dirty="0">
                <a:latin typeface="+mj-lt"/>
              </a:rPr>
              <a:t> about who or where disabled children are in the UK or what their multi-faceted needs are.</a:t>
            </a:r>
          </a:p>
          <a:p>
            <a:pPr>
              <a:lnSpc>
                <a:spcPct val="107000"/>
              </a:lnSpc>
              <a:spcAft>
                <a:spcPts val="0"/>
              </a:spcAft>
            </a:pPr>
            <a:r>
              <a:rPr lang="en-GB" sz="1200" b="1" dirty="0">
                <a:latin typeface="+mj-lt"/>
              </a:rPr>
              <a:t>Action</a:t>
            </a:r>
            <a:r>
              <a:rPr lang="en-GB" sz="1200" dirty="0">
                <a:latin typeface="+mj-lt"/>
              </a:rPr>
              <a:t>: Using </a:t>
            </a:r>
            <a:r>
              <a:rPr lang="en-GB" sz="1200" b="1" dirty="0">
                <a:latin typeface="+mj-lt"/>
              </a:rPr>
              <a:t>SNOMED CT, a Disabilities Terminology Set (DTS) subset </a:t>
            </a:r>
            <a:r>
              <a:rPr lang="en-GB" sz="1200" dirty="0">
                <a:latin typeface="+mj-lt"/>
              </a:rPr>
              <a:t>was created. Designed to embrace the range of needs experienced by disabled children and their families at different stages of their care journeys, so that these could be accurately recorded. </a:t>
            </a:r>
          </a:p>
          <a:p>
            <a:pPr>
              <a:lnSpc>
                <a:spcPct val="107000"/>
              </a:lnSpc>
              <a:spcAft>
                <a:spcPts val="0"/>
              </a:spcAft>
            </a:pPr>
            <a:r>
              <a:rPr lang="en-GB" sz="1200" dirty="0">
                <a:latin typeface="+mj-lt"/>
              </a:rPr>
              <a:t>A traffic light tool (a form) was designed to capture and prioritise needs. Families complete this in the waiting room and bring it to the consultation, which ensures that the needs that matter most to the family that day are addressed. </a:t>
            </a:r>
          </a:p>
          <a:p>
            <a:pPr>
              <a:lnSpc>
                <a:spcPct val="107000"/>
              </a:lnSpc>
              <a:spcAft>
                <a:spcPts val="0"/>
              </a:spcAft>
            </a:pPr>
            <a:r>
              <a:rPr lang="en-GB" sz="1200" dirty="0">
                <a:latin typeface="+mj-lt"/>
              </a:rPr>
              <a:t>Data captured by the tool can be recorded in the electronic patient record by the clinician at the end of the consultation.</a:t>
            </a:r>
          </a:p>
          <a:p>
            <a:pPr>
              <a:lnSpc>
                <a:spcPct val="107000"/>
              </a:lnSpc>
              <a:spcAft>
                <a:spcPts val="0"/>
              </a:spcAft>
            </a:pPr>
            <a:r>
              <a:rPr lang="en-AU" sz="1200" b="1" dirty="0">
                <a:solidFill>
                  <a:schemeClr val="tx1"/>
                </a:solidFill>
                <a:effectLst/>
                <a:latin typeface="+mj-lt"/>
                <a:ea typeface="Times New Roman" panose="02020603050405020304" pitchFamily="18" charset="0"/>
                <a:cs typeface="Times New Roman" panose="02020603050405020304" pitchFamily="18" charset="0"/>
              </a:rPr>
              <a:t>Benefits </a:t>
            </a:r>
            <a:r>
              <a:rPr lang="en-GB" b="1" dirty="0">
                <a:latin typeface="+mj-lt"/>
              </a:rPr>
              <a:t>of Using SNOMED CT </a:t>
            </a:r>
          </a:p>
          <a:p>
            <a:pPr marL="171450" indent="-171450">
              <a:lnSpc>
                <a:spcPct val="107000"/>
              </a:lnSpc>
              <a:spcAft>
                <a:spcPts val="0"/>
              </a:spcAft>
              <a:buFont typeface="Arial" panose="020B0604020202020204" pitchFamily="34" charset="0"/>
              <a:buChar char="•"/>
            </a:pPr>
            <a:r>
              <a:rPr lang="en-GB" dirty="0">
                <a:latin typeface="+mj-lt"/>
              </a:rPr>
              <a:t>More than just health conditions can be recorded e.g. body structure, function, activities, participation, personal and environmental factors, technology dependencies, need (or not) for round the clock care etc. </a:t>
            </a:r>
          </a:p>
          <a:p>
            <a:pPr marL="171450" indent="-171450">
              <a:lnSpc>
                <a:spcPct val="107000"/>
              </a:lnSpc>
              <a:spcAft>
                <a:spcPts val="0"/>
              </a:spcAft>
              <a:buFont typeface="Arial" panose="020B0604020202020204" pitchFamily="34" charset="0"/>
              <a:buChar char="•"/>
            </a:pPr>
            <a:r>
              <a:rPr lang="en-GB" dirty="0">
                <a:latin typeface="+mj-lt"/>
              </a:rPr>
              <a:t>Different levels of detail relevant to the stage in the clinical journey can be captured. For example, at the first visit, ‘impaired social interaction’ may be recorded, then once the assessment is completed, ‘autism spectrum disorder’ may be recorded. This allows analyses at different levels.</a:t>
            </a:r>
          </a:p>
          <a:p>
            <a:pPr marL="0" indent="0">
              <a:lnSpc>
                <a:spcPct val="107000"/>
              </a:lnSpc>
              <a:spcAft>
                <a:spcPts val="0"/>
              </a:spcAft>
              <a:buFont typeface="Arial" panose="020B0604020202020204" pitchFamily="34" charset="0"/>
              <a:buNone/>
            </a:pPr>
            <a:r>
              <a:rPr lang="en-GB" b="1" dirty="0">
                <a:latin typeface="+mj-lt"/>
              </a:rPr>
              <a:t>Benefits for the patient </a:t>
            </a:r>
          </a:p>
          <a:p>
            <a:pPr marL="171450" indent="-171450">
              <a:lnSpc>
                <a:spcPct val="107000"/>
              </a:lnSpc>
              <a:spcAft>
                <a:spcPts val="0"/>
              </a:spcAft>
              <a:buFont typeface="Arial" panose="020B0604020202020204" pitchFamily="34" charset="0"/>
              <a:buChar char="•"/>
            </a:pPr>
            <a:r>
              <a:rPr lang="en-GB" dirty="0">
                <a:latin typeface="+mj-lt"/>
              </a:rPr>
              <a:t>The approach facilitates person-centred care by empowering the child and family to raise the issues that matter most to them, so that these can be addressed by the clinician and multidisciplinary team. This leads to improved outcomes, as needs that are properly identified in a timely way can be addressed promptly, with less risk of complications. </a:t>
            </a:r>
          </a:p>
          <a:p>
            <a:pPr marL="171450" indent="-171450">
              <a:lnSpc>
                <a:spcPct val="107000"/>
              </a:lnSpc>
              <a:spcAft>
                <a:spcPts val="0"/>
              </a:spcAft>
              <a:buFont typeface="Arial" panose="020B0604020202020204" pitchFamily="34" charset="0"/>
              <a:buChar char="•"/>
            </a:pPr>
            <a:r>
              <a:rPr lang="en-GB" dirty="0">
                <a:latin typeface="+mj-lt"/>
              </a:rPr>
              <a:t>The outcome facilitates quantification of complexity of needs, by articulating what they all are. This improves the quality of communication with the interagency team across health, education and social care. </a:t>
            </a:r>
          </a:p>
          <a:p>
            <a:pPr marL="171450" indent="-171450">
              <a:lnSpc>
                <a:spcPct val="107000"/>
              </a:lnSpc>
              <a:spcAft>
                <a:spcPts val="0"/>
              </a:spcAft>
              <a:buFont typeface="Arial" panose="020B0604020202020204" pitchFamily="34" charset="0"/>
              <a:buChar char="•"/>
            </a:pPr>
            <a:endParaRPr lang="en-GB" dirty="0">
              <a:latin typeface="+mj-lt"/>
            </a:endParaRPr>
          </a:p>
          <a:p>
            <a:pPr marL="0" marR="0" lvl="0" indent="0" algn="l" defTabSz="457200" rtl="0" eaLnBrk="1" fontAlgn="auto" latinLnBrk="0" hangingPunct="1">
              <a:lnSpc>
                <a:spcPct val="107000"/>
              </a:lnSpc>
              <a:spcBef>
                <a:spcPts val="0"/>
              </a:spcBef>
              <a:spcAft>
                <a:spcPts val="0"/>
              </a:spcAft>
              <a:buClrTx/>
              <a:buSzTx/>
              <a:buFontTx/>
              <a:buNone/>
              <a:tabLst/>
              <a:defRPr/>
            </a:pPr>
            <a:r>
              <a:rPr lang="en-GB" sz="1200" b="1" dirty="0"/>
              <a:t>Analysis of data allowed service provision improvements </a:t>
            </a:r>
            <a:endParaRPr lang="en-GB" dirty="0"/>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Supporting business cases for additional disability paediatricians and therapists</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Improvements in service design and development</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Improved care pathways and secondary uses</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Improved equipment provision</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Clinical care improvements including prompting clinicians to consider further tests</a:t>
            </a:r>
          </a:p>
          <a:p>
            <a:pPr marL="171450" indent="-171450">
              <a:buFont typeface="Arial" panose="020B0604020202020204" pitchFamily="34" charset="0"/>
              <a:buChar char="•"/>
            </a:pPr>
            <a:endParaRPr lang="en-GB" sz="1200" b="0" i="0" kern="1200" dirty="0">
              <a:solidFill>
                <a:schemeClr val="tx1"/>
              </a:solidFill>
              <a:effectLst/>
              <a:latin typeface="+mn-lt"/>
              <a:ea typeface="+mn-ea"/>
              <a:cs typeface="+mn-cs"/>
            </a:endParaRPr>
          </a:p>
          <a:p>
            <a:pPr marL="0" indent="0">
              <a:buFont typeface="Arial" panose="020B0604020202020204" pitchFamily="34" charset="0"/>
              <a:buNone/>
            </a:pPr>
            <a:r>
              <a:rPr lang="en-GB" sz="1200" b="1" i="0" kern="1200" dirty="0">
                <a:solidFill>
                  <a:schemeClr val="tx1"/>
                </a:solidFill>
                <a:effectLst/>
                <a:latin typeface="+mn-lt"/>
                <a:ea typeface="+mn-ea"/>
                <a:cs typeface="+mn-cs"/>
              </a:rPr>
              <a:t>National Changes</a:t>
            </a:r>
          </a:p>
          <a:p>
            <a:pPr marL="0" indent="0">
              <a:buFont typeface="Arial" panose="020B0604020202020204" pitchFamily="34" charset="0"/>
              <a:buNone/>
            </a:pPr>
            <a:r>
              <a:rPr lang="en-GB" dirty="0"/>
              <a:t>DTS and an associated complexity scale are now the basis of a community healthcare currency model that forms part of a wider programme to establish new approaches to payment for community services (outcome-based commissioning).</a:t>
            </a: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p>
            <a:pPr marL="171450" indent="-171450">
              <a:lnSpc>
                <a:spcPct val="107000"/>
              </a:lnSpc>
              <a:spcAft>
                <a:spcPts val="0"/>
              </a:spcAft>
              <a:buFont typeface="Arial" panose="020B0604020202020204" pitchFamily="34" charset="0"/>
              <a:buChar char="•"/>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p>
            <a:pPr marL="0" indent="0">
              <a:spcBef>
                <a:spcPts val="600"/>
              </a:spcBef>
              <a:buNone/>
            </a:pPr>
            <a:r>
              <a:rPr lang="en-GB" b="1" dirty="0">
                <a:solidFill>
                  <a:srgbClr val="00B0F0"/>
                </a:solidFill>
              </a:rPr>
              <a:t>Use of DTS subset extended to a national pilot</a:t>
            </a:r>
          </a:p>
          <a:p>
            <a:r>
              <a:rPr lang="en-GB" sz="1200" b="0" i="0" kern="1200" dirty="0">
                <a:solidFill>
                  <a:schemeClr val="tx1"/>
                </a:solidFill>
                <a:effectLst/>
                <a:latin typeface="+mn-lt"/>
                <a:ea typeface="+mn-ea"/>
                <a:cs typeface="+mn-cs"/>
              </a:rPr>
              <a:t>Population data concerning disabled children and young people are necessary to articulate </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their multifaceted needs clearly</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plan services</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measure outcomes and quantify conditions</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understand and describe trends</a:t>
            </a:r>
          </a:p>
          <a:p>
            <a:pPr marL="171450" indent="-171450">
              <a:buFont typeface="Arial" panose="020B0604020202020204" pitchFamily="34" charset="0"/>
              <a:buChar char="•"/>
            </a:pPr>
            <a:r>
              <a:rPr lang="en-GB" sz="1200" b="0" i="0" kern="1200" dirty="0" err="1">
                <a:solidFill>
                  <a:schemeClr val="tx1"/>
                </a:solidFill>
                <a:effectLst/>
                <a:latin typeface="+mn-lt"/>
                <a:ea typeface="+mn-ea"/>
                <a:cs typeface="+mn-cs"/>
              </a:rPr>
              <a:t>nequalities</a:t>
            </a:r>
            <a:endParaRPr lang="en-GB"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gaps in service provision</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contribute to appropriate commissioning of quality services. </a:t>
            </a:r>
            <a:endParaRPr lang="en-GB" b="1" dirty="0">
              <a:solidFill>
                <a:srgbClr val="00B0F0"/>
              </a:solidFill>
            </a:endParaRPr>
          </a:p>
          <a:p>
            <a:r>
              <a:rPr lang="en-GB" sz="1200" dirty="0"/>
              <a:t>Pilots were conducted in 16 hospital and community clinics across UK</a:t>
            </a:r>
          </a:p>
          <a:p>
            <a:r>
              <a:rPr lang="en-GB" sz="1200" dirty="0"/>
              <a:t>The paediatricians who participated in the pilots are enthusiastic about the potential value of the outputs and have already made use of data generated locally</a:t>
            </a:r>
          </a:p>
          <a:p>
            <a:pPr marL="171450" indent="-171450">
              <a:lnSpc>
                <a:spcPct val="107000"/>
              </a:lnSpc>
              <a:spcAft>
                <a:spcPts val="0"/>
              </a:spcAft>
              <a:buFont typeface="Arial" panose="020B0604020202020204" pitchFamily="34" charset="0"/>
              <a:buChar char="•"/>
            </a:pPr>
            <a:endParaRPr lang="en-AU" sz="1200" b="1" dirty="0">
              <a:solidFill>
                <a:schemeClr val="tx1"/>
              </a:solidFill>
              <a:effectLst/>
              <a:latin typeface="+mj-lt"/>
              <a:ea typeface="Times New Roman" panose="02020603050405020304" pitchFamily="18" charset="0"/>
              <a:cs typeface="Times New Roman" panose="02020603050405020304" pitchFamily="18" charset="0"/>
            </a:endParaRPr>
          </a:p>
          <a:p>
            <a:pPr>
              <a:lnSpc>
                <a:spcPct val="107000"/>
              </a:lnSpc>
              <a:spcAft>
                <a:spcPts val="0"/>
              </a:spcAft>
            </a:pPr>
            <a:r>
              <a:rPr lang="en-AU" sz="1200" dirty="0">
                <a:solidFill>
                  <a:schemeClr val="tx1"/>
                </a:solidFill>
                <a:effectLst/>
                <a:latin typeface="+mj-lt"/>
                <a:ea typeface="Times New Roman" panose="02020603050405020304" pitchFamily="18" charset="0"/>
                <a:cs typeface="Times New Roman" panose="02020603050405020304" pitchFamily="18" charset="0"/>
              </a:rPr>
              <a:t>Reference</a:t>
            </a:r>
          </a:p>
          <a:p>
            <a:r>
              <a:rPr lang="en-GB" sz="1200" i="0" u="sng" kern="1200" dirty="0">
                <a:solidFill>
                  <a:schemeClr val="tx1"/>
                </a:solidFill>
                <a:effectLst/>
                <a:latin typeface="+mj-lt"/>
                <a:ea typeface="+mn-ea"/>
                <a:cs typeface="+mn-cs"/>
              </a:rPr>
              <a:t>https://</a:t>
            </a:r>
            <a:r>
              <a:rPr lang="en-GB" sz="1200" i="0" u="sng" kern="1200" dirty="0" err="1">
                <a:solidFill>
                  <a:schemeClr val="tx1"/>
                </a:solidFill>
                <a:effectLst/>
                <a:latin typeface="+mj-lt"/>
                <a:ea typeface="+mn-ea"/>
                <a:cs typeface="+mn-cs"/>
              </a:rPr>
              <a:t>hscic.kahootz.com</a:t>
            </a:r>
            <a:r>
              <a:rPr lang="en-GB" sz="1200" i="0" u="sng" kern="1200" dirty="0">
                <a:solidFill>
                  <a:schemeClr val="tx1"/>
                </a:solidFill>
                <a:effectLst/>
                <a:latin typeface="+mj-lt"/>
                <a:ea typeface="+mn-ea"/>
                <a:cs typeface="+mn-cs"/>
              </a:rPr>
              <a:t>/gf2.ti/f/762498/39521637.1/PDF/-/Case_Study_Sunderland_SNOMED_CT_201807_V1.0.pdf</a:t>
            </a:r>
          </a:p>
          <a:p>
            <a:r>
              <a:rPr lang="en-GB" sz="1200" dirty="0">
                <a:solidFill>
                  <a:schemeClr val="tx1"/>
                </a:solidFill>
                <a:latin typeface="+mj-lt"/>
                <a:hlinkClick r:id="rId4">
                  <a:extLst>
                    <a:ext uri="{A12FA001-AC4F-418D-AE19-62706E023703}">
                      <ahyp:hlinkClr xmlns:ahyp="http://schemas.microsoft.com/office/drawing/2018/hyperlinkcolor" val="tx"/>
                    </a:ext>
                  </a:extLst>
                </a:hlinkClick>
              </a:rPr>
              <a:t>https://onlinelibrary.wiley.com/doi/full/10.1111/dmcn.13101</a:t>
            </a:r>
            <a:endParaRPr lang="en-GB" sz="1200" dirty="0">
              <a:solidFill>
                <a:schemeClr val="tx1"/>
              </a:solidFill>
              <a:latin typeface="+mj-lt"/>
            </a:endParaRPr>
          </a:p>
          <a:p>
            <a:r>
              <a:rPr lang="en-GB" sz="1200" dirty="0">
                <a:latin typeface="+mj-lt"/>
                <a:hlinkClick r:id="rId5"/>
              </a:rPr>
              <a:t>https://www.ncbi.nlm.nih.gov/pubmed/27009933</a:t>
            </a:r>
            <a:endParaRPr lang="en-GB" sz="1200" dirty="0">
              <a:latin typeface="+mj-lt"/>
            </a:endParaRPr>
          </a:p>
          <a:p>
            <a:endParaRPr lang="en-AU" sz="1000" dirty="0">
              <a:solidFill>
                <a:schemeClr val="tx1"/>
              </a:solidFill>
              <a:effectLst/>
              <a:latin typeface="+mj-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820B162-B110-41DD-96C2-67D84E7CC3E1}" type="slidenum">
              <a:rPr lang="en-US" smtClean="0"/>
              <a:pPr/>
              <a:t>4</a:t>
            </a:fld>
            <a:endParaRPr lang="en-US"/>
          </a:p>
        </p:txBody>
      </p:sp>
    </p:spTree>
    <p:extLst>
      <p:ext uri="{BB962C8B-B14F-4D97-AF65-F5344CB8AC3E}">
        <p14:creationId xmlns:p14="http://schemas.microsoft.com/office/powerpoint/2010/main" val="1176711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marL="0" indent="0">
              <a:spcBef>
                <a:spcPts val="600"/>
              </a:spcBef>
              <a:buNone/>
            </a:pPr>
            <a:r>
              <a:rPr lang="en-GB" b="0" dirty="0">
                <a:solidFill>
                  <a:srgbClr val="00B0F0"/>
                </a:solidFill>
              </a:rPr>
              <a:t>The case study at Sunderland highlighted many data outputs</a:t>
            </a:r>
          </a:p>
          <a:p>
            <a:pPr marL="0" marR="0" lvl="0" indent="0" algn="l" defTabSz="457200" rtl="0" eaLnBrk="1" fontAlgn="auto" latinLnBrk="0" hangingPunct="1">
              <a:lnSpc>
                <a:spcPct val="100000"/>
              </a:lnSpc>
              <a:spcBef>
                <a:spcPts val="600"/>
              </a:spcBef>
              <a:spcAft>
                <a:spcPts val="0"/>
              </a:spcAft>
              <a:buClrTx/>
              <a:buSzTx/>
              <a:buFontTx/>
              <a:buNone/>
              <a:tabLst/>
              <a:defRPr/>
            </a:pPr>
            <a:r>
              <a:rPr lang="en-GB" b="0" dirty="0">
                <a:solidFill>
                  <a:srgbClr val="00B0F0"/>
                </a:solidFill>
              </a:rPr>
              <a:t>In the following simple analysis of children and young people – it shows something as simple as constipation is very prevalent in the patient groups and brings up the question “</a:t>
            </a:r>
            <a:r>
              <a:rPr lang="en-GB" sz="1200" dirty="0">
                <a:solidFill>
                  <a:schemeClr val="tx1"/>
                </a:solidFill>
              </a:rPr>
              <a:t>Could the % of constipation be reduced by changes in interventions ?”</a:t>
            </a:r>
          </a:p>
          <a:p>
            <a:pPr marL="0" marR="0" lvl="0" indent="0" algn="l" defTabSz="457200" rtl="0" eaLnBrk="1" fontAlgn="auto" latinLnBrk="0" hangingPunct="1">
              <a:lnSpc>
                <a:spcPct val="100000"/>
              </a:lnSpc>
              <a:spcBef>
                <a:spcPts val="600"/>
              </a:spcBef>
              <a:spcAft>
                <a:spcPts val="0"/>
              </a:spcAft>
              <a:buClrTx/>
              <a:buSzTx/>
              <a:buFontTx/>
              <a:buNone/>
              <a:tabLst/>
              <a:defRPr/>
            </a:pPr>
            <a:r>
              <a:rPr lang="en-GB" sz="1200" dirty="0">
                <a:solidFill>
                  <a:schemeClr val="tx1"/>
                </a:solidFill>
              </a:rPr>
              <a:t>The power of analysis can and will improve patient outcomes </a:t>
            </a:r>
          </a:p>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References</a:t>
            </a:r>
            <a:endParaRPr lang="en-GB" sz="1200" u="none" dirty="0">
              <a:solidFill>
                <a:schemeClr val="tx1"/>
              </a:solidFill>
              <a:latin typeface="+mj-lt"/>
              <a:hlinkClick r:id="rId4">
                <a:extLst>
                  <a:ext uri="{A12FA001-AC4F-418D-AE19-62706E023703}">
                    <ahyp:hlinkClr xmlns:ahyp="http://schemas.microsoft.com/office/drawing/2018/hyperlinkcolor" val="tx"/>
                  </a:ext>
                </a:extLst>
              </a:hlinkClick>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i="0" u="sng" kern="1200" dirty="0">
                <a:solidFill>
                  <a:schemeClr val="tx1"/>
                </a:solidFill>
                <a:effectLst/>
                <a:latin typeface="+mn-lt"/>
                <a:ea typeface="+mn-ea"/>
                <a:cs typeface="+mn-cs"/>
              </a:rPr>
              <a:t>https://</a:t>
            </a:r>
            <a:r>
              <a:rPr lang="en-GB" sz="1200" i="0" u="sng" kern="1200" dirty="0" err="1">
                <a:solidFill>
                  <a:schemeClr val="tx1"/>
                </a:solidFill>
                <a:effectLst/>
                <a:latin typeface="+mn-lt"/>
                <a:ea typeface="+mn-ea"/>
                <a:cs typeface="+mn-cs"/>
              </a:rPr>
              <a:t>hscic.kahootz.com</a:t>
            </a:r>
            <a:r>
              <a:rPr lang="en-GB" sz="1200" i="0" u="sng" kern="1200" dirty="0">
                <a:solidFill>
                  <a:schemeClr val="tx1"/>
                </a:solidFill>
                <a:effectLst/>
                <a:latin typeface="+mn-lt"/>
                <a:ea typeface="+mn-ea"/>
                <a:cs typeface="+mn-cs"/>
              </a:rPr>
              <a:t>/gf2.ti/f/762498/39521637.1/PDF/-/Case_Study_Sunderland_SNOMED_CT_201807_V1.0.pdf</a:t>
            </a:r>
            <a:endParaRPr lang="en-GB" sz="1200" u="none" dirty="0">
              <a:solidFill>
                <a:schemeClr val="tx1"/>
              </a:solidFill>
              <a:latin typeface="+mj-lt"/>
              <a:hlinkClick r:id="rId4">
                <a:extLst>
                  <a:ext uri="{A12FA001-AC4F-418D-AE19-62706E023703}">
                    <ahyp:hlinkClr xmlns:ahyp="http://schemas.microsoft.com/office/drawing/2018/hyperlinkcolor" val="tx"/>
                  </a:ext>
                </a:extLst>
              </a:hlinkClick>
            </a:endParaRPr>
          </a:p>
          <a:p>
            <a:r>
              <a:rPr lang="en-GB" sz="1200" dirty="0">
                <a:solidFill>
                  <a:schemeClr val="tx1"/>
                </a:solidFill>
                <a:latin typeface="+mj-lt"/>
                <a:hlinkClick r:id="rId4">
                  <a:extLst>
                    <a:ext uri="{A12FA001-AC4F-418D-AE19-62706E023703}">
                      <ahyp:hlinkClr xmlns:ahyp="http://schemas.microsoft.com/office/drawing/2018/hyperlinkcolor" val="tx"/>
                    </a:ext>
                  </a:extLst>
                </a:hlinkClick>
              </a:rPr>
              <a:t>https://onlinelibrary.wiley.com/doi/full/10.1111/dmcn.13101</a:t>
            </a:r>
            <a:endParaRPr lang="en-GB" sz="1200" dirty="0">
              <a:solidFill>
                <a:schemeClr val="tx1"/>
              </a:solidFill>
              <a:latin typeface="+mj-lt"/>
            </a:endParaRPr>
          </a:p>
          <a:p>
            <a:r>
              <a:rPr lang="en-GB" sz="1200" dirty="0">
                <a:latin typeface="+mj-lt"/>
                <a:hlinkClick r:id="rId5"/>
              </a:rPr>
              <a:t>https://www.ncbi.nlm.nih.gov/pubmed/27009933</a:t>
            </a:r>
            <a:endParaRPr lang="en-GB" sz="1200" dirty="0">
              <a:latin typeface="+mj-lt"/>
            </a:endParaRPr>
          </a:p>
          <a:p>
            <a:endParaRPr lang="en-AU" sz="1000" dirty="0">
              <a:solidFill>
                <a:schemeClr val="tx1"/>
              </a:solidFill>
              <a:effectLst/>
              <a:latin typeface="+mj-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820B162-B110-41DD-96C2-67D84E7CC3E1}" type="slidenum">
              <a:rPr lang="en-US" smtClean="0"/>
              <a:pPr/>
              <a:t>5</a:t>
            </a:fld>
            <a:endParaRPr lang="en-US"/>
          </a:p>
        </p:txBody>
      </p:sp>
    </p:spTree>
    <p:extLst>
      <p:ext uri="{BB962C8B-B14F-4D97-AF65-F5344CB8AC3E}">
        <p14:creationId xmlns:p14="http://schemas.microsoft.com/office/powerpoint/2010/main" val="3610126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r>
              <a:rPr lang="en-AU" sz="1200" kern="1200" dirty="0">
                <a:solidFill>
                  <a:schemeClr val="tx1"/>
                </a:solidFill>
                <a:effectLst/>
                <a:latin typeface="+mn-lt"/>
                <a:ea typeface="+mn-ea"/>
                <a:cs typeface="+mn-cs"/>
              </a:rPr>
              <a:t>The Medical Informatics Initiative was created to close the gap between research and healthcare</a:t>
            </a:r>
            <a:endParaRPr lang="en-GB" sz="1200" kern="1200" dirty="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00B0F0"/>
                </a:solidFill>
              </a:rPr>
              <a:t>Involves consortiums of multiple university hospitals, additional partners such as research and higher education institutions, businesses, and non-university hospitals </a:t>
            </a:r>
            <a:r>
              <a:rPr lang="en-AU" sz="1200" kern="1200" dirty="0">
                <a:solidFill>
                  <a:schemeClr val="tx1"/>
                </a:solidFill>
                <a:effectLst/>
                <a:latin typeface="+mn-lt"/>
                <a:ea typeface="+mn-ea"/>
                <a:cs typeface="+mn-cs"/>
              </a:rPr>
              <a:t>to create a framework that harnesses research findings to the direct benefit of patients.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Central vision of the initiative is the development and deployment of IT solutions to strengthen research and enhance patient care in university hospitals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MII participants nationwide have a license to use SNOMED CT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AU"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200" kern="1200" dirty="0">
                <a:solidFill>
                  <a:schemeClr val="tx1"/>
                </a:solidFill>
                <a:effectLst/>
                <a:latin typeface="+mn-lt"/>
                <a:ea typeface="+mn-ea"/>
                <a:cs typeface="+mn-cs"/>
              </a:rPr>
              <a:t>To date, there is no binding Germany-wide standardisation apart from codes for diagnoses and treatment procedures employed for health insurance invoicing and accounting</a:t>
            </a:r>
            <a:endParaRPr lang="en-GB" sz="1200" kern="1200" dirty="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200" kern="1200" dirty="0">
                <a:solidFill>
                  <a:schemeClr val="tx1"/>
                </a:solidFill>
                <a:effectLst/>
                <a:latin typeface="+mn-lt"/>
                <a:ea typeface="+mn-ea"/>
                <a:cs typeface="+mn-cs"/>
              </a:rPr>
              <a:t>In the initiative’s first phase, university hospitals and partner organisations will </a:t>
            </a:r>
            <a:r>
              <a:rPr lang="en-AU" sz="1200" b="1" kern="1200" dirty="0">
                <a:solidFill>
                  <a:schemeClr val="tx1"/>
                </a:solidFill>
                <a:effectLst/>
                <a:latin typeface="+mn-lt"/>
                <a:ea typeface="+mn-ea"/>
                <a:cs typeface="+mn-cs"/>
              </a:rPr>
              <a:t>establish and link data integration centres (per consortia)</a:t>
            </a:r>
            <a:r>
              <a:rPr lang="en-AU" sz="1200" kern="1200" dirty="0">
                <a:solidFill>
                  <a:schemeClr val="tx1"/>
                </a:solidFill>
                <a:effectLst/>
                <a:latin typeface="+mn-lt"/>
                <a:ea typeface="+mn-ea"/>
                <a:cs typeface="+mn-cs"/>
              </a:rPr>
              <a:t>.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Ensure the interoperability of IT systems and data integration centres between the consortia</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These centres will allow research and healthcare data to be aggregated and integrated across multiple entities and sites.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At the same time, innovative IT solutions for specific medical applications will be developed to demonstrate the benefits of high-tech digital healthcare services and infrastructures.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AU" sz="1200" kern="1200" dirty="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Why is SNOMED CT provided in this way and at this time?</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Want and need to use </a:t>
            </a:r>
            <a:r>
              <a:rPr lang="en-AU" sz="1200" b="1" kern="1200" dirty="0">
                <a:solidFill>
                  <a:schemeClr val="tx1"/>
                </a:solidFill>
                <a:effectLst/>
                <a:latin typeface="+mn-lt"/>
                <a:ea typeface="+mn-ea"/>
                <a:cs typeface="+mn-cs"/>
              </a:rPr>
              <a:t>SNOMED CT for its data integration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The MII and the university hospitals participating in it have offered to </a:t>
            </a:r>
            <a:r>
              <a:rPr lang="en-AU" sz="1200" b="1" kern="1200" dirty="0">
                <a:solidFill>
                  <a:schemeClr val="tx1"/>
                </a:solidFill>
                <a:effectLst/>
                <a:latin typeface="+mn-lt"/>
                <a:ea typeface="+mn-ea"/>
                <a:cs typeface="+mn-cs"/>
              </a:rPr>
              <a:t>pilot SNOMED CT and to prepare for the possible use of SNOMED CT throughout Germany, also in patient care</a:t>
            </a:r>
            <a:r>
              <a:rPr lang="en-AU" sz="1200" kern="1200" dirty="0">
                <a:solidFill>
                  <a:schemeClr val="tx1"/>
                </a:solidFill>
                <a:effectLst/>
                <a:latin typeface="+mn-lt"/>
                <a:ea typeface="+mn-ea"/>
                <a:cs typeface="+mn-cs"/>
              </a:rPr>
              <a:t>.</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The preparatory work on the core data record and its cross-location exchange via HL7 FHIR is already well underway</a:t>
            </a:r>
            <a:r>
              <a:rPr lang="en-GB" dirty="0">
                <a:effectLst/>
              </a:rPr>
              <a:t> </a:t>
            </a:r>
            <a:endParaRPr lang="en-AU" sz="1200" kern="1200" dirty="0">
              <a:solidFill>
                <a:schemeClr val="tx1"/>
              </a:solidFill>
              <a:effectLst/>
              <a:latin typeface="+mn-lt"/>
              <a:ea typeface="+mn-ea"/>
              <a:cs typeface="+mn-cs"/>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With the help of </a:t>
            </a:r>
            <a:r>
              <a:rPr lang="en-AU" sz="1200" b="1" kern="1200" dirty="0">
                <a:solidFill>
                  <a:schemeClr val="tx1"/>
                </a:solidFill>
                <a:effectLst/>
                <a:latin typeface="+mn-lt"/>
                <a:ea typeface="+mn-ea"/>
                <a:cs typeface="+mn-cs"/>
              </a:rPr>
              <a:t>SNOMED CT, programs can translate different medical terms into an internationally standardized numerical code</a:t>
            </a:r>
            <a:r>
              <a:rPr lang="en-AU" sz="1200" kern="1200" dirty="0">
                <a:solidFill>
                  <a:schemeClr val="tx1"/>
                </a:solidFill>
                <a:effectLst/>
                <a:latin typeface="+mn-lt"/>
                <a:ea typeface="+mn-ea"/>
                <a:cs typeface="+mn-cs"/>
              </a:rPr>
              <a:t>. </a:t>
            </a:r>
          </a:p>
          <a:p>
            <a:pPr marL="1085850" marR="0" lvl="2"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In this way, clinical data from different countries can be compared and used for research. This creates the prerequisites for treating diseases more effectively in the future, recognizing them faster and supporting prevention. The networking of routine care data and top medical research has great potential - for better medical treatment and for strengthening Germany as a business and science location.</a:t>
            </a:r>
            <a:endParaRPr lang="en-GB" sz="1200" kern="1200" dirty="0">
              <a:solidFill>
                <a:schemeClr val="tx1"/>
              </a:solidFill>
              <a:effectLst/>
              <a:latin typeface="+mn-lt"/>
              <a:ea typeface="+mn-ea"/>
              <a:cs typeface="+mn-cs"/>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The use of SNOMED CT® as an </a:t>
            </a:r>
            <a:r>
              <a:rPr lang="en-AU" sz="1200" b="1" kern="1200" dirty="0">
                <a:solidFill>
                  <a:schemeClr val="tx1"/>
                </a:solidFill>
                <a:effectLst/>
                <a:latin typeface="+mn-lt"/>
                <a:ea typeface="+mn-ea"/>
                <a:cs typeface="+mn-cs"/>
              </a:rPr>
              <a:t>internationally connectable basic nomenclature </a:t>
            </a:r>
            <a:r>
              <a:rPr lang="en-AU" sz="1200" kern="1200" dirty="0">
                <a:solidFill>
                  <a:schemeClr val="tx1"/>
                </a:solidFill>
                <a:effectLst/>
                <a:latin typeface="+mn-lt"/>
                <a:ea typeface="+mn-ea"/>
                <a:cs typeface="+mn-cs"/>
              </a:rPr>
              <a:t>opens up the possibility of annotating medical content across systems and sectors and, on the other hand, of using the captured content in the long term both for research tasks and for the development of AI-based medical support instruments. The use of the SNOMED CT® codes is linked to the medical information in the background.</a:t>
            </a:r>
            <a:endParaRPr lang="en-GB" sz="1200" kern="1200" dirty="0">
              <a:solidFill>
                <a:schemeClr val="tx1"/>
              </a:solidFill>
              <a:effectLst/>
              <a:latin typeface="+mn-lt"/>
              <a:ea typeface="+mn-ea"/>
              <a:cs typeface="+mn-cs"/>
            </a:endParaRP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Reference </a:t>
            </a:r>
          </a:p>
          <a:p>
            <a:pPr marL="0" marR="0" lvl="0" indent="0" algn="l" defTabSz="4572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https://</a:t>
            </a:r>
            <a:r>
              <a:rPr lang="en-AU" sz="1200" kern="1200" dirty="0" err="1">
                <a:solidFill>
                  <a:schemeClr val="tx1"/>
                </a:solidFill>
                <a:effectLst/>
                <a:latin typeface="+mn-lt"/>
                <a:ea typeface="+mn-ea"/>
                <a:cs typeface="+mn-cs"/>
              </a:rPr>
              <a:t>www.medizininformatik-initiative.de</a:t>
            </a:r>
            <a:r>
              <a:rPr lang="en-AU" sz="1200" kern="1200" dirty="0">
                <a:solidFill>
                  <a:schemeClr val="tx1"/>
                </a:solidFill>
                <a:effectLst/>
                <a:latin typeface="+mn-lt"/>
                <a:ea typeface="+mn-ea"/>
                <a:cs typeface="+mn-cs"/>
              </a:rPr>
              <a:t>/de/</a:t>
            </a:r>
            <a:r>
              <a:rPr lang="en-AU" sz="1200" kern="1200" dirty="0" err="1">
                <a:solidFill>
                  <a:schemeClr val="tx1"/>
                </a:solidFill>
                <a:effectLst/>
                <a:latin typeface="+mn-lt"/>
                <a:ea typeface="+mn-ea"/>
                <a:cs typeface="+mn-cs"/>
              </a:rPr>
              <a:t>snomed-ct-haeufig-gestellte-fragen</a:t>
            </a:r>
            <a:r>
              <a:rPr lang="en-AU" sz="1200" kern="1200" dirty="0">
                <a:solidFill>
                  <a:schemeClr val="tx1"/>
                </a:solidFill>
                <a:effectLst/>
                <a:latin typeface="+mn-lt"/>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MII Core Data Set </a:t>
            </a:r>
            <a:r>
              <a:rPr lang="en-AU" sz="1200" b="1" kern="1200" dirty="0">
                <a:solidFill>
                  <a:srgbClr val="FF0000"/>
                </a:solidFill>
                <a:effectLst/>
                <a:latin typeface="+mn-lt"/>
                <a:ea typeface="+mn-ea"/>
                <a:cs typeface="+mn-cs"/>
              </a:rPr>
              <a:t>THIS DOCUMENT WAS WRITTEN IN MARCH 2017 – so may not have been updated</a:t>
            </a:r>
          </a:p>
          <a:p>
            <a:pPr marL="0" marR="0" lvl="0" indent="0" algn="l" defTabSz="4572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https://</a:t>
            </a:r>
            <a:r>
              <a:rPr lang="en-AU" sz="1200" kern="1200" dirty="0" err="1">
                <a:solidFill>
                  <a:schemeClr val="tx1"/>
                </a:solidFill>
                <a:effectLst/>
                <a:latin typeface="+mn-lt"/>
                <a:ea typeface="+mn-ea"/>
                <a:cs typeface="+mn-cs"/>
              </a:rPr>
              <a:t>www.medizininformatik-initiative.de</a:t>
            </a:r>
            <a:r>
              <a:rPr lang="en-AU" sz="1200" kern="1200" dirty="0">
                <a:solidFill>
                  <a:schemeClr val="tx1"/>
                </a:solidFill>
                <a:effectLst/>
                <a:latin typeface="+mn-lt"/>
                <a:ea typeface="+mn-ea"/>
                <a:cs typeface="+mn-cs"/>
              </a:rPr>
              <a:t>/sites/default/files/inline-files/MII_04_Core_Data_Set_1-0.pdf</a:t>
            </a:r>
          </a:p>
          <a:p>
            <a:pPr marL="0" marR="0" lvl="0" indent="0" algn="l" defTabSz="4572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All university hospitals have agreed on a shared core data set to be maintained as a minimum for all relevant patient data – irrespective of indication and of the research consortium’s defined use case. This entails not just defined requirements for the scope of data, but also with regard to standardisation of medical content in line with international standards. </a:t>
            </a:r>
            <a:endParaRPr lang="en-GB" sz="1200" kern="1200" dirty="0">
              <a:solidFill>
                <a:srgbClr val="FF0000"/>
              </a:solidFill>
              <a:effectLst/>
              <a:latin typeface="+mn-lt"/>
              <a:ea typeface="+mn-ea"/>
              <a:cs typeface="+mn-cs"/>
            </a:endParaRPr>
          </a:p>
          <a:p>
            <a:r>
              <a:rPr lang="en-AU" sz="1200" kern="1200" dirty="0">
                <a:solidFill>
                  <a:schemeClr val="tx1"/>
                </a:solidFill>
                <a:effectLst/>
                <a:latin typeface="+mn-lt"/>
                <a:ea typeface="+mn-ea"/>
                <a:cs typeface="+mn-cs"/>
              </a:rPr>
              <a:t>Diagnoses</a:t>
            </a: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In the MII core data set, the structuring and coding of a “Diagnoses” table as a sub-table of the “Case”</a:t>
            </a: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table (</a:t>
            </a:r>
            <a:r>
              <a:rPr lang="en-AU" sz="1200" kern="1200" dirty="0" err="1">
                <a:solidFill>
                  <a:schemeClr val="tx1"/>
                </a:solidFill>
                <a:effectLst/>
                <a:latin typeface="+mn-lt"/>
                <a:ea typeface="+mn-ea"/>
                <a:cs typeface="+mn-cs"/>
              </a:rPr>
              <a:t>Visit_occurrence</a:t>
            </a:r>
            <a:r>
              <a:rPr lang="en-AU" sz="1200" kern="1200" dirty="0">
                <a:solidFill>
                  <a:schemeClr val="tx1"/>
                </a:solidFill>
                <a:effectLst/>
                <a:latin typeface="+mn-lt"/>
                <a:ea typeface="+mn-ea"/>
                <a:cs typeface="+mn-cs"/>
              </a:rPr>
              <a:t>) can for the most part be based on the “ICD” table in the inpatient Sec21-data set.</a:t>
            </a:r>
            <a:endParaRPr lang="en-GB" sz="1200" kern="1200" dirty="0">
              <a:solidFill>
                <a:schemeClr val="tx1"/>
              </a:solidFill>
              <a:effectLst/>
              <a:latin typeface="+mn-lt"/>
              <a:ea typeface="+mn-ea"/>
              <a:cs typeface="+mn-cs"/>
            </a:endParaRPr>
          </a:p>
          <a:p>
            <a:r>
              <a:rPr lang="en-AU" sz="1200" kern="1200" dirty="0">
                <a:solidFill>
                  <a:srgbClr val="FFFF00"/>
                </a:solidFill>
                <a:effectLst/>
                <a:latin typeface="+mn-lt"/>
                <a:ea typeface="+mn-ea"/>
                <a:cs typeface="+mn-cs"/>
              </a:rPr>
              <a:t>Coding in accordance with SNOMET CT should supplement the ICD coding </a:t>
            </a:r>
            <a:r>
              <a:rPr lang="en-AU" sz="1200" kern="1200" dirty="0">
                <a:solidFill>
                  <a:schemeClr val="tx1"/>
                </a:solidFill>
                <a:effectLst/>
                <a:latin typeface="+mn-lt"/>
                <a:ea typeface="+mn-ea"/>
                <a:cs typeface="+mn-cs"/>
              </a:rPr>
              <a:t>(internationalization) in short order</a:t>
            </a: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Procedures</a:t>
            </a: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A “Procedures” table (“</a:t>
            </a:r>
            <a:r>
              <a:rPr lang="en-AU" sz="1200" kern="1200" dirty="0" err="1">
                <a:solidFill>
                  <a:schemeClr val="tx1"/>
                </a:solidFill>
                <a:effectLst/>
                <a:latin typeface="+mn-lt"/>
                <a:ea typeface="+mn-ea"/>
                <a:cs typeface="+mn-cs"/>
              </a:rPr>
              <a:t>Procedure_occurrence</a:t>
            </a:r>
            <a:r>
              <a:rPr lang="en-AU" sz="1200" kern="1200" dirty="0">
                <a:solidFill>
                  <a:schemeClr val="tx1"/>
                </a:solidFill>
                <a:effectLst/>
                <a:latin typeface="+mn-lt"/>
                <a:ea typeface="+mn-ea"/>
                <a:cs typeface="+mn-cs"/>
              </a:rPr>
              <a:t>”) analogous to the “OPS” table of the Sec21-data set should</a:t>
            </a: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be planned in the DIC starting phase. Coordinated adjustments can be made as needed. Overlaps and the</a:t>
            </a: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differentiation of procedures and medications should be reviewed in short order.</a:t>
            </a:r>
          </a:p>
          <a:p>
            <a:endParaRPr lang="en-AU"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pPr>
              <a:lnSpc>
                <a:spcPct val="107000"/>
              </a:lnSpc>
              <a:spcAft>
                <a:spcPts val="0"/>
              </a:spcAft>
            </a:pP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820B162-B110-41DD-96C2-67D84E7CC3E1}" type="slidenum">
              <a:rPr lang="en-US" smtClean="0"/>
              <a:pPr/>
              <a:t>6</a:t>
            </a:fld>
            <a:endParaRPr lang="en-US"/>
          </a:p>
        </p:txBody>
      </p:sp>
    </p:spTree>
    <p:extLst>
      <p:ext uri="{BB962C8B-B14F-4D97-AF65-F5344CB8AC3E}">
        <p14:creationId xmlns:p14="http://schemas.microsoft.com/office/powerpoint/2010/main" val="3234608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GB" dirty="0">
                <a:solidFill>
                  <a:srgbClr val="00B0F0"/>
                </a:solidFill>
              </a:rPr>
              <a:t>Rotherham NHS Trust is a modern, progressive trust, with a focus on supporting the local district. The accident and emergency (A&amp;E) department deals with around 75,000 patients per year and there are approximately 55,000 in-patient and 250,000 out-patient attendances each year.</a:t>
            </a:r>
          </a:p>
          <a:p>
            <a:pPr marL="0" marR="0" lvl="0" indent="0" algn="l" defTabSz="457200" rtl="0" eaLnBrk="1" fontAlgn="auto" latinLnBrk="0" hangingPunct="1">
              <a:lnSpc>
                <a:spcPct val="107000"/>
              </a:lnSpc>
              <a:spcBef>
                <a:spcPts val="0"/>
              </a:spcBef>
              <a:spcAft>
                <a:spcPts val="0"/>
              </a:spcAft>
              <a:buClrTx/>
              <a:buSzTx/>
              <a:buFontTx/>
              <a:buNone/>
              <a:tabLst/>
              <a:defRPr/>
            </a:pPr>
            <a:r>
              <a:rPr lang="en-GB" b="1" dirty="0">
                <a:solidFill>
                  <a:srgbClr val="00B0F0"/>
                </a:solidFill>
              </a:rPr>
              <a:t>WHY: </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b="1" dirty="0">
                <a:solidFill>
                  <a:srgbClr val="00B0F0"/>
                </a:solidFill>
              </a:rPr>
              <a:t>I</a:t>
            </a:r>
            <a:r>
              <a:rPr lang="en-GB" dirty="0">
                <a:solidFill>
                  <a:srgbClr val="00B0F0"/>
                </a:solidFill>
              </a:rPr>
              <a:t>mplement the </a:t>
            </a:r>
            <a:r>
              <a:rPr lang="en-GB" b="1" dirty="0">
                <a:solidFill>
                  <a:srgbClr val="00B0F0"/>
                </a:solidFill>
              </a:rPr>
              <a:t>national objectives of collecting data once</a:t>
            </a:r>
            <a:r>
              <a:rPr lang="en-GB" dirty="0">
                <a:solidFill>
                  <a:srgbClr val="00B0F0"/>
                </a:solidFill>
              </a:rPr>
              <a:t>, at point of care, to support clinical needs and facilitating other process from that data</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dirty="0">
                <a:solidFill>
                  <a:srgbClr val="00B0F0"/>
                </a:solidFill>
              </a:rPr>
              <a:t>Requirement to </a:t>
            </a:r>
            <a:r>
              <a:rPr lang="en-GB" b="1" dirty="0">
                <a:solidFill>
                  <a:srgbClr val="00B0F0"/>
                </a:solidFill>
              </a:rPr>
              <a:t>improve the efficiency of the clinical coding </a:t>
            </a:r>
            <a:r>
              <a:rPr lang="en-GB" dirty="0">
                <a:solidFill>
                  <a:srgbClr val="00B0F0"/>
                </a:solidFill>
              </a:rPr>
              <a:t>to ICD10 and OPCS-4 from the clinical terms, as well as have improved visibility of their out-patient activity.</a:t>
            </a:r>
            <a:endParaRPr lang="en-GB" b="1" dirty="0">
              <a:solidFill>
                <a:srgbClr val="00B0F0"/>
              </a:solidFill>
            </a:endParaRPr>
          </a:p>
          <a:p>
            <a:pPr marL="0" marR="0" lvl="0" indent="0" algn="l" defTabSz="457200" rtl="0" eaLnBrk="1" fontAlgn="auto" latinLnBrk="0" hangingPunct="1">
              <a:lnSpc>
                <a:spcPct val="107000"/>
              </a:lnSpc>
              <a:spcBef>
                <a:spcPts val="0"/>
              </a:spcBef>
              <a:spcAft>
                <a:spcPts val="0"/>
              </a:spcAft>
              <a:buClrTx/>
              <a:buSzTx/>
              <a:buFontTx/>
              <a:buNone/>
              <a:tabLst/>
              <a:defRPr/>
            </a:pPr>
            <a:r>
              <a:rPr lang="en-GB" b="1" dirty="0">
                <a:solidFill>
                  <a:srgbClr val="00B0F0"/>
                </a:solidFill>
              </a:rPr>
              <a:t>HOW</a:t>
            </a:r>
            <a:r>
              <a:rPr lang="en-GB" dirty="0">
                <a:solidFill>
                  <a:srgbClr val="00B0F0"/>
                </a:solidFill>
              </a:rPr>
              <a:t>: </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dirty="0">
                <a:solidFill>
                  <a:srgbClr val="00B0F0"/>
                </a:solidFill>
              </a:rPr>
              <a:t>They worked closely with their chosen supplier to </a:t>
            </a:r>
            <a:r>
              <a:rPr lang="en-GB" b="1" dirty="0">
                <a:solidFill>
                  <a:srgbClr val="00B0F0"/>
                </a:solidFill>
              </a:rPr>
              <a:t>adapt the existing supplier product </a:t>
            </a:r>
            <a:r>
              <a:rPr lang="en-GB" dirty="0">
                <a:solidFill>
                  <a:srgbClr val="00B0F0"/>
                </a:solidFill>
              </a:rPr>
              <a:t>(Meditech) to utilise SNOMED CT. The new system utilises SNOMED CT for both procedure and diagnosis recording with SNOMED CT terms presented to the clinical staff for data entry.</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b="1" dirty="0">
                <a:solidFill>
                  <a:srgbClr val="00B0F0"/>
                </a:solidFill>
              </a:rPr>
              <a:t>In-house SNOMED CT subset</a:t>
            </a:r>
            <a:r>
              <a:rPr lang="en-GB" dirty="0">
                <a:solidFill>
                  <a:srgbClr val="00B0F0"/>
                </a:solidFill>
              </a:rPr>
              <a:t> creation</a:t>
            </a:r>
            <a:r>
              <a:rPr lang="en-GB" sz="1200" dirty="0">
                <a:solidFill>
                  <a:srgbClr val="00B0F0"/>
                </a:solidFill>
                <a:latin typeface="+mj-lt"/>
              </a:rPr>
              <a:t> (</a:t>
            </a:r>
            <a:r>
              <a:rPr lang="en-AU" sz="1200" dirty="0">
                <a:effectLst/>
                <a:latin typeface="+mj-lt"/>
                <a:ea typeface="Times New Roman" panose="02020603050405020304" pitchFamily="18" charset="0"/>
                <a:cs typeface="Times New Roman" panose="02020603050405020304" pitchFamily="18" charset="0"/>
              </a:rPr>
              <a:t>pre-defined lists that were approved by the clinicians in each specialty) </a:t>
            </a:r>
            <a:r>
              <a:rPr lang="en-GB" dirty="0">
                <a:solidFill>
                  <a:srgbClr val="00B0F0"/>
                </a:solidFill>
              </a:rPr>
              <a:t>was focused on </a:t>
            </a:r>
            <a:r>
              <a:rPr lang="en-GB" b="1" dirty="0">
                <a:solidFill>
                  <a:srgbClr val="00B0F0"/>
                </a:solidFill>
              </a:rPr>
              <a:t>clinical ownership</a:t>
            </a:r>
            <a:r>
              <a:rPr lang="en-GB" dirty="0">
                <a:solidFill>
                  <a:srgbClr val="00B0F0"/>
                </a:solidFill>
              </a:rPr>
              <a:t> of the content in the patient record, and for that content to be of quality (completeness, level of detail and accuracy)</a:t>
            </a:r>
          </a:p>
          <a:p>
            <a:pPr marL="628650" marR="0" lvl="1"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dirty="0">
                <a:effectLst/>
                <a:latin typeface="+mj-lt"/>
                <a:ea typeface="Times New Roman" panose="02020603050405020304" pitchFamily="18" charset="0"/>
                <a:cs typeface="Times New Roman" panose="02020603050405020304" pitchFamily="18" charset="0"/>
              </a:rPr>
              <a:t>The reason for restricting data entry was to </a:t>
            </a:r>
            <a:r>
              <a:rPr lang="en-AU" b="1" dirty="0">
                <a:effectLst/>
                <a:latin typeface="+mj-lt"/>
                <a:ea typeface="Times New Roman" panose="02020603050405020304" pitchFamily="18" charset="0"/>
                <a:cs typeface="Times New Roman" panose="02020603050405020304" pitchFamily="18" charset="0"/>
              </a:rPr>
              <a:t>improve the speed of data entry</a:t>
            </a:r>
            <a:r>
              <a:rPr lang="en-AU" dirty="0">
                <a:effectLst/>
                <a:latin typeface="+mj-lt"/>
                <a:ea typeface="Times New Roman" panose="02020603050405020304" pitchFamily="18" charset="0"/>
                <a:cs typeface="Times New Roman" panose="02020603050405020304" pitchFamily="18" charset="0"/>
              </a:rPr>
              <a:t>, recording </a:t>
            </a:r>
            <a:r>
              <a:rPr lang="en-AU" b="1" dirty="0">
                <a:effectLst/>
                <a:latin typeface="+mj-lt"/>
                <a:ea typeface="Times New Roman" panose="02020603050405020304" pitchFamily="18" charset="0"/>
                <a:cs typeface="Times New Roman" panose="02020603050405020304" pitchFamily="18" charset="0"/>
              </a:rPr>
              <a:t>standardisation</a:t>
            </a:r>
            <a:r>
              <a:rPr lang="en-AU" dirty="0">
                <a:effectLst/>
                <a:latin typeface="+mj-lt"/>
                <a:ea typeface="Times New Roman" panose="02020603050405020304" pitchFamily="18" charset="0"/>
                <a:cs typeface="Times New Roman" panose="02020603050405020304" pitchFamily="18" charset="0"/>
              </a:rPr>
              <a:t> and assured </a:t>
            </a:r>
            <a:r>
              <a:rPr lang="en-AU" b="1" dirty="0">
                <a:effectLst/>
                <a:latin typeface="+mj-lt"/>
                <a:ea typeface="Times New Roman" panose="02020603050405020304" pitchFamily="18" charset="0"/>
                <a:cs typeface="Times New Roman" panose="02020603050405020304" pitchFamily="18" charset="0"/>
              </a:rPr>
              <a:t>data quality</a:t>
            </a:r>
            <a:endParaRPr lang="en-AU" dirty="0">
              <a:effectLst/>
              <a:latin typeface="+mj-lt"/>
              <a:ea typeface="Times New Roman" panose="02020603050405020304" pitchFamily="18" charset="0"/>
              <a:cs typeface="Times New Roman" panose="02020603050405020304" pitchFamily="18" charset="0"/>
            </a:endParaRPr>
          </a:p>
          <a:p>
            <a:pPr marL="628650" marR="0" lvl="1"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dirty="0">
                <a:effectLst/>
                <a:latin typeface="+mj-lt"/>
                <a:ea typeface="Times New Roman" panose="02020603050405020304" pitchFamily="18" charset="0"/>
                <a:cs typeface="Times New Roman" panose="02020603050405020304" pitchFamily="18" charset="0"/>
              </a:rPr>
              <a:t>60 subsets; one diagnoses subset and rest subsets relating to the different specialties’ procedures – each being available in the different clinical settings and selected by the system when a user logs into a particular clinic.</a:t>
            </a:r>
          </a:p>
          <a:p>
            <a:pPr marL="628650" marR="0" lvl="1"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dirty="0">
                <a:effectLst/>
                <a:latin typeface="+mj-lt"/>
                <a:ea typeface="Times New Roman" panose="02020603050405020304" pitchFamily="18" charset="0"/>
                <a:cs typeface="Times New Roman" panose="02020603050405020304" pitchFamily="18" charset="0"/>
              </a:rPr>
              <a:t>Procedure subsets used for </a:t>
            </a:r>
            <a:r>
              <a:rPr lang="en-AU" b="1" dirty="0">
                <a:effectLst/>
                <a:latin typeface="+mj-lt"/>
                <a:ea typeface="Times New Roman" panose="02020603050405020304" pitchFamily="18" charset="0"/>
                <a:cs typeface="Times New Roman" panose="02020603050405020304" pitchFamily="18" charset="0"/>
              </a:rPr>
              <a:t>scheduling and resource allocation</a:t>
            </a:r>
          </a:p>
          <a:p>
            <a:pPr marL="1085850" marR="0" lvl="2"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dirty="0">
                <a:effectLst/>
                <a:latin typeface="+mj-lt"/>
                <a:ea typeface="Times New Roman" panose="02020603050405020304" pitchFamily="18" charset="0"/>
                <a:cs typeface="Times New Roman" panose="02020603050405020304" pitchFamily="18" charset="0"/>
              </a:rPr>
              <a:t>When a patient is listed for a procedure the clinician: Decides where they would like to carry out the procedure, e.g. theatre, day-case unit or special clinic, which in turn selects the correct subset. They then select the appropriate clinical term from that subset. These two pieces of information are then used to book resources in the appropriate location.</a:t>
            </a:r>
          </a:p>
          <a:p>
            <a:pPr marL="628650" marR="0" lvl="1"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dirty="0">
                <a:effectLst/>
                <a:latin typeface="+mj-lt"/>
                <a:ea typeface="Times New Roman" panose="02020603050405020304" pitchFamily="18" charset="0"/>
                <a:cs typeface="Times New Roman" panose="02020603050405020304" pitchFamily="18" charset="0"/>
              </a:rPr>
              <a:t>Diagnoses subset (65,000 concepts). </a:t>
            </a:r>
          </a:p>
          <a:p>
            <a:pPr marL="1085850" marR="0" lvl="2"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dirty="0">
                <a:effectLst/>
                <a:latin typeface="+mj-lt"/>
                <a:ea typeface="Times New Roman" panose="02020603050405020304" pitchFamily="18" charset="0"/>
                <a:cs typeface="Times New Roman" panose="02020603050405020304" pitchFamily="18" charset="0"/>
              </a:rPr>
              <a:t>The </a:t>
            </a:r>
            <a:r>
              <a:rPr lang="en-AU" b="1" dirty="0">
                <a:effectLst/>
                <a:latin typeface="+mj-lt"/>
                <a:ea typeface="Times New Roman" panose="02020603050405020304" pitchFamily="18" charset="0"/>
                <a:cs typeface="Times New Roman" panose="02020603050405020304" pitchFamily="18" charset="0"/>
              </a:rPr>
              <a:t>preferred term is displayed as the default description</a:t>
            </a:r>
            <a:r>
              <a:rPr lang="en-AU" dirty="0">
                <a:effectLst/>
                <a:latin typeface="+mj-lt"/>
                <a:ea typeface="Times New Roman" panose="02020603050405020304" pitchFamily="18" charset="0"/>
                <a:cs typeface="Times New Roman" panose="02020603050405020304" pitchFamily="18" charset="0"/>
              </a:rPr>
              <a:t> and the system allows only one description to be used as a default description for each concept</a:t>
            </a:r>
          </a:p>
          <a:p>
            <a:pPr marL="1085850" marR="0" lvl="2"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dirty="0">
                <a:effectLst/>
                <a:latin typeface="+mj-lt"/>
                <a:ea typeface="Times New Roman" panose="02020603050405020304" pitchFamily="18" charset="0"/>
                <a:cs typeface="Times New Roman" panose="02020603050405020304" pitchFamily="18" charset="0"/>
              </a:rPr>
              <a:t>The </a:t>
            </a:r>
            <a:r>
              <a:rPr lang="en-AU" b="1" dirty="0">
                <a:effectLst/>
                <a:latin typeface="+mj-lt"/>
                <a:ea typeface="Times New Roman" panose="02020603050405020304" pitchFamily="18" charset="0"/>
                <a:cs typeface="Times New Roman" panose="02020603050405020304" pitchFamily="18" charset="0"/>
              </a:rPr>
              <a:t>search</a:t>
            </a:r>
            <a:r>
              <a:rPr lang="en-AU" dirty="0">
                <a:effectLst/>
                <a:latin typeface="+mj-lt"/>
                <a:ea typeface="Times New Roman" panose="02020603050405020304" pitchFamily="18" charset="0"/>
                <a:cs typeface="Times New Roman" panose="02020603050405020304" pitchFamily="18" charset="0"/>
              </a:rPr>
              <a:t> can be performed on all </a:t>
            </a:r>
            <a:r>
              <a:rPr lang="en-AU" b="1" dirty="0">
                <a:effectLst/>
                <a:latin typeface="+mj-lt"/>
                <a:ea typeface="Times New Roman" panose="02020603050405020304" pitchFamily="18" charset="0"/>
                <a:cs typeface="Times New Roman" panose="02020603050405020304" pitchFamily="18" charset="0"/>
              </a:rPr>
              <a:t>SNOMED CT descriptions</a:t>
            </a:r>
          </a:p>
          <a:p>
            <a:pPr marL="0" marR="0" lvl="0" indent="0" algn="l" defTabSz="457200" rtl="0" eaLnBrk="1" fontAlgn="auto" latinLnBrk="0" hangingPunct="1">
              <a:lnSpc>
                <a:spcPct val="107000"/>
              </a:lnSpc>
              <a:spcBef>
                <a:spcPts val="0"/>
              </a:spcBef>
              <a:spcAft>
                <a:spcPts val="0"/>
              </a:spcAft>
              <a:buClrTx/>
              <a:buSzTx/>
              <a:buFont typeface="Arial" panose="020B0604020202020204" pitchFamily="34" charset="0"/>
              <a:buNone/>
              <a:tabLst/>
              <a:defRPr/>
            </a:pPr>
            <a:r>
              <a:rPr lang="en-AU" sz="1200" b="1" dirty="0">
                <a:effectLst/>
                <a:latin typeface="+mj-lt"/>
                <a:cs typeface="Times New Roman" panose="02020603050405020304" pitchFamily="18" charset="0"/>
              </a:rPr>
              <a:t>Benefits</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AU" sz="1200" b="1" dirty="0">
                <a:effectLst/>
                <a:latin typeface="+mj-lt"/>
                <a:cs typeface="Times New Roman" panose="02020603050405020304" pitchFamily="18" charset="0"/>
              </a:rPr>
              <a:t>improved the speed of data </a:t>
            </a:r>
            <a:r>
              <a:rPr lang="en-AU" sz="1200" b="0" dirty="0">
                <a:effectLst/>
                <a:latin typeface="+mj-lt"/>
                <a:cs typeface="Times New Roman" panose="02020603050405020304" pitchFamily="18" charset="0"/>
              </a:rPr>
              <a:t>entry, </a:t>
            </a:r>
            <a:r>
              <a:rPr lang="en-AU" sz="1200" b="1" dirty="0">
                <a:effectLst/>
                <a:latin typeface="+mj-lt"/>
                <a:cs typeface="Times New Roman" panose="02020603050405020304" pitchFamily="18" charset="0"/>
              </a:rPr>
              <a:t>standardisation</a:t>
            </a:r>
            <a:r>
              <a:rPr lang="en-AU" sz="1200" b="0" dirty="0">
                <a:effectLst/>
                <a:latin typeface="+mj-lt"/>
                <a:cs typeface="Times New Roman" panose="02020603050405020304" pitchFamily="18" charset="0"/>
              </a:rPr>
              <a:t> of recording, </a:t>
            </a:r>
            <a:r>
              <a:rPr lang="en-AU" sz="1200" b="1" kern="1200" dirty="0">
                <a:solidFill>
                  <a:schemeClr val="tx1"/>
                </a:solidFill>
                <a:effectLst/>
                <a:latin typeface="+mn-lt"/>
                <a:ea typeface="+mn-ea"/>
                <a:cs typeface="Times New Roman" panose="02020603050405020304" pitchFamily="18" charset="0"/>
              </a:rPr>
              <a:t>improved data quality </a:t>
            </a:r>
            <a:r>
              <a:rPr lang="en-AU" sz="1200" b="0" kern="1200" dirty="0">
                <a:solidFill>
                  <a:schemeClr val="tx1"/>
                </a:solidFill>
                <a:effectLst/>
                <a:latin typeface="+mn-lt"/>
                <a:ea typeface="+mn-ea"/>
                <a:cs typeface="Times New Roman" panose="02020603050405020304" pitchFamily="18" charset="0"/>
              </a:rPr>
              <a:t>and subsequent analysis. </a:t>
            </a:r>
            <a:endParaRPr lang="en-AU" sz="1200" b="0" dirty="0">
              <a:effectLst/>
              <a:latin typeface="+mj-lt"/>
              <a:cs typeface="Times New Roman" panose="02020603050405020304" pitchFamily="18" charset="0"/>
            </a:endParaRP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b="1" dirty="0"/>
              <a:t>Improved efficiencies </a:t>
            </a:r>
            <a:r>
              <a:rPr lang="en-GB" sz="1200" dirty="0"/>
              <a:t>as SNOMED CT entered terms can be used for national data set </a:t>
            </a:r>
            <a:r>
              <a:rPr lang="en-GB" sz="1200" b="1" dirty="0"/>
              <a:t>reporting </a:t>
            </a:r>
            <a:r>
              <a:rPr lang="en-GB" sz="1200" dirty="0"/>
              <a:t>and </a:t>
            </a:r>
            <a:r>
              <a:rPr lang="en-GB" sz="1200" b="1" dirty="0"/>
              <a:t>automatic generation </a:t>
            </a:r>
            <a:r>
              <a:rPr lang="en-GB" sz="1200" dirty="0"/>
              <a:t>of classification codes</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dirty="0"/>
              <a:t>Better support for </a:t>
            </a:r>
            <a:r>
              <a:rPr lang="en-GB" sz="1200" b="1" dirty="0"/>
              <a:t>clinical audit and data quality </a:t>
            </a:r>
            <a:r>
              <a:rPr lang="en-GB" sz="1200" dirty="0"/>
              <a:t>through data analysis and identifying particular cases</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dirty="0"/>
              <a:t>More </a:t>
            </a:r>
            <a:r>
              <a:rPr lang="en-GB" sz="1200" b="1" dirty="0"/>
              <a:t>accurate trend analysis</a:t>
            </a:r>
            <a:r>
              <a:rPr lang="en-GB" sz="1200" dirty="0"/>
              <a:t>, and thus improved planning and commissioning</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dirty="0"/>
              <a:t>Procedure subsets enabled </a:t>
            </a:r>
            <a:r>
              <a:rPr lang="en-GB" sz="1200" b="1" dirty="0"/>
              <a:t>better monitoring</a:t>
            </a:r>
            <a:r>
              <a:rPr lang="en-GB" sz="1200" dirty="0"/>
              <a:t> of theatre usage and resources</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b="1" dirty="0"/>
              <a:t>Real-time Clinical Dashboard </a:t>
            </a:r>
            <a:r>
              <a:rPr lang="en-GB" sz="1200" dirty="0"/>
              <a:t>- SNOMED CT has enabled a longitudinal record to be visible as well as a more holistic view of the patient</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b="1" dirty="0"/>
              <a:t>Freedom of Information (FOI) </a:t>
            </a:r>
            <a:r>
              <a:rPr lang="en-GB" sz="1200" dirty="0"/>
              <a:t>requests - now be dealt with more quickly and accurately by analysis of SNOMED CT data.</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b="1" dirty="0"/>
              <a:t>Improved visualisation of activity </a:t>
            </a:r>
            <a:r>
              <a:rPr lang="en-GB" sz="1200" dirty="0"/>
              <a:t>- Improved visibility of the clinical outpatient activity leads to much better patient care. The Trust cut outpatient waiting lists by 65% in some areas, as well as recorded a drop in the number of missed appointments (DNAs) per month.</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b="1" dirty="0"/>
              <a:t>Discharge Summaries - </a:t>
            </a:r>
            <a:r>
              <a:rPr lang="en-GB" sz="1200" b="0" dirty="0"/>
              <a:t>Discharge summary is massively improved with a better level of information. This is beneficial to both GP’s and patients.</a:t>
            </a:r>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GB" sz="1200" dirty="0"/>
          </a:p>
          <a:p>
            <a:pPr marL="171450" marR="0" lvl="0"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GB" sz="1200" dirty="0"/>
          </a:p>
          <a:p>
            <a:pPr marL="1085850" marR="0" lvl="2"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AU" b="1" dirty="0">
              <a:effectLst/>
              <a:latin typeface="+mj-lt"/>
              <a:ea typeface="Times New Roman" panose="02020603050405020304" pitchFamily="18" charset="0"/>
              <a:cs typeface="Times New Roman" panose="02020603050405020304" pitchFamily="18" charset="0"/>
            </a:endParaRPr>
          </a:p>
          <a:p>
            <a:pPr marL="1085850" marR="0" lvl="2" indent="-171450" algn="l" defTabSz="457200"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AU" dirty="0">
              <a:effectLst/>
              <a:latin typeface="+mj-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820B162-B110-41DD-96C2-67D84E7CC3E1}" type="slidenum">
              <a:rPr lang="en-US" smtClean="0"/>
              <a:pPr/>
              <a:t>7</a:t>
            </a:fld>
            <a:endParaRPr lang="en-US"/>
          </a:p>
        </p:txBody>
      </p:sp>
    </p:spTree>
    <p:extLst>
      <p:ext uri="{BB962C8B-B14F-4D97-AF65-F5344CB8AC3E}">
        <p14:creationId xmlns:p14="http://schemas.microsoft.com/office/powerpoint/2010/main" val="27317532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www.snomed.org" TargetMode="External"/><Relationship Id="rId1" Type="http://schemas.openxmlformats.org/officeDocument/2006/relationships/slideMaster" Target="../slideMasters/slideMaster1.xml"/><Relationship Id="rId4" Type="http://schemas.openxmlformats.org/officeDocument/2006/relationships/hyperlink" Target="https://twitter.com/SnomedCT" TargetMode="Externa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jpe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NewTitle">
    <p:spTree>
      <p:nvGrpSpPr>
        <p:cNvPr id="1" name="Shape 12"/>
        <p:cNvGrpSpPr/>
        <p:nvPr/>
      </p:nvGrpSpPr>
      <p:grpSpPr>
        <a:xfrm>
          <a:off x="0" y="0"/>
          <a:ext cx="0" cy="0"/>
          <a:chOff x="0" y="0"/>
          <a:chExt cx="0" cy="0"/>
        </a:xfrm>
      </p:grpSpPr>
      <p:sp>
        <p:nvSpPr>
          <p:cNvPr id="21" name="Rectangle 20"/>
          <p:cNvSpPr/>
          <p:nvPr/>
        </p:nvSpPr>
        <p:spPr>
          <a:xfrm>
            <a:off x="8186908" y="0"/>
            <a:ext cx="957092" cy="9123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6684912.jpg"/>
          <p:cNvPicPr>
            <a:picLocks noChangeAspect="1"/>
          </p:cNvPicPr>
          <p:nvPr/>
        </p:nvPicPr>
        <p:blipFill>
          <a:blip r:embed="rId3" cstate="print"/>
          <a:srcRect l="12845" t="33876" r="973" b="28536"/>
          <a:stretch>
            <a:fillRect/>
          </a:stretch>
        </p:blipFill>
        <p:spPr>
          <a:xfrm>
            <a:off x="1" y="5013170"/>
            <a:ext cx="9143999" cy="1844830"/>
          </a:xfrm>
          <a:prstGeom prst="rect">
            <a:avLst/>
          </a:prstGeom>
          <a:ln w="3175">
            <a:miter lim="400000"/>
          </a:ln>
        </p:spPr>
      </p:pic>
      <p:pic>
        <p:nvPicPr>
          <p:cNvPr id="18" name="Picture 17"/>
          <p:cNvPicPr>
            <a:picLocks noChangeAspect="1"/>
          </p:cNvPicPr>
          <p:nvPr/>
        </p:nvPicPr>
        <p:blipFill rotWithShape="1">
          <a:blip r:embed="rId4" cstate="print"/>
          <a:srcRect r="55307"/>
          <a:stretch/>
        </p:blipFill>
        <p:spPr>
          <a:xfrm>
            <a:off x="371939" y="732055"/>
            <a:ext cx="3005353" cy="3028770"/>
          </a:xfrm>
          <a:prstGeom prst="rect">
            <a:avLst/>
          </a:prstGeom>
        </p:spPr>
      </p:pic>
      <p:sp>
        <p:nvSpPr>
          <p:cNvPr id="26" name="Shape 14"/>
          <p:cNvSpPr txBox="1">
            <a:spLocks noGrp="1"/>
          </p:cNvSpPr>
          <p:nvPr>
            <p:ph type="ctrTitle" hasCustomPrompt="1"/>
          </p:nvPr>
        </p:nvSpPr>
        <p:spPr>
          <a:xfrm>
            <a:off x="3533478" y="1554718"/>
            <a:ext cx="5049455" cy="2118517"/>
          </a:xfrm>
          <a:prstGeom prst="rect">
            <a:avLst/>
          </a:prstGeom>
          <a:noFill/>
          <a:ln>
            <a:noFill/>
          </a:ln>
        </p:spPr>
        <p:txBody>
          <a:bodyPr lIns="91425" tIns="91425" rIns="91425" bIns="91425" anchor="ctr" anchorCtr="0"/>
          <a:lstStyle>
            <a:lvl1pPr marL="0" marR="0" indent="0" algn="ctr" rtl="0">
              <a:spcBef>
                <a:spcPts val="0"/>
              </a:spcBef>
              <a:spcAft>
                <a:spcPts val="0"/>
              </a:spcAft>
              <a:defRPr sz="2800" b="1" i="0" u="none" strike="noStrike" cap="none" baseline="0">
                <a:solidFill>
                  <a:srgbClr val="21218A"/>
                </a:solidFill>
                <a:latin typeface="+mn-lt"/>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dirty="0"/>
              <a:t>Click to Add Title</a:t>
            </a:r>
            <a:endParaRPr dirty="0"/>
          </a:p>
        </p:txBody>
      </p:sp>
      <p:sp>
        <p:nvSpPr>
          <p:cNvPr id="29" name="Shape 15"/>
          <p:cNvSpPr txBox="1">
            <a:spLocks noGrp="1"/>
          </p:cNvSpPr>
          <p:nvPr>
            <p:ph type="subTitle" idx="1" hasCustomPrompt="1"/>
          </p:nvPr>
        </p:nvSpPr>
        <p:spPr>
          <a:xfrm>
            <a:off x="4083462" y="3903379"/>
            <a:ext cx="4931463" cy="871930"/>
          </a:xfrm>
          <a:prstGeom prst="rect">
            <a:avLst/>
          </a:prstGeom>
          <a:noFill/>
          <a:ln>
            <a:noFill/>
          </a:ln>
        </p:spPr>
        <p:txBody>
          <a:bodyPr lIns="91425" tIns="91425" rIns="91425" bIns="91425" anchor="t" anchorCtr="0"/>
          <a:lstStyle>
            <a:lvl1pPr marL="0" marR="0" indent="0" algn="r" rtl="0">
              <a:spcBef>
                <a:spcPts val="100"/>
              </a:spcBef>
              <a:spcAft>
                <a:spcPts val="100"/>
              </a:spcAft>
              <a:buClr>
                <a:srgbClr val="0055B0"/>
              </a:buClr>
              <a:buFont typeface="Arial"/>
              <a:buNone/>
              <a:defRPr sz="2000" b="0" i="1" u="none" strike="noStrike" cap="none" baseline="0">
                <a:solidFill>
                  <a:schemeClr val="tx1"/>
                </a:solidFill>
                <a:latin typeface="+mn-lt"/>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dirty="0"/>
              <a:t>Click to Add Presenter Name</a:t>
            </a:r>
          </a:p>
          <a:p>
            <a:r>
              <a:rPr lang="en-US" dirty="0"/>
              <a:t>and SNOMED International</a:t>
            </a:r>
          </a:p>
        </p:txBody>
      </p:sp>
      <p:pic>
        <p:nvPicPr>
          <p:cNvPr id="7" name="6684912.jpg">
            <a:extLst>
              <a:ext uri="{FF2B5EF4-FFF2-40B4-BE49-F238E27FC236}">
                <a16:creationId xmlns:a16="http://schemas.microsoft.com/office/drawing/2014/main" id="{57ADF33D-6DE7-8C49-8833-13358A9CC0D3}"/>
              </a:ext>
            </a:extLst>
          </p:cNvPr>
          <p:cNvPicPr>
            <a:picLocks noChangeAspect="1"/>
          </p:cNvPicPr>
          <p:nvPr userDrawn="1"/>
        </p:nvPicPr>
        <p:blipFill>
          <a:blip r:embed="rId3" cstate="print"/>
          <a:srcRect l="12845" t="33876" r="973" b="28536"/>
          <a:stretch>
            <a:fillRect/>
          </a:stretch>
        </p:blipFill>
        <p:spPr>
          <a:xfrm>
            <a:off x="1" y="5013170"/>
            <a:ext cx="9143999" cy="1844830"/>
          </a:xfrm>
          <a:prstGeom prst="rect">
            <a:avLst/>
          </a:prstGeom>
          <a:ln w="3175">
            <a:miter lim="400000"/>
          </a:ln>
        </p:spPr>
      </p:pic>
      <p:pic>
        <p:nvPicPr>
          <p:cNvPr id="8" name="Picture 7">
            <a:extLst>
              <a:ext uri="{FF2B5EF4-FFF2-40B4-BE49-F238E27FC236}">
                <a16:creationId xmlns:a16="http://schemas.microsoft.com/office/drawing/2014/main" id="{1E9463C4-1712-B241-B398-B2C8CB92B74F}"/>
              </a:ext>
            </a:extLst>
          </p:cNvPr>
          <p:cNvPicPr>
            <a:picLocks noChangeAspect="1"/>
          </p:cNvPicPr>
          <p:nvPr userDrawn="1"/>
        </p:nvPicPr>
        <p:blipFill rotWithShape="1">
          <a:blip r:embed="rId4" cstate="print"/>
          <a:srcRect r="55307"/>
          <a:stretch/>
        </p:blipFill>
        <p:spPr>
          <a:xfrm>
            <a:off x="371939" y="732055"/>
            <a:ext cx="3005353" cy="3028770"/>
          </a:xfrm>
          <a:prstGeom prst="rect">
            <a:avLst/>
          </a:prstGeom>
        </p:spPr>
      </p:pic>
      <p:sp>
        <p:nvSpPr>
          <p:cNvPr id="9" name="Rectangle 8">
            <a:extLst>
              <a:ext uri="{FF2B5EF4-FFF2-40B4-BE49-F238E27FC236}">
                <a16:creationId xmlns:a16="http://schemas.microsoft.com/office/drawing/2014/main" id="{9988184D-A452-834B-8F8E-86881EE728DD}"/>
              </a:ext>
            </a:extLst>
          </p:cNvPr>
          <p:cNvSpPr/>
          <p:nvPr userDrawn="1"/>
        </p:nvSpPr>
        <p:spPr>
          <a:xfrm>
            <a:off x="7729020" y="0"/>
            <a:ext cx="1414980" cy="13357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36411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Clean Page">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3766691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1227667"/>
            <a:ext cx="2317751" cy="5630333"/>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1109225"/>
            <a:ext cx="8229600" cy="758295"/>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875984"/>
            <a:ext cx="8255000" cy="4287749"/>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6385253"/>
            <a:ext cx="6070600" cy="37623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4167234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NewTitle">
    <p:spTree>
      <p:nvGrpSpPr>
        <p:cNvPr id="1" name="Shape 12"/>
        <p:cNvGrpSpPr/>
        <p:nvPr/>
      </p:nvGrpSpPr>
      <p:grpSpPr>
        <a:xfrm>
          <a:off x="0" y="0"/>
          <a:ext cx="0" cy="0"/>
          <a:chOff x="0" y="0"/>
          <a:chExt cx="0" cy="0"/>
        </a:xfrm>
      </p:grpSpPr>
      <p:pic>
        <p:nvPicPr>
          <p:cNvPr id="17" name="6684912.jpg"/>
          <p:cNvPicPr>
            <a:picLocks noChangeAspect="1"/>
          </p:cNvPicPr>
          <p:nvPr userDrawn="1"/>
        </p:nvPicPr>
        <p:blipFill>
          <a:blip r:embed="rId3" cstate="print"/>
          <a:srcRect l="12845" t="33876" r="973" b="28536"/>
          <a:stretch>
            <a:fillRect/>
          </a:stretch>
        </p:blipFill>
        <p:spPr>
          <a:xfrm>
            <a:off x="1" y="5013170"/>
            <a:ext cx="9143999" cy="1844830"/>
          </a:xfrm>
          <a:prstGeom prst="rect">
            <a:avLst/>
          </a:prstGeom>
          <a:ln w="3175">
            <a:miter lim="400000"/>
          </a:ln>
        </p:spPr>
      </p:pic>
      <p:pic>
        <p:nvPicPr>
          <p:cNvPr id="18" name="Picture 17"/>
          <p:cNvPicPr>
            <a:picLocks noChangeAspect="1"/>
          </p:cNvPicPr>
          <p:nvPr userDrawn="1"/>
        </p:nvPicPr>
        <p:blipFill rotWithShape="1">
          <a:blip r:embed="rId4" cstate="print"/>
          <a:srcRect r="55307"/>
          <a:stretch/>
        </p:blipFill>
        <p:spPr>
          <a:xfrm>
            <a:off x="371939" y="732055"/>
            <a:ext cx="3005353" cy="3028770"/>
          </a:xfrm>
          <a:prstGeom prst="rect">
            <a:avLst/>
          </a:prstGeom>
        </p:spPr>
      </p:pic>
      <p:sp>
        <p:nvSpPr>
          <p:cNvPr id="26" name="Shape 14"/>
          <p:cNvSpPr txBox="1">
            <a:spLocks noGrp="1"/>
          </p:cNvSpPr>
          <p:nvPr>
            <p:ph type="ctrTitle" hasCustomPrompt="1"/>
          </p:nvPr>
        </p:nvSpPr>
        <p:spPr>
          <a:xfrm>
            <a:off x="3533478" y="1554718"/>
            <a:ext cx="5049455" cy="2118517"/>
          </a:xfrm>
          <a:prstGeom prst="rect">
            <a:avLst/>
          </a:prstGeom>
          <a:noFill/>
          <a:ln>
            <a:noFill/>
          </a:ln>
        </p:spPr>
        <p:txBody>
          <a:bodyPr lIns="91425" tIns="91425" rIns="91425" bIns="91425" anchor="ctr" anchorCtr="0"/>
          <a:lstStyle>
            <a:lvl1pPr marL="0" marR="0" indent="0" algn="ctr" rtl="0">
              <a:spcBef>
                <a:spcPts val="0"/>
              </a:spcBef>
              <a:spcAft>
                <a:spcPts val="0"/>
              </a:spcAft>
              <a:defRPr sz="2800" b="1" i="0" u="none" strike="noStrike" cap="none" baseline="0">
                <a:solidFill>
                  <a:srgbClr val="21218A"/>
                </a:solidFill>
                <a:latin typeface="+mn-lt"/>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dirty="0"/>
              <a:t>Click to Add Title</a:t>
            </a:r>
            <a:endParaRPr dirty="0"/>
          </a:p>
        </p:txBody>
      </p:sp>
      <p:sp>
        <p:nvSpPr>
          <p:cNvPr id="29" name="Shape 15"/>
          <p:cNvSpPr txBox="1">
            <a:spLocks noGrp="1"/>
          </p:cNvSpPr>
          <p:nvPr>
            <p:ph type="subTitle" idx="1" hasCustomPrompt="1"/>
          </p:nvPr>
        </p:nvSpPr>
        <p:spPr>
          <a:xfrm>
            <a:off x="4083462" y="3903379"/>
            <a:ext cx="4931463" cy="871930"/>
          </a:xfrm>
          <a:prstGeom prst="rect">
            <a:avLst/>
          </a:prstGeom>
          <a:noFill/>
          <a:ln>
            <a:noFill/>
          </a:ln>
        </p:spPr>
        <p:txBody>
          <a:bodyPr lIns="91425" tIns="91425" rIns="91425" bIns="91425" anchor="t" anchorCtr="0"/>
          <a:lstStyle>
            <a:lvl1pPr marL="0" marR="0" indent="0" algn="r" rtl="0">
              <a:spcBef>
                <a:spcPts val="100"/>
              </a:spcBef>
              <a:spcAft>
                <a:spcPts val="100"/>
              </a:spcAft>
              <a:buClr>
                <a:srgbClr val="0055B0"/>
              </a:buClr>
              <a:buFont typeface="Arial"/>
              <a:buNone/>
              <a:defRPr sz="2000" b="0" i="1" u="none" strike="noStrike" cap="none" baseline="0">
                <a:solidFill>
                  <a:schemeClr val="tx1"/>
                </a:solidFill>
                <a:latin typeface="+mn-lt"/>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dirty="0"/>
              <a:t>Click to Add Presenter Name</a:t>
            </a:r>
          </a:p>
          <a:p>
            <a:r>
              <a:rPr lang="en-US" dirty="0"/>
              <a:t>and SNOMED International</a:t>
            </a:r>
          </a:p>
        </p:txBody>
      </p:sp>
      <p:sp>
        <p:nvSpPr>
          <p:cNvPr id="21" name="Rectangle 20"/>
          <p:cNvSpPr/>
          <p:nvPr userDrawn="1"/>
        </p:nvSpPr>
        <p:spPr>
          <a:xfrm>
            <a:off x="7729020" y="0"/>
            <a:ext cx="1414980" cy="13357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819921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slide - plain a">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88950" y="410413"/>
            <a:ext cx="8229600" cy="758295"/>
          </a:xfrm>
          <a:prstGeom prst="rect">
            <a:avLst/>
          </a:prstGeom>
          <a:noFill/>
          <a:ln>
            <a:noFill/>
          </a:ln>
        </p:spPr>
        <p:txBody>
          <a:bodyPr wrap="square" lIns="91425" tIns="91425" rIns="91425" bIns="91425" anchor="ctr" anchorCtr="0"/>
          <a:lstStyle>
            <a:lvl1pPr marL="0" marR="0" lvl="0" indent="0" algn="l" rtl="0">
              <a:spcBef>
                <a:spcPts val="0"/>
              </a:spcBef>
              <a:buClr>
                <a:schemeClr val="accent1"/>
              </a:buClr>
              <a:buFont typeface="Arial"/>
              <a:buNone/>
              <a:defRPr sz="3200" b="1" i="0" u="none" strike="noStrike" cap="none">
                <a:solidFill>
                  <a:srgbClr val="00B0F0"/>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5" name="Shape 25"/>
          <p:cNvSpPr txBox="1">
            <a:spLocks noGrp="1"/>
          </p:cNvSpPr>
          <p:nvPr>
            <p:ph type="body" idx="1"/>
          </p:nvPr>
        </p:nvSpPr>
        <p:spPr>
          <a:xfrm>
            <a:off x="817756" y="1464528"/>
            <a:ext cx="7900794" cy="4699206"/>
          </a:xfrm>
          <a:prstGeom prst="rect">
            <a:avLst/>
          </a:prstGeom>
          <a:noFill/>
          <a:ln>
            <a:noFill/>
          </a:ln>
        </p:spPr>
        <p:txBody>
          <a:bodyPr wrap="square" lIns="91425" tIns="91425" rIns="91425" bIns="91425" anchor="t" anchorCtr="0"/>
          <a:lstStyle>
            <a:lvl1pPr marL="342900" marR="0" lvl="0" indent="-342900" algn="l" rtl="0">
              <a:spcBef>
                <a:spcPts val="1200"/>
              </a:spcBef>
              <a:buClr>
                <a:srgbClr val="009BE5"/>
              </a:buClr>
              <a:buFont typeface="Arial" panose="020B0604020202020204" pitchFamily="34" charset="0"/>
              <a:buChar char="•"/>
              <a:defRPr sz="2000" b="0" i="0" u="none" strike="noStrike" cap="none">
                <a:solidFill>
                  <a:schemeClr val="bg2"/>
                </a:solidFill>
                <a:latin typeface="Arial"/>
                <a:ea typeface="Arial"/>
                <a:cs typeface="Arial"/>
                <a:sym typeface="Arial"/>
              </a:defRPr>
            </a:lvl1pPr>
            <a:lvl2pPr marL="457200" marR="0" lvl="1" indent="0" algn="l" rtl="0">
              <a:spcBef>
                <a:spcPts val="1200"/>
              </a:spcBef>
              <a:buClr>
                <a:srgbClr val="1D1E20"/>
              </a:buClr>
              <a:buFont typeface="Arial"/>
              <a:buNone/>
              <a:defRPr sz="1400" b="0" i="0" u="none" strike="noStrike" cap="none">
                <a:solidFill>
                  <a:srgbClr val="1D1E20"/>
                </a:solidFill>
                <a:latin typeface="Arial"/>
                <a:ea typeface="Arial"/>
                <a:cs typeface="Arial"/>
                <a:sym typeface="Arial"/>
              </a:defRPr>
            </a:lvl2pPr>
            <a:lvl3pPr marL="45720" marR="0" lvl="2" indent="-7619" algn="l" rtl="0">
              <a:spcBef>
                <a:spcPts val="800"/>
              </a:spcBef>
              <a:buClr>
                <a:srgbClr val="1D1E20"/>
              </a:buClr>
              <a:buFont typeface="Arial"/>
              <a:buNone/>
              <a:defRPr sz="1200" b="0" i="0" u="none" strike="noStrike" cap="none">
                <a:solidFill>
                  <a:srgbClr val="1D1E20"/>
                </a:solidFill>
                <a:latin typeface="Verdana"/>
                <a:ea typeface="Verdana"/>
                <a:cs typeface="Verdana"/>
                <a:sym typeface="Verdana"/>
              </a:defRPr>
            </a:lvl3pPr>
            <a:lvl4pPr marL="1371600" marR="0" lvl="3" indent="0" algn="l" rtl="0">
              <a:spcBef>
                <a:spcPts val="200"/>
              </a:spcBef>
              <a:buClr>
                <a:srgbClr val="1D1E20"/>
              </a:buClr>
              <a:buFont typeface="Arial"/>
              <a:buNone/>
              <a:defRPr sz="1000" b="0" i="0" u="none" strike="noStrike" cap="none">
                <a:solidFill>
                  <a:srgbClr val="1D1E20"/>
                </a:solidFill>
                <a:latin typeface="Verdana"/>
                <a:ea typeface="Verdana"/>
                <a:cs typeface="Verdana"/>
                <a:sym typeface="Verdana"/>
              </a:defRPr>
            </a:lvl4pPr>
            <a:lvl5pPr marL="1828800" marR="0" lvl="4" indent="0" algn="l" rtl="0">
              <a:spcBef>
                <a:spcPts val="400"/>
              </a:spcBef>
              <a:buClr>
                <a:schemeClr val="dk1"/>
              </a:buClr>
              <a:buFont typeface="Arial"/>
              <a:buNone/>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6" name="Shape 26"/>
          <p:cNvSpPr txBox="1">
            <a:spLocks noGrp="1"/>
          </p:cNvSpPr>
          <p:nvPr>
            <p:ph type="sldNum" idx="12"/>
          </p:nvPr>
        </p:nvSpPr>
        <p:spPr>
          <a:xfrm>
            <a:off x="6553200" y="6356352"/>
            <a:ext cx="2133600" cy="501649"/>
          </a:xfrm>
          <a:prstGeom prst="rect">
            <a:avLst/>
          </a:prstGeom>
          <a:noFill/>
          <a:ln>
            <a:noFill/>
          </a:ln>
        </p:spPr>
        <p:txBody>
          <a:bodyPr wrap="square" lIns="0" tIns="0" rIns="0" bIns="0" anchor="ctr" anchorCtr="0">
            <a:noAutofit/>
          </a:bodyPr>
          <a:lstStyle/>
          <a:p>
            <a:pPr>
              <a:buSzPct val="25000"/>
            </a:pPr>
            <a:fld id="{00000000-1234-1234-1234-123412341234}" type="slidenum">
              <a:rPr lang="en-US" sz="800" smtClean="0">
                <a:solidFill>
                  <a:schemeClr val="accent3"/>
                </a:solidFill>
                <a:latin typeface="Arial"/>
                <a:cs typeface="Arial"/>
              </a:rPr>
              <a:pPr>
                <a:buSzPct val="25000"/>
              </a:pPr>
              <a:t>‹#›</a:t>
            </a:fld>
            <a:endParaRPr lang="en-US" sz="800">
              <a:solidFill>
                <a:schemeClr val="accent3"/>
              </a:solidFill>
              <a:latin typeface="Arial"/>
              <a:cs typeface="Arial"/>
            </a:endParaRPr>
          </a:p>
        </p:txBody>
      </p:sp>
    </p:spTree>
    <p:extLst>
      <p:ext uri="{BB962C8B-B14F-4D97-AF65-F5344CB8AC3E}">
        <p14:creationId xmlns:p14="http://schemas.microsoft.com/office/powerpoint/2010/main" val="1119560929"/>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12"/>
        <p:cNvGrpSpPr/>
        <p:nvPr/>
      </p:nvGrpSpPr>
      <p:grpSpPr>
        <a:xfrm>
          <a:off x="0" y="0"/>
          <a:ext cx="0" cy="0"/>
          <a:chOff x="0" y="0"/>
          <a:chExt cx="0" cy="0"/>
        </a:xfrm>
      </p:grpSpPr>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7569200" y="0"/>
            <a:ext cx="1524000" cy="1524000"/>
          </a:xfrm>
          <a:prstGeom prst="rect">
            <a:avLst/>
          </a:prstGeom>
        </p:spPr>
      </p:pic>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hasCustomPrompt="1"/>
          </p:nvPr>
        </p:nvSpPr>
        <p:spPr>
          <a:xfrm>
            <a:off x="685800" y="1899478"/>
            <a:ext cx="7772400" cy="1713662"/>
          </a:xfrm>
          <a:prstGeom prst="rect">
            <a:avLst/>
          </a:prstGeom>
          <a:noFill/>
          <a:ln>
            <a:noFill/>
          </a:ln>
        </p:spPr>
        <p:txBody>
          <a:bodyPr lIns="91425" tIns="91425" rIns="91425" bIns="91425" anchor="ctr" anchorCtr="0"/>
          <a:lstStyle>
            <a:lvl1pPr marL="0" marR="0" indent="0" algn="ctr" rtl="0">
              <a:spcBef>
                <a:spcPts val="0"/>
              </a:spcBef>
              <a:spcAft>
                <a:spcPts val="0"/>
              </a:spcAft>
              <a:defRPr sz="3600" b="1" i="0" u="none" strike="noStrike" cap="none" baseline="0">
                <a:solidFill>
                  <a:srgbClr val="21218A"/>
                </a:solidFill>
                <a:latin typeface="+mn-lt"/>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dirty="0"/>
              <a:t>Click to Add Title</a:t>
            </a:r>
            <a:br>
              <a:rPr lang="en-US" dirty="0"/>
            </a:br>
            <a:r>
              <a:rPr lang="en-US" dirty="0"/>
              <a:t>and Optional Subtitle</a:t>
            </a:r>
            <a:endParaRPr dirty="0"/>
          </a:p>
        </p:txBody>
      </p:sp>
      <p:sp>
        <p:nvSpPr>
          <p:cNvPr id="15" name="Shape 15"/>
          <p:cNvSpPr txBox="1">
            <a:spLocks noGrp="1"/>
          </p:cNvSpPr>
          <p:nvPr>
            <p:ph type="subTitle" idx="1" hasCustomPrompt="1"/>
          </p:nvPr>
        </p:nvSpPr>
        <p:spPr>
          <a:xfrm>
            <a:off x="3355077" y="5621595"/>
            <a:ext cx="5431276" cy="1135182"/>
          </a:xfrm>
          <a:prstGeom prst="rect">
            <a:avLst/>
          </a:prstGeom>
          <a:noFill/>
          <a:ln>
            <a:noFill/>
          </a:ln>
        </p:spPr>
        <p:txBody>
          <a:bodyPr lIns="91425" tIns="91425" rIns="91425" bIns="91425" anchor="t" anchorCtr="0"/>
          <a:lstStyle>
            <a:lvl1pPr marL="0" marR="0" indent="0" algn="r" rtl="0">
              <a:spcBef>
                <a:spcPts val="100"/>
              </a:spcBef>
              <a:spcAft>
                <a:spcPts val="100"/>
              </a:spcAft>
              <a:buClr>
                <a:srgbClr val="0055B0"/>
              </a:buClr>
              <a:buFont typeface="Arial"/>
              <a:buNone/>
              <a:defRPr sz="2000" b="0" i="0" u="none" strike="noStrike" cap="none" baseline="0">
                <a:solidFill>
                  <a:srgbClr val="0070C0"/>
                </a:solidFill>
                <a:latin typeface="+mn-lt"/>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dirty="0"/>
              <a:t>Click to Add Presenter Name</a:t>
            </a:r>
          </a:p>
          <a:p>
            <a:r>
              <a:rPr lang="en-US" dirty="0"/>
              <a:t>and Job Role</a:t>
            </a:r>
          </a:p>
        </p:txBody>
      </p:sp>
      <p:grpSp>
        <p:nvGrpSpPr>
          <p:cNvPr id="7" name="Group 1"/>
          <p:cNvGrpSpPr>
            <a:grpSpLocks/>
          </p:cNvGrpSpPr>
          <p:nvPr/>
        </p:nvGrpSpPr>
        <p:grpSpPr bwMode="auto">
          <a:xfrm>
            <a:off x="0" y="3714253"/>
            <a:ext cx="9145588" cy="1729943"/>
            <a:chOff x="-1588" y="4221163"/>
            <a:chExt cx="9145588" cy="1729943"/>
          </a:xfrm>
        </p:grpSpPr>
        <p:pic>
          <p:nvPicPr>
            <p:cNvPr id="8" name="Picture 13" descr="MPj0438870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6012" y="4222890"/>
              <a:ext cx="2566815" cy="1728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28" descr="MPj042226000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638" y="4221163"/>
              <a:ext cx="2593975" cy="172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34" descr="MPj0442437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1613" y="4221163"/>
              <a:ext cx="2592387" cy="172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37" descr="MPj0426557000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4221163"/>
              <a:ext cx="1728788" cy="172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5" name="Picture 4"/>
          <p:cNvPicPr>
            <a:picLocks/>
          </p:cNvPicPr>
          <p:nvPr/>
        </p:nvPicPr>
        <p:blipFill>
          <a:blip r:embed="rId8">
            <a:extLst>
              <a:ext uri="{28A0092B-C50C-407E-A947-70E740481C1C}">
                <a14:useLocalDpi xmlns:a14="http://schemas.microsoft.com/office/drawing/2010/main" val="0"/>
              </a:ext>
            </a:extLst>
          </a:blip>
          <a:stretch>
            <a:fillRect/>
          </a:stretch>
        </p:blipFill>
        <p:spPr>
          <a:xfrm>
            <a:off x="50800" y="5727700"/>
            <a:ext cx="3225800" cy="952500"/>
          </a:xfrm>
          <a:prstGeom prst="rect">
            <a:avLst/>
          </a:prstGeom>
        </p:spPr>
      </p:pic>
    </p:spTree>
    <p:custDataLst>
      <p:tags r:id="rId1"/>
    </p:custDataLst>
    <p:extLst>
      <p:ext uri="{BB962C8B-B14F-4D97-AF65-F5344CB8AC3E}">
        <p14:creationId xmlns:p14="http://schemas.microsoft.com/office/powerpoint/2010/main" val="2298344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8148" y="1823971"/>
            <a:ext cx="3784606" cy="3784311"/>
          </a:xfrm>
        </p:spPr>
        <p:txBody>
          <a:bodyPr anchor="ctr" anchorCtr="0"/>
          <a:lstStyle>
            <a:lvl1pPr algn="l">
              <a:defRPr sz="3600" b="1" i="0" cap="none">
                <a:latin typeface="+mj-lt"/>
                <a:cs typeface="Trebuchet MS Bold"/>
              </a:defRPr>
            </a:lvl1pPr>
          </a:lstStyle>
          <a:p>
            <a:r>
              <a:rPr lang="en-US" dirty="0"/>
              <a:t>Click to Add Section Title</a:t>
            </a:r>
          </a:p>
        </p:txBody>
      </p:sp>
      <p:sp>
        <p:nvSpPr>
          <p:cNvPr id="9" name="Content Placeholder 8"/>
          <p:cNvSpPr>
            <a:spLocks noGrp="1"/>
          </p:cNvSpPr>
          <p:nvPr>
            <p:ph sz="quarter" idx="10" hasCustomPrompt="1"/>
          </p:nvPr>
        </p:nvSpPr>
        <p:spPr>
          <a:xfrm>
            <a:off x="5114332" y="1968865"/>
            <a:ext cx="3528890" cy="3443384"/>
          </a:xfrm>
        </p:spPr>
        <p:txBody>
          <a:bodyPr vert="horz"/>
          <a:lstStyle>
            <a:lvl1pPr marL="129541" indent="0">
              <a:buNone/>
              <a:defRPr sz="1800"/>
            </a:lvl1pPr>
            <a:lvl2pPr>
              <a:defRPr sz="1600"/>
            </a:lvl2pPr>
          </a:lstStyle>
          <a:p>
            <a:pPr lvl="0"/>
            <a:r>
              <a:rPr lang="en-US" dirty="0"/>
              <a:t>Optional image</a:t>
            </a:r>
          </a:p>
        </p:txBody>
      </p:sp>
      <p:sp>
        <p:nvSpPr>
          <p:cNvPr id="10"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3" name="Picture 2"/>
          <p:cNvPicPr>
            <a:picLocks/>
          </p:cNvPicPr>
          <p:nvPr/>
        </p:nvPicPr>
        <p:blipFill>
          <a:blip r:embed="rId3">
            <a:extLst>
              <a:ext uri="{28A0092B-C50C-407E-A947-70E740481C1C}">
                <a14:useLocalDpi xmlns:a14="http://schemas.microsoft.com/office/drawing/2010/main" val="0"/>
              </a:ext>
            </a:extLst>
          </a:blip>
          <a:stretch>
            <a:fillRect/>
          </a:stretch>
        </p:blipFill>
        <p:spPr>
          <a:xfrm>
            <a:off x="7569200" y="0"/>
            <a:ext cx="1524000" cy="1524000"/>
          </a:xfrm>
          <a:prstGeom prst="rect">
            <a:avLst/>
          </a:prstGeom>
        </p:spPr>
      </p:pic>
    </p:spTree>
    <p:custDataLst>
      <p:tags r:id="rId1"/>
    </p:custDataLst>
    <p:extLst>
      <p:ext uri="{BB962C8B-B14F-4D97-AF65-F5344CB8AC3E}">
        <p14:creationId xmlns:p14="http://schemas.microsoft.com/office/powerpoint/2010/main" val="1140037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hasCustomPrompt="1"/>
          </p:nvPr>
        </p:nvSpPr>
        <p:spPr>
          <a:xfrm>
            <a:off x="457200" y="1428736"/>
            <a:ext cx="8229600" cy="5000660"/>
          </a:xfrm>
        </p:spPr>
        <p:txBody>
          <a:bodyPr/>
          <a:lstStyle>
            <a:lvl1pPr>
              <a:defRPr>
                <a:latin typeface="+mn-lt"/>
              </a:defRPr>
            </a:lvl1pPr>
            <a:lvl2pPr>
              <a:defRPr>
                <a:latin typeface="+mn-lt"/>
              </a:defRPr>
            </a:lvl2pPr>
            <a:lvl3pPr>
              <a:defRPr>
                <a:latin typeface="+mn-lt"/>
              </a:defRPr>
            </a:lvl3pPr>
            <a:lvl4pPr marL="1600200" indent="-127000">
              <a:buClrTx/>
              <a:buFont typeface="Arial"/>
              <a:buChar char="•"/>
              <a:defRPr lang="en-US" sz="1800" dirty="0" smtClean="0">
                <a:solidFill>
                  <a:srgbClr val="3399FF"/>
                </a:solidFill>
                <a:latin typeface="+mn-lt"/>
              </a:defRPr>
            </a:lvl4pPr>
            <a:lvl5pPr>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6"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
        <p:nvSpPr>
          <p:cNvPr id="7"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8"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custDataLst>
      <p:tags r:id="rId1"/>
    </p:custDataLst>
    <p:extLst>
      <p:ext uri="{BB962C8B-B14F-4D97-AF65-F5344CB8AC3E}">
        <p14:creationId xmlns:p14="http://schemas.microsoft.com/office/powerpoint/2010/main" val="14770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Titled Column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1</a:t>
            </a:r>
          </a:p>
        </p:txBody>
      </p:sp>
      <p:sp>
        <p:nvSpPr>
          <p:cNvPr id="38" name="Shape 38"/>
          <p:cNvSpPr txBox="1">
            <a:spLocks noGrp="1"/>
          </p:cNvSpPr>
          <p:nvPr>
            <p:ph type="body" idx="3" hasCustomPrompt="1"/>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2</a:t>
            </a:r>
          </a:p>
        </p:txBody>
      </p:sp>
      <p:sp>
        <p:nvSpPr>
          <p:cNvPr id="10" name="Shape 18"/>
          <p:cNvSpPr txBox="1">
            <a:spLocks noGrp="1"/>
          </p:cNvSpPr>
          <p:nvPr>
            <p:ph type="title" hasCustomPrompt="1"/>
          </p:nvPr>
        </p:nvSpPr>
        <p:spPr>
          <a:xfrm>
            <a:off x="457200" y="739912"/>
            <a:ext cx="7332731"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mn-lt"/>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3" name="Content Placeholder 2"/>
          <p:cNvSpPr>
            <a:spLocks noGrp="1"/>
          </p:cNvSpPr>
          <p:nvPr>
            <p:ph sz="quarter" idx="11" hasCustomPrompt="1"/>
          </p:nvPr>
        </p:nvSpPr>
        <p:spPr>
          <a:xfrm>
            <a:off x="457200" y="2301271"/>
            <a:ext cx="4040188" cy="4128125"/>
          </a:xfrm>
        </p:spPr>
        <p:txBody>
          <a:bodyPr vert="horz"/>
          <a:lstStyle>
            <a:lvl1pPr>
              <a:defRPr sz="2000" baseline="0"/>
            </a:lvl1pPr>
            <a:lvl2pPr>
              <a:defRPr sz="1800"/>
            </a:lvl2pPr>
          </a:lstStyle>
          <a:p>
            <a:pPr lvl="0"/>
            <a:r>
              <a:rPr lang="en-US" dirty="0"/>
              <a:t>Click to add column 1 text</a:t>
            </a:r>
          </a:p>
        </p:txBody>
      </p:sp>
      <p:sp>
        <p:nvSpPr>
          <p:cNvPr id="5" name="Content Placeholder 4"/>
          <p:cNvSpPr>
            <a:spLocks noGrp="1"/>
          </p:cNvSpPr>
          <p:nvPr>
            <p:ph sz="quarter" idx="12" hasCustomPrompt="1"/>
          </p:nvPr>
        </p:nvSpPr>
        <p:spPr>
          <a:xfrm>
            <a:off x="4645025" y="2301271"/>
            <a:ext cx="4041775" cy="4128125"/>
          </a:xfrm>
        </p:spPr>
        <p:txBody>
          <a:bodyPr vert="horz"/>
          <a:lstStyle>
            <a:lvl1pPr>
              <a:defRPr sz="2000"/>
            </a:lvl1pPr>
            <a:lvl2pPr>
              <a:defRPr sz="1800"/>
            </a:lvl2pPr>
          </a:lstStyle>
          <a:p>
            <a:pPr lvl="0"/>
            <a:r>
              <a:rPr lang="en-US" dirty="0"/>
              <a:t>Click to add column 2 text</a:t>
            </a:r>
          </a:p>
        </p:txBody>
      </p:sp>
      <p:sp>
        <p:nvSpPr>
          <p:cNvPr id="13" name="Line 222"/>
          <p:cNvSpPr>
            <a:spLocks noChangeShapeType="1"/>
          </p:cNvSpPr>
          <p:nvPr/>
        </p:nvSpPr>
        <p:spPr bwMode="auto">
          <a:xfrm>
            <a:off x="457200" y="2174874"/>
            <a:ext cx="4040187" cy="0"/>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en-US"/>
          </a:p>
        </p:txBody>
      </p:sp>
      <p:sp>
        <p:nvSpPr>
          <p:cNvPr id="15" name="Line 222"/>
          <p:cNvSpPr>
            <a:spLocks noChangeShapeType="1"/>
          </p:cNvSpPr>
          <p:nvPr/>
        </p:nvSpPr>
        <p:spPr bwMode="auto">
          <a:xfrm>
            <a:off x="4635501" y="2174874"/>
            <a:ext cx="4040187" cy="0"/>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en-US"/>
          </a:p>
        </p:txBody>
      </p:sp>
      <p:sp>
        <p:nvSpPr>
          <p:cNvPr id="16"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
        <p:nvSpPr>
          <p:cNvPr id="12"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
        <p:nvSpPr>
          <p:cNvPr id="14" name="Line 222"/>
          <p:cNvSpPr>
            <a:spLocks noChangeShapeType="1"/>
          </p:cNvSpPr>
          <p:nvPr/>
        </p:nvSpPr>
        <p:spPr bwMode="auto">
          <a:xfrm>
            <a:off x="457200" y="2174874"/>
            <a:ext cx="4040187"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
        <p:nvSpPr>
          <p:cNvPr id="17" name="Line 222"/>
          <p:cNvSpPr>
            <a:spLocks noChangeShapeType="1"/>
          </p:cNvSpPr>
          <p:nvPr/>
        </p:nvSpPr>
        <p:spPr bwMode="auto">
          <a:xfrm>
            <a:off x="4635501" y="2174874"/>
            <a:ext cx="4040187"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extLst>
      <p:ext uri="{BB962C8B-B14F-4D97-AF65-F5344CB8AC3E}">
        <p14:creationId xmlns:p14="http://schemas.microsoft.com/office/powerpoint/2010/main" val="905275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Two Contents">
    <p:spTree>
      <p:nvGrpSpPr>
        <p:cNvPr id="1" name="Shape 34"/>
        <p:cNvGrpSpPr/>
        <p:nvPr/>
      </p:nvGrpSpPr>
      <p:grpSpPr>
        <a:xfrm>
          <a:off x="0" y="0"/>
          <a:ext cx="0" cy="0"/>
          <a:chOff x="0" y="0"/>
          <a:chExt cx="0" cy="0"/>
        </a:xfrm>
      </p:grpSpPr>
      <p:sp>
        <p:nvSpPr>
          <p:cNvPr id="10" name="Shape 18"/>
          <p:cNvSpPr txBox="1">
            <a:spLocks noGrp="1"/>
          </p:cNvSpPr>
          <p:nvPr>
            <p:ph type="title" hasCustomPrompt="1"/>
          </p:nvPr>
        </p:nvSpPr>
        <p:spPr>
          <a:xfrm>
            <a:off x="457200" y="741521"/>
            <a:ext cx="7319148" cy="538391"/>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mn-lt"/>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3" name="Content Placeholder 2"/>
          <p:cNvSpPr>
            <a:spLocks noGrp="1"/>
          </p:cNvSpPr>
          <p:nvPr>
            <p:ph sz="quarter" idx="11" hasCustomPrompt="1"/>
          </p:nvPr>
        </p:nvSpPr>
        <p:spPr>
          <a:xfrm>
            <a:off x="468313" y="1457325"/>
            <a:ext cx="4024312" cy="4972050"/>
          </a:xfrm>
        </p:spPr>
        <p:txBody>
          <a:bodyPr vert="horz"/>
          <a:lstStyle>
            <a:lvl1pPr marL="129541" indent="0">
              <a:buNone/>
              <a:defRPr sz="2000" baseline="0"/>
            </a:lvl1pPr>
            <a:lvl2pPr>
              <a:defRPr sz="1800"/>
            </a:lvl2pPr>
          </a:lstStyle>
          <a:p>
            <a:pPr lvl="0"/>
            <a:r>
              <a:rPr lang="en-US" dirty="0"/>
              <a:t>Text or image</a:t>
            </a:r>
          </a:p>
        </p:txBody>
      </p:sp>
      <p:sp>
        <p:nvSpPr>
          <p:cNvPr id="12" name="Content Placeholder 2"/>
          <p:cNvSpPr>
            <a:spLocks noGrp="1"/>
          </p:cNvSpPr>
          <p:nvPr>
            <p:ph sz="quarter" idx="12" hasCustomPrompt="1"/>
          </p:nvPr>
        </p:nvSpPr>
        <p:spPr>
          <a:xfrm>
            <a:off x="4662488" y="1457325"/>
            <a:ext cx="4024312" cy="4972050"/>
          </a:xfrm>
        </p:spPr>
        <p:txBody>
          <a:bodyPr vert="horz"/>
          <a:lstStyle>
            <a:lvl1pPr marL="129541" indent="0">
              <a:buNone/>
              <a:defRPr sz="2000" baseline="0"/>
            </a:lvl1pPr>
            <a:lvl2pPr>
              <a:defRPr sz="1800"/>
            </a:lvl2pPr>
          </a:lstStyle>
          <a:p>
            <a:pPr lvl="0"/>
            <a:r>
              <a:rPr lang="en-US" dirty="0"/>
              <a:t>Text or object</a:t>
            </a:r>
          </a:p>
        </p:txBody>
      </p:sp>
      <p:sp>
        <p:nvSpPr>
          <p:cNvPr id="13"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
        <p:nvSpPr>
          <p:cNvPr id="7"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extLst>
      <p:ext uri="{BB962C8B-B14F-4D97-AF65-F5344CB8AC3E}">
        <p14:creationId xmlns:p14="http://schemas.microsoft.com/office/powerpoint/2010/main" val="347550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Titled Row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1"/>
            <a:ext cx="2468898" cy="2351083"/>
          </a:xfrm>
          <a:prstGeom prst="rect">
            <a:avLst/>
          </a:prstGeom>
          <a:noFill/>
          <a:ln>
            <a:noFill/>
          </a:ln>
        </p:spPr>
        <p:txBody>
          <a:bodyPr lIns="91425" tIns="91425" rIns="91425" bIns="91425" anchor="ctr" anchorCtr="0"/>
          <a:lstStyle>
            <a:lvl1pPr marL="0" indent="0" algn="ctr"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1</a:t>
            </a:r>
          </a:p>
        </p:txBody>
      </p:sp>
      <p:sp>
        <p:nvSpPr>
          <p:cNvPr id="38" name="Shape 38"/>
          <p:cNvSpPr txBox="1">
            <a:spLocks noGrp="1"/>
          </p:cNvSpPr>
          <p:nvPr>
            <p:ph type="body" idx="3" hasCustomPrompt="1"/>
          </p:nvPr>
        </p:nvSpPr>
        <p:spPr>
          <a:xfrm>
            <a:off x="457200" y="4069073"/>
            <a:ext cx="2468898" cy="2340438"/>
          </a:xfrm>
          <a:prstGeom prst="rect">
            <a:avLst/>
          </a:prstGeom>
          <a:noFill/>
          <a:ln>
            <a:noFill/>
          </a:ln>
        </p:spPr>
        <p:txBody>
          <a:bodyPr lIns="91425" tIns="91425" rIns="91425" bIns="91425" anchor="ctr" anchorCtr="0"/>
          <a:lstStyle>
            <a:lvl1pPr marL="0" indent="0" algn="ctr"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2</a:t>
            </a:r>
          </a:p>
        </p:txBody>
      </p:sp>
      <p:sp>
        <p:nvSpPr>
          <p:cNvPr id="10" name="Shape 18"/>
          <p:cNvSpPr txBox="1">
            <a:spLocks noGrp="1"/>
          </p:cNvSpPr>
          <p:nvPr>
            <p:ph type="title"/>
          </p:nvPr>
        </p:nvSpPr>
        <p:spPr>
          <a:xfrm>
            <a:off x="457200" y="739912"/>
            <a:ext cx="7353105"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mn-lt"/>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a:t>Click to edit Master title style</a:t>
            </a:r>
            <a:endParaRPr dirty="0"/>
          </a:p>
        </p:txBody>
      </p:sp>
      <p:sp>
        <p:nvSpPr>
          <p:cNvPr id="11"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3" name="Content Placeholder 2"/>
          <p:cNvSpPr>
            <a:spLocks noGrp="1"/>
          </p:cNvSpPr>
          <p:nvPr>
            <p:ph sz="quarter" idx="11" hasCustomPrompt="1"/>
          </p:nvPr>
        </p:nvSpPr>
        <p:spPr>
          <a:xfrm>
            <a:off x="3200415" y="1545756"/>
            <a:ext cx="5475273" cy="2340438"/>
          </a:xfrm>
        </p:spPr>
        <p:txBody>
          <a:bodyPr vert="horz"/>
          <a:lstStyle>
            <a:lvl1pPr>
              <a:defRPr sz="2000" baseline="0"/>
            </a:lvl1pPr>
            <a:lvl2pPr>
              <a:defRPr sz="1800"/>
            </a:lvl2pPr>
          </a:lstStyle>
          <a:p>
            <a:pPr lvl="0"/>
            <a:r>
              <a:rPr lang="en-US" dirty="0"/>
              <a:t>Click to add row 1 item</a:t>
            </a:r>
          </a:p>
        </p:txBody>
      </p:sp>
      <p:sp>
        <p:nvSpPr>
          <p:cNvPr id="5" name="Content Placeholder 4"/>
          <p:cNvSpPr>
            <a:spLocks noGrp="1"/>
          </p:cNvSpPr>
          <p:nvPr>
            <p:ph sz="quarter" idx="12" hasCustomPrompt="1"/>
          </p:nvPr>
        </p:nvSpPr>
        <p:spPr>
          <a:xfrm>
            <a:off x="3200415" y="4069073"/>
            <a:ext cx="5486385" cy="2340438"/>
          </a:xfrm>
        </p:spPr>
        <p:txBody>
          <a:bodyPr vert="horz"/>
          <a:lstStyle>
            <a:lvl1pPr>
              <a:defRPr sz="2000"/>
            </a:lvl1pPr>
            <a:lvl2pPr>
              <a:defRPr sz="1800"/>
            </a:lvl2pPr>
          </a:lstStyle>
          <a:p>
            <a:pPr lvl="0"/>
            <a:r>
              <a:rPr lang="en-US" dirty="0"/>
              <a:t>Click to add row 2 item</a:t>
            </a:r>
          </a:p>
        </p:txBody>
      </p:sp>
      <p:sp>
        <p:nvSpPr>
          <p:cNvPr id="13" name="Line 222"/>
          <p:cNvSpPr>
            <a:spLocks noChangeShapeType="1"/>
          </p:cNvSpPr>
          <p:nvPr/>
        </p:nvSpPr>
        <p:spPr bwMode="auto">
          <a:xfrm flipV="1">
            <a:off x="457200" y="3958548"/>
            <a:ext cx="2651776" cy="19085"/>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en-US"/>
          </a:p>
        </p:txBody>
      </p:sp>
      <p:sp>
        <p:nvSpPr>
          <p:cNvPr id="16"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666770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4"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6"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
        <p:nvSpPr>
          <p:cNvPr id="5"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custDataLst>
      <p:tags r:id="rId1"/>
    </p:custDataLst>
    <p:extLst>
      <p:ext uri="{BB962C8B-B14F-4D97-AF65-F5344CB8AC3E}">
        <p14:creationId xmlns:p14="http://schemas.microsoft.com/office/powerpoint/2010/main" val="3403634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4"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463601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744212"/>
            <a:ext cx="8229600"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7" name="Picture 6"/>
          <p:cNvPicPr>
            <a:picLocks/>
          </p:cNvPicPr>
          <p:nvPr/>
        </p:nvPicPr>
        <p:blipFill>
          <a:blip r:embed="rId15">
            <a:extLst>
              <a:ext uri="{28A0092B-C50C-407E-A947-70E740481C1C}">
                <a14:useLocalDpi xmlns:a14="http://schemas.microsoft.com/office/drawing/2010/main" val="0"/>
              </a:ext>
            </a:extLst>
          </a:blip>
          <a:stretch>
            <a:fillRect/>
          </a:stretch>
        </p:blipFill>
        <p:spPr>
          <a:xfrm>
            <a:off x="8331200" y="12700"/>
            <a:ext cx="749300" cy="749300"/>
          </a:xfrm>
          <a:prstGeom prst="rect">
            <a:avLst/>
          </a:prstGeom>
        </p:spPr>
      </p:pic>
    </p:spTree>
    <p:extLst>
      <p:ext uri="{BB962C8B-B14F-4D97-AF65-F5344CB8AC3E}">
        <p14:creationId xmlns:p14="http://schemas.microsoft.com/office/powerpoint/2010/main" val="4158137709"/>
      </p:ext>
    </p:extLst>
  </p:cSld>
  <p:clrMap bg1="lt1" tx1="dk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1" r:id="rId11"/>
    <p:sldLayoutId id="2147483703" r:id="rId12"/>
    <p:sldLayoutId id="2147483732" r:id="rId13"/>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8.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D571-5A82-0E4C-8E14-F3F8CC7EBDE6}"/>
              </a:ext>
            </a:extLst>
          </p:cNvPr>
          <p:cNvSpPr>
            <a:spLocks noGrp="1"/>
          </p:cNvSpPr>
          <p:nvPr>
            <p:ph type="title"/>
          </p:nvPr>
        </p:nvSpPr>
        <p:spPr/>
        <p:txBody>
          <a:bodyPr/>
          <a:lstStyle/>
          <a:p>
            <a:r>
              <a:rPr lang="en-US" dirty="0" err="1"/>
              <a:t>OneLondon</a:t>
            </a:r>
            <a:r>
              <a:rPr lang="en-US" dirty="0"/>
              <a:t> (UK)</a:t>
            </a:r>
          </a:p>
        </p:txBody>
      </p:sp>
      <p:sp>
        <p:nvSpPr>
          <p:cNvPr id="3" name="Content Placeholder 2"/>
          <p:cNvSpPr>
            <a:spLocks noGrp="1"/>
          </p:cNvSpPr>
          <p:nvPr>
            <p:ph type="body" idx="1"/>
          </p:nvPr>
        </p:nvSpPr>
        <p:spPr>
          <a:xfrm>
            <a:off x="817756" y="1361440"/>
            <a:ext cx="8011284" cy="4802294"/>
          </a:xfrm>
        </p:spPr>
        <p:txBody>
          <a:bodyPr/>
          <a:lstStyle/>
          <a:p>
            <a:pPr marL="0" indent="0">
              <a:buNone/>
            </a:pPr>
            <a:r>
              <a:rPr lang="en-GB" dirty="0">
                <a:solidFill>
                  <a:srgbClr val="00B0F0"/>
                </a:solidFill>
              </a:rPr>
              <a:t>A partnership of NHS organisations and local government across London. The programme is to align efforts to develop, adopt and use digital technologies, as part of Integrated Care Systems </a:t>
            </a:r>
          </a:p>
          <a:p>
            <a:pPr marL="0" indent="0">
              <a:buNone/>
            </a:pPr>
            <a:endParaRPr lang="en-GB" dirty="0">
              <a:solidFill>
                <a:srgbClr val="00B0F0"/>
              </a:solidFill>
            </a:endParaRPr>
          </a:p>
          <a:p>
            <a:pPr marL="0" indent="0">
              <a:buNone/>
            </a:pPr>
            <a:endParaRPr lang="en-GB" dirty="0">
              <a:solidFill>
                <a:srgbClr val="00B0F0"/>
              </a:solidFill>
            </a:endParaRPr>
          </a:p>
          <a:p>
            <a:pPr marL="0" indent="0">
              <a:buNone/>
            </a:pPr>
            <a:endParaRPr lang="en-GB" dirty="0">
              <a:solidFill>
                <a:srgbClr val="00B0F0"/>
              </a:solidFill>
            </a:endParaRPr>
          </a:p>
          <a:p>
            <a:pPr marL="0" indent="0">
              <a:buNone/>
            </a:pPr>
            <a:endParaRPr lang="en-GB" dirty="0">
              <a:solidFill>
                <a:srgbClr val="00B0F0"/>
              </a:solidFill>
            </a:endParaRPr>
          </a:p>
          <a:p>
            <a:pPr marL="0" indent="0">
              <a:spcBef>
                <a:spcPts val="600"/>
              </a:spcBef>
              <a:buNone/>
            </a:pPr>
            <a:endParaRPr lang="en-US" dirty="0"/>
          </a:p>
        </p:txBody>
      </p:sp>
      <p:pic>
        <p:nvPicPr>
          <p:cNvPr id="4" name="Picture 3" descr="A close up of a map&#10;&#10;Description automatically generated">
            <a:extLst>
              <a:ext uri="{FF2B5EF4-FFF2-40B4-BE49-F238E27FC236}">
                <a16:creationId xmlns:a16="http://schemas.microsoft.com/office/drawing/2014/main" id="{2BEE6369-94E0-F642-888F-7817DA11A3B2}"/>
              </a:ext>
            </a:extLst>
          </p:cNvPr>
          <p:cNvPicPr>
            <a:picLocks noChangeAspect="1"/>
          </p:cNvPicPr>
          <p:nvPr/>
        </p:nvPicPr>
        <p:blipFill rotWithShape="1">
          <a:blip r:embed="rId4"/>
          <a:srcRect l="3255" t="6242"/>
          <a:stretch/>
        </p:blipFill>
        <p:spPr>
          <a:xfrm>
            <a:off x="955862" y="2495104"/>
            <a:ext cx="7370382" cy="4362896"/>
          </a:xfrm>
          <a:prstGeom prst="rect">
            <a:avLst/>
          </a:prstGeom>
        </p:spPr>
      </p:pic>
    </p:spTree>
    <p:custDataLst>
      <p:tags r:id="rId1"/>
    </p:custDataLst>
    <p:extLst>
      <p:ext uri="{BB962C8B-B14F-4D97-AF65-F5344CB8AC3E}">
        <p14:creationId xmlns:p14="http://schemas.microsoft.com/office/powerpoint/2010/main" val="2136765217"/>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D571-5A82-0E4C-8E14-F3F8CC7EBDE6}"/>
              </a:ext>
            </a:extLst>
          </p:cNvPr>
          <p:cNvSpPr>
            <a:spLocks noGrp="1"/>
          </p:cNvSpPr>
          <p:nvPr>
            <p:ph type="title"/>
          </p:nvPr>
        </p:nvSpPr>
        <p:spPr/>
        <p:txBody>
          <a:bodyPr/>
          <a:lstStyle/>
          <a:p>
            <a:r>
              <a:rPr lang="en-US" dirty="0"/>
              <a:t>Discovery Data Service (UK)</a:t>
            </a:r>
          </a:p>
        </p:txBody>
      </p:sp>
      <p:sp>
        <p:nvSpPr>
          <p:cNvPr id="3" name="Content Placeholder 2"/>
          <p:cNvSpPr>
            <a:spLocks noGrp="1"/>
          </p:cNvSpPr>
          <p:nvPr>
            <p:ph type="body" idx="1"/>
          </p:nvPr>
        </p:nvSpPr>
        <p:spPr>
          <a:xfrm>
            <a:off x="817756" y="1361440"/>
            <a:ext cx="8011284" cy="4802294"/>
          </a:xfrm>
        </p:spPr>
        <p:txBody>
          <a:bodyPr/>
          <a:lstStyle/>
          <a:p>
            <a:pPr marL="0" indent="0">
              <a:buNone/>
            </a:pPr>
            <a:r>
              <a:rPr lang="en-GB" dirty="0">
                <a:solidFill>
                  <a:srgbClr val="00B0F0"/>
                </a:solidFill>
              </a:rPr>
              <a:t>Discovery East London program (component of OneLondon) developed the Discovery Data Service (DDS).</a:t>
            </a:r>
            <a:r>
              <a:rPr lang="en-GB" dirty="0"/>
              <a:t> </a:t>
            </a:r>
            <a:r>
              <a:rPr lang="en-GB" dirty="0">
                <a:solidFill>
                  <a:srgbClr val="00B0F0"/>
                </a:solidFill>
              </a:rPr>
              <a:t>Data is converted to a common format that is directly compatible with FHIR and SNOMED</a:t>
            </a:r>
            <a:endParaRPr lang="en-GB" dirty="0"/>
          </a:p>
          <a:p>
            <a:pPr marL="0" indent="0">
              <a:buNone/>
            </a:pPr>
            <a:r>
              <a:rPr lang="en-GB" b="1" dirty="0">
                <a:solidFill>
                  <a:srgbClr val="00B0F0"/>
                </a:solidFill>
              </a:rPr>
              <a:t>Scope</a:t>
            </a:r>
          </a:p>
          <a:p>
            <a:pPr marL="447675" lvl="1" indent="-177800">
              <a:spcBef>
                <a:spcPts val="600"/>
              </a:spcBef>
              <a:buClr>
                <a:srgbClr val="00B0F0"/>
              </a:buClr>
              <a:buFont typeface="Arial" panose="020B0604020202020204" pitchFamily="34" charset="0"/>
              <a:buChar char="•"/>
            </a:pPr>
            <a:r>
              <a:rPr lang="en-GB" sz="1800" dirty="0"/>
              <a:t>Used by subscribers of service to access data </a:t>
            </a:r>
            <a:r>
              <a:rPr lang="en-GB" sz="1800" kern="1200" dirty="0">
                <a:solidFill>
                  <a:schemeClr val="tx1"/>
                </a:solidFill>
              </a:rPr>
              <a:t>for direct care or for secondary uses</a:t>
            </a:r>
            <a:endParaRPr lang="en-GB" sz="1800" dirty="0"/>
          </a:p>
          <a:p>
            <a:pPr marL="0" indent="0">
              <a:buNone/>
            </a:pPr>
            <a:r>
              <a:rPr lang="en-GB" b="1" dirty="0">
                <a:solidFill>
                  <a:srgbClr val="00B0F0"/>
                </a:solidFill>
              </a:rPr>
              <a:t>Why SNOMED CT</a:t>
            </a:r>
          </a:p>
          <a:p>
            <a:pPr marL="447675" lvl="1" indent="-177800">
              <a:spcBef>
                <a:spcPts val="600"/>
              </a:spcBef>
              <a:buClr>
                <a:srgbClr val="00B0F0"/>
              </a:buClr>
              <a:buFont typeface="Arial" panose="020B0604020202020204" pitchFamily="34" charset="0"/>
              <a:buChar char="•"/>
            </a:pPr>
            <a:r>
              <a:rPr lang="en-GB" sz="1800" dirty="0"/>
              <a:t>To predict, anticipate or inform individual health needs from algorithms running in real time (or as near as possible) to improve or prevent adverse outcomes.</a:t>
            </a:r>
          </a:p>
          <a:p>
            <a:pPr marL="447675" lvl="1" indent="-177800">
              <a:spcBef>
                <a:spcPts val="600"/>
              </a:spcBef>
              <a:buClr>
                <a:srgbClr val="00B0F0"/>
              </a:buClr>
              <a:buFont typeface="Arial" panose="020B0604020202020204" pitchFamily="34" charset="0"/>
              <a:buChar char="•"/>
            </a:pPr>
            <a:r>
              <a:rPr lang="en-GB" sz="1800" dirty="0"/>
              <a:t>To expand the existing primary care informatics driven population health</a:t>
            </a:r>
          </a:p>
          <a:p>
            <a:pPr marL="447675" lvl="1" indent="-177800">
              <a:spcBef>
                <a:spcPts val="600"/>
              </a:spcBef>
              <a:buClr>
                <a:srgbClr val="00B0F0"/>
              </a:buClr>
              <a:buFont typeface="Arial" panose="020B0604020202020204" pitchFamily="34" charset="0"/>
              <a:buChar char="•"/>
            </a:pPr>
            <a:r>
              <a:rPr lang="en-GB" sz="1800" dirty="0"/>
              <a:t>To enable the real time reporting on programmes by providers and commissioners supporting clinical improvement</a:t>
            </a:r>
          </a:p>
          <a:p>
            <a:pPr marL="447675" lvl="1" indent="-177800">
              <a:spcBef>
                <a:spcPts val="600"/>
              </a:spcBef>
              <a:buClr>
                <a:srgbClr val="00B0F0"/>
              </a:buClr>
              <a:buFont typeface="Arial" panose="020B0604020202020204" pitchFamily="34" charset="0"/>
              <a:buChar char="•"/>
            </a:pPr>
            <a:r>
              <a:rPr lang="en-GB" sz="1800" dirty="0"/>
              <a:t>To use data by third parties (commissioners, public health, and academics) to support research, development and planning, </a:t>
            </a:r>
            <a:endParaRPr lang="en-GB" b="1" dirty="0">
              <a:solidFill>
                <a:srgbClr val="00B0F0"/>
              </a:solidFill>
            </a:endParaRPr>
          </a:p>
        </p:txBody>
      </p:sp>
      <p:sp>
        <p:nvSpPr>
          <p:cNvPr id="4" name="TextBox 3">
            <a:extLst>
              <a:ext uri="{FF2B5EF4-FFF2-40B4-BE49-F238E27FC236}">
                <a16:creationId xmlns:a16="http://schemas.microsoft.com/office/drawing/2014/main" id="{A19303DC-D3D6-FF46-BE8E-74A9D049273E}"/>
              </a:ext>
            </a:extLst>
          </p:cNvPr>
          <p:cNvSpPr txBox="1"/>
          <p:nvPr/>
        </p:nvSpPr>
        <p:spPr>
          <a:xfrm rot="20318516">
            <a:off x="44449" y="2975055"/>
            <a:ext cx="9055100" cy="1077218"/>
          </a:xfrm>
          <a:prstGeom prst="rect">
            <a:avLst/>
          </a:prstGeom>
          <a:solidFill>
            <a:srgbClr val="E7F7FF"/>
          </a:solidFill>
          <a:ln w="38100">
            <a:solidFill>
              <a:srgbClr val="00B0F0"/>
            </a:solidFill>
          </a:ln>
        </p:spPr>
        <p:txBody>
          <a:bodyPr wrap="square" rtlCol="0">
            <a:spAutoFit/>
          </a:bodyPr>
          <a:lstStyle>
            <a:defPPr marR="0" algn="l" rtl="0">
              <a:lnSpc>
                <a:spcPct val="100000"/>
              </a:lnSpc>
              <a:spcBef>
                <a:spcPts val="0"/>
              </a:spcBef>
              <a:spcAft>
                <a:spcPts val="0"/>
              </a:spcAft>
            </a:defPPr>
            <a:lvl1pPr algn="ctr">
              <a:defRPr sz="3200">
                <a:solidFill>
                  <a:srgbClr val="00B0F0"/>
                </a:solidFill>
              </a:defRPr>
            </a:lvl1pPr>
          </a:lstStyle>
          <a:p>
            <a:r>
              <a:rPr lang="en-US" dirty="0"/>
              <a:t>* DATA INTEGATION</a:t>
            </a:r>
          </a:p>
          <a:p>
            <a:r>
              <a:rPr lang="en-US" dirty="0"/>
              <a:t>* DATA ANALYTICS</a:t>
            </a:r>
          </a:p>
        </p:txBody>
      </p:sp>
    </p:spTree>
    <p:custDataLst>
      <p:tags r:id="rId1"/>
    </p:custDataLst>
    <p:extLst>
      <p:ext uri="{BB962C8B-B14F-4D97-AF65-F5344CB8AC3E}">
        <p14:creationId xmlns:p14="http://schemas.microsoft.com/office/powerpoint/2010/main" val="1613486439"/>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D571-5A82-0E4C-8E14-F3F8CC7EBDE6}"/>
              </a:ext>
            </a:extLst>
          </p:cNvPr>
          <p:cNvSpPr>
            <a:spLocks noGrp="1"/>
          </p:cNvSpPr>
          <p:nvPr>
            <p:ph type="title"/>
          </p:nvPr>
        </p:nvSpPr>
        <p:spPr/>
        <p:txBody>
          <a:bodyPr/>
          <a:lstStyle/>
          <a:p>
            <a:r>
              <a:rPr lang="en-US" dirty="0"/>
              <a:t>Discovery Data Service (UK)</a:t>
            </a:r>
          </a:p>
        </p:txBody>
      </p:sp>
      <p:sp>
        <p:nvSpPr>
          <p:cNvPr id="5" name="Text Placeholder 4">
            <a:extLst>
              <a:ext uri="{FF2B5EF4-FFF2-40B4-BE49-F238E27FC236}">
                <a16:creationId xmlns:a16="http://schemas.microsoft.com/office/drawing/2014/main" id="{7943D846-64C0-8A44-A82F-8AF51A642807}"/>
              </a:ext>
            </a:extLst>
          </p:cNvPr>
          <p:cNvSpPr>
            <a:spLocks noGrp="1"/>
          </p:cNvSpPr>
          <p:nvPr>
            <p:ph type="body" idx="1"/>
          </p:nvPr>
        </p:nvSpPr>
        <p:spPr/>
        <p:txBody>
          <a:bodyPr/>
          <a:lstStyle/>
          <a:p>
            <a:endParaRPr lang="en-US" dirty="0"/>
          </a:p>
        </p:txBody>
      </p:sp>
      <p:pic>
        <p:nvPicPr>
          <p:cNvPr id="7" name="Picture 6" descr="A picture containing bunch, sitting, white, group&#10;&#10;Description automatically generated">
            <a:extLst>
              <a:ext uri="{FF2B5EF4-FFF2-40B4-BE49-F238E27FC236}">
                <a16:creationId xmlns:a16="http://schemas.microsoft.com/office/drawing/2014/main" id="{6D82053F-6F3B-0B4F-A68D-F12601F06FAA}"/>
              </a:ext>
            </a:extLst>
          </p:cNvPr>
          <p:cNvPicPr>
            <a:picLocks noChangeAspect="1"/>
          </p:cNvPicPr>
          <p:nvPr/>
        </p:nvPicPr>
        <p:blipFill>
          <a:blip r:embed="rId4"/>
          <a:stretch>
            <a:fillRect/>
          </a:stretch>
        </p:blipFill>
        <p:spPr>
          <a:xfrm>
            <a:off x="817756" y="1336860"/>
            <a:ext cx="7839164" cy="5319433"/>
          </a:xfrm>
          <a:prstGeom prst="rect">
            <a:avLst/>
          </a:prstGeom>
        </p:spPr>
      </p:pic>
    </p:spTree>
    <p:custDataLst>
      <p:tags r:id="rId1"/>
    </p:custDataLst>
    <p:extLst>
      <p:ext uri="{BB962C8B-B14F-4D97-AF65-F5344CB8AC3E}">
        <p14:creationId xmlns:p14="http://schemas.microsoft.com/office/powerpoint/2010/main" val="3902518595"/>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D571-5A82-0E4C-8E14-F3F8CC7EBDE6}"/>
              </a:ext>
            </a:extLst>
          </p:cNvPr>
          <p:cNvSpPr>
            <a:spLocks noGrp="1"/>
          </p:cNvSpPr>
          <p:nvPr>
            <p:ph type="title"/>
          </p:nvPr>
        </p:nvSpPr>
        <p:spPr/>
        <p:txBody>
          <a:bodyPr/>
          <a:lstStyle/>
          <a:p>
            <a:r>
              <a:rPr lang="en-US" dirty="0"/>
              <a:t>City Hospitals Sunderland (UK)</a:t>
            </a:r>
          </a:p>
        </p:txBody>
      </p:sp>
      <p:sp>
        <p:nvSpPr>
          <p:cNvPr id="3" name="Content Placeholder 2"/>
          <p:cNvSpPr>
            <a:spLocks noGrp="1"/>
          </p:cNvSpPr>
          <p:nvPr>
            <p:ph type="body" idx="1"/>
          </p:nvPr>
        </p:nvSpPr>
        <p:spPr>
          <a:xfrm>
            <a:off x="817756" y="1361440"/>
            <a:ext cx="8011284" cy="4802294"/>
          </a:xfrm>
        </p:spPr>
        <p:txBody>
          <a:bodyPr/>
          <a:lstStyle/>
          <a:p>
            <a:pPr marL="0" indent="0" algn="ctr">
              <a:buNone/>
            </a:pPr>
            <a:r>
              <a:rPr lang="en-GB" dirty="0">
                <a:solidFill>
                  <a:srgbClr val="00B0F0"/>
                </a:solidFill>
              </a:rPr>
              <a:t>City Hospitals Sunderland provides hospital services to a local community along with a range of more specialist services. U</a:t>
            </a:r>
            <a:r>
              <a:rPr lang="en-GB" sz="2000" dirty="0">
                <a:solidFill>
                  <a:srgbClr val="00B0F0"/>
                </a:solidFill>
              </a:rPr>
              <a:t>ses </a:t>
            </a:r>
            <a:r>
              <a:rPr lang="en-GB" dirty="0">
                <a:solidFill>
                  <a:srgbClr val="00B0F0"/>
                </a:solidFill>
              </a:rPr>
              <a:t>a Disabilities Terminology Set (DTS) subset of SNOMED.</a:t>
            </a:r>
            <a:endParaRPr lang="en-GB" sz="2000" dirty="0">
              <a:solidFill>
                <a:srgbClr val="00B0F0"/>
              </a:solidFill>
            </a:endParaRPr>
          </a:p>
          <a:p>
            <a:pPr marL="0" indent="0">
              <a:buNone/>
            </a:pPr>
            <a:r>
              <a:rPr lang="en-GB" b="1" dirty="0">
                <a:solidFill>
                  <a:srgbClr val="00B0F0"/>
                </a:solidFill>
              </a:rPr>
              <a:t>Scope</a:t>
            </a:r>
            <a:endParaRPr lang="en-GB" b="1" dirty="0">
              <a:solidFill>
                <a:srgbClr val="FF0000"/>
              </a:solidFill>
            </a:endParaRPr>
          </a:p>
          <a:p>
            <a:pPr marL="447675" lvl="1" indent="-177800">
              <a:spcBef>
                <a:spcPts val="600"/>
              </a:spcBef>
              <a:buClr>
                <a:srgbClr val="00B0F0"/>
              </a:buClr>
              <a:buFont typeface="Arial" panose="020B0604020202020204" pitchFamily="34" charset="0"/>
              <a:buChar char="•"/>
            </a:pPr>
            <a:r>
              <a:rPr lang="en-GB" sz="1800" dirty="0"/>
              <a:t>Used by clinicians to encode multifaceted health conditions, technology dependencies, and family‐reported issues of disabled children and their families at point of care – holistic approach </a:t>
            </a:r>
          </a:p>
          <a:p>
            <a:pPr marL="447675" lvl="1" indent="-177800">
              <a:spcBef>
                <a:spcPts val="600"/>
              </a:spcBef>
              <a:buClr>
                <a:srgbClr val="00B0F0"/>
              </a:buClr>
              <a:buFont typeface="Arial" panose="020B0604020202020204" pitchFamily="34" charset="0"/>
              <a:buChar char="•"/>
            </a:pPr>
            <a:r>
              <a:rPr lang="en-GB" sz="1800" dirty="0"/>
              <a:t>Used to conduct retrospective analysis</a:t>
            </a:r>
          </a:p>
          <a:p>
            <a:pPr marL="0" indent="0">
              <a:spcBef>
                <a:spcPts val="600"/>
              </a:spcBef>
              <a:buNone/>
            </a:pPr>
            <a:r>
              <a:rPr lang="en-GB" b="1" dirty="0">
                <a:solidFill>
                  <a:srgbClr val="00B0F0"/>
                </a:solidFill>
              </a:rPr>
              <a:t>Why SNOMED CT</a:t>
            </a:r>
          </a:p>
          <a:p>
            <a:r>
              <a:rPr lang="en-GB" sz="1800" dirty="0"/>
              <a:t>Improved breadth of data recorded allowing analysis at different levels of detail and supported multiple clinical publications</a:t>
            </a:r>
          </a:p>
          <a:p>
            <a:r>
              <a:rPr lang="en-GB" sz="1800" dirty="0"/>
              <a:t>Analysis of data allowed service provision improvements </a:t>
            </a:r>
          </a:p>
          <a:p>
            <a:pPr marL="0" indent="0">
              <a:buNone/>
            </a:pPr>
            <a:r>
              <a:rPr lang="en-GB" sz="1800" dirty="0"/>
              <a:t>e.g. Supporting business cases for additional disability paediatricians and therapists, Improved care pathways and equipment provision</a:t>
            </a:r>
          </a:p>
          <a:p>
            <a:pPr lvl="1"/>
            <a:endParaRPr lang="en-GB" sz="1800" dirty="0"/>
          </a:p>
        </p:txBody>
      </p:sp>
      <p:sp>
        <p:nvSpPr>
          <p:cNvPr id="4" name="TextBox 3">
            <a:extLst>
              <a:ext uri="{FF2B5EF4-FFF2-40B4-BE49-F238E27FC236}">
                <a16:creationId xmlns:a16="http://schemas.microsoft.com/office/drawing/2014/main" id="{07647EA3-ADB3-C245-8039-499437A33B10}"/>
              </a:ext>
            </a:extLst>
          </p:cNvPr>
          <p:cNvSpPr txBox="1"/>
          <p:nvPr/>
        </p:nvSpPr>
        <p:spPr>
          <a:xfrm rot="20318516">
            <a:off x="44449" y="3110546"/>
            <a:ext cx="9055100" cy="1569660"/>
          </a:xfrm>
          <a:prstGeom prst="rect">
            <a:avLst/>
          </a:prstGeom>
          <a:solidFill>
            <a:srgbClr val="E7F7FF"/>
          </a:solidFill>
          <a:ln w="38100">
            <a:solidFill>
              <a:srgbClr val="00B0F0"/>
            </a:solidFill>
          </a:ln>
        </p:spPr>
        <p:txBody>
          <a:bodyPr wrap="square" rtlCol="0">
            <a:spAutoFit/>
          </a:bodyPr>
          <a:lstStyle>
            <a:defPPr marR="0" algn="l" rtl="0">
              <a:lnSpc>
                <a:spcPct val="100000"/>
              </a:lnSpc>
              <a:spcBef>
                <a:spcPts val="0"/>
              </a:spcBef>
              <a:spcAft>
                <a:spcPts val="0"/>
              </a:spcAft>
            </a:defPPr>
            <a:lvl1pPr algn="ctr">
              <a:defRPr sz="3200">
                <a:solidFill>
                  <a:srgbClr val="00B0F0"/>
                </a:solidFill>
              </a:defRPr>
            </a:lvl1pPr>
          </a:lstStyle>
          <a:p>
            <a:r>
              <a:rPr lang="en-US" dirty="0"/>
              <a:t>* CLINICAL INTERFACE TERMINOLOGY</a:t>
            </a:r>
          </a:p>
          <a:p>
            <a:r>
              <a:rPr lang="en-US" dirty="0"/>
              <a:t>* DATA STORAGE</a:t>
            </a:r>
          </a:p>
          <a:p>
            <a:r>
              <a:rPr lang="en-US" dirty="0"/>
              <a:t>* DATA ANALYTICS</a:t>
            </a:r>
          </a:p>
        </p:txBody>
      </p:sp>
    </p:spTree>
    <p:custDataLst>
      <p:tags r:id="rId1"/>
    </p:custDataLst>
    <p:extLst>
      <p:ext uri="{BB962C8B-B14F-4D97-AF65-F5344CB8AC3E}">
        <p14:creationId xmlns:p14="http://schemas.microsoft.com/office/powerpoint/2010/main" val="221279958"/>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D571-5A82-0E4C-8E14-F3F8CC7EBDE6}"/>
              </a:ext>
            </a:extLst>
          </p:cNvPr>
          <p:cNvSpPr>
            <a:spLocks noGrp="1"/>
          </p:cNvSpPr>
          <p:nvPr>
            <p:ph type="title"/>
          </p:nvPr>
        </p:nvSpPr>
        <p:spPr/>
        <p:txBody>
          <a:bodyPr/>
          <a:lstStyle/>
          <a:p>
            <a:r>
              <a:rPr lang="en-US" dirty="0"/>
              <a:t>City Hospitals Sunderland (UK)</a:t>
            </a:r>
          </a:p>
        </p:txBody>
      </p:sp>
      <p:sp>
        <p:nvSpPr>
          <p:cNvPr id="3" name="Content Placeholder 2"/>
          <p:cNvSpPr>
            <a:spLocks noGrp="1"/>
          </p:cNvSpPr>
          <p:nvPr>
            <p:ph type="body" idx="1"/>
          </p:nvPr>
        </p:nvSpPr>
        <p:spPr>
          <a:xfrm>
            <a:off x="817756" y="1361440"/>
            <a:ext cx="8011284" cy="4802294"/>
          </a:xfrm>
        </p:spPr>
        <p:txBody>
          <a:bodyPr/>
          <a:lstStyle/>
          <a:p>
            <a:pPr marL="0" indent="0">
              <a:spcBef>
                <a:spcPts val="600"/>
              </a:spcBef>
              <a:buNone/>
            </a:pPr>
            <a:endParaRPr lang="en-GB" b="1" dirty="0">
              <a:solidFill>
                <a:srgbClr val="00B0F0"/>
              </a:solidFill>
            </a:endParaRPr>
          </a:p>
          <a:p>
            <a:pPr marL="0" indent="0">
              <a:spcBef>
                <a:spcPts val="600"/>
              </a:spcBef>
              <a:buNone/>
            </a:pPr>
            <a:endParaRPr lang="en-GB" b="1" dirty="0">
              <a:solidFill>
                <a:srgbClr val="00B0F0"/>
              </a:solidFill>
            </a:endParaRPr>
          </a:p>
          <a:p>
            <a:pPr marL="0" indent="0">
              <a:spcBef>
                <a:spcPts val="600"/>
              </a:spcBef>
              <a:buNone/>
            </a:pPr>
            <a:endParaRPr lang="en-GB" b="1" dirty="0">
              <a:solidFill>
                <a:srgbClr val="00B0F0"/>
              </a:solidFill>
            </a:endParaRPr>
          </a:p>
          <a:p>
            <a:pPr marL="0" indent="0">
              <a:spcBef>
                <a:spcPts val="600"/>
              </a:spcBef>
              <a:buNone/>
            </a:pPr>
            <a:endParaRPr lang="en-GB" b="1" dirty="0">
              <a:solidFill>
                <a:srgbClr val="00B0F0"/>
              </a:solidFill>
            </a:endParaRPr>
          </a:p>
          <a:p>
            <a:pPr marL="0" indent="0">
              <a:spcBef>
                <a:spcPts val="600"/>
              </a:spcBef>
              <a:buNone/>
            </a:pPr>
            <a:endParaRPr lang="en-GB" b="1" dirty="0">
              <a:solidFill>
                <a:srgbClr val="00B0F0"/>
              </a:solidFill>
            </a:endParaRPr>
          </a:p>
          <a:p>
            <a:pPr marL="0" indent="0">
              <a:spcBef>
                <a:spcPts val="600"/>
              </a:spcBef>
              <a:buNone/>
            </a:pPr>
            <a:endParaRPr lang="en-GB" b="1" dirty="0">
              <a:solidFill>
                <a:srgbClr val="00B0F0"/>
              </a:solidFill>
            </a:endParaRPr>
          </a:p>
          <a:p>
            <a:pPr marL="0" indent="0">
              <a:spcBef>
                <a:spcPts val="600"/>
              </a:spcBef>
              <a:buNone/>
            </a:pPr>
            <a:endParaRPr lang="en-GB" b="1" dirty="0" err="1">
              <a:solidFill>
                <a:srgbClr val="00B0F0"/>
              </a:solidFill>
            </a:endParaRPr>
          </a:p>
        </p:txBody>
      </p:sp>
      <p:pic>
        <p:nvPicPr>
          <p:cNvPr id="5" name="Picture 4" descr="A screenshot of a cell phone&#10;&#10;Description automatically generated">
            <a:extLst>
              <a:ext uri="{FF2B5EF4-FFF2-40B4-BE49-F238E27FC236}">
                <a16:creationId xmlns:a16="http://schemas.microsoft.com/office/drawing/2014/main" id="{7AA10C42-CE7C-2B4E-B132-CCC76B7F4EC6}"/>
              </a:ext>
            </a:extLst>
          </p:cNvPr>
          <p:cNvPicPr>
            <a:picLocks noChangeAspect="1"/>
          </p:cNvPicPr>
          <p:nvPr/>
        </p:nvPicPr>
        <p:blipFill>
          <a:blip r:embed="rId4"/>
          <a:stretch>
            <a:fillRect/>
          </a:stretch>
        </p:blipFill>
        <p:spPr>
          <a:xfrm>
            <a:off x="770077" y="1168707"/>
            <a:ext cx="7327647" cy="4519857"/>
          </a:xfrm>
          <a:prstGeom prst="rect">
            <a:avLst/>
          </a:prstGeom>
        </p:spPr>
      </p:pic>
      <p:sp>
        <p:nvSpPr>
          <p:cNvPr id="6" name="Rectangle 5">
            <a:extLst>
              <a:ext uri="{FF2B5EF4-FFF2-40B4-BE49-F238E27FC236}">
                <a16:creationId xmlns:a16="http://schemas.microsoft.com/office/drawing/2014/main" id="{3B3F1FE2-9EE9-B841-A645-BD61BBCBE3FB}"/>
              </a:ext>
            </a:extLst>
          </p:cNvPr>
          <p:cNvSpPr/>
          <p:nvPr/>
        </p:nvSpPr>
        <p:spPr>
          <a:xfrm>
            <a:off x="817756" y="5641467"/>
            <a:ext cx="7327647" cy="1046440"/>
          </a:xfrm>
          <a:prstGeom prst="rect">
            <a:avLst/>
          </a:prstGeom>
        </p:spPr>
        <p:txBody>
          <a:bodyPr wrap="none">
            <a:spAutoFit/>
          </a:bodyPr>
          <a:lstStyle/>
          <a:p>
            <a:pPr>
              <a:spcBef>
                <a:spcPts val="600"/>
              </a:spcBef>
            </a:pPr>
            <a:r>
              <a:rPr lang="en-GB" sz="2000" b="1" dirty="0">
                <a:solidFill>
                  <a:srgbClr val="00B0F0"/>
                </a:solidFill>
              </a:rPr>
              <a:t>Power of data</a:t>
            </a:r>
          </a:p>
          <a:p>
            <a:pPr>
              <a:spcBef>
                <a:spcPts val="600"/>
              </a:spcBef>
            </a:pPr>
            <a:r>
              <a:rPr lang="en-GB" sz="1800" dirty="0">
                <a:solidFill>
                  <a:schemeClr val="tx1"/>
                </a:solidFill>
              </a:rPr>
              <a:t>Could the % of constipation be reduced by changes in interventions ? </a:t>
            </a:r>
          </a:p>
          <a:p>
            <a:pPr>
              <a:spcBef>
                <a:spcPts val="600"/>
              </a:spcBef>
            </a:pPr>
            <a:endParaRPr lang="en-GB" b="1" dirty="0">
              <a:solidFill>
                <a:srgbClr val="00B0F0"/>
              </a:solidFill>
            </a:endParaRPr>
          </a:p>
        </p:txBody>
      </p:sp>
    </p:spTree>
    <p:custDataLst>
      <p:tags r:id="rId1"/>
    </p:custDataLst>
    <p:extLst>
      <p:ext uri="{BB962C8B-B14F-4D97-AF65-F5344CB8AC3E}">
        <p14:creationId xmlns:p14="http://schemas.microsoft.com/office/powerpoint/2010/main" val="1426376890"/>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D571-5A82-0E4C-8E14-F3F8CC7EBDE6}"/>
              </a:ext>
            </a:extLst>
          </p:cNvPr>
          <p:cNvSpPr>
            <a:spLocks noGrp="1"/>
          </p:cNvSpPr>
          <p:nvPr>
            <p:ph type="title"/>
          </p:nvPr>
        </p:nvSpPr>
        <p:spPr/>
        <p:txBody>
          <a:bodyPr/>
          <a:lstStyle/>
          <a:p>
            <a:r>
              <a:rPr lang="en-US" dirty="0"/>
              <a:t>Medical Informatics Initiative (Germany)</a:t>
            </a:r>
          </a:p>
        </p:txBody>
      </p:sp>
      <p:sp>
        <p:nvSpPr>
          <p:cNvPr id="3" name="Content Placeholder 2"/>
          <p:cNvSpPr>
            <a:spLocks noGrp="1"/>
          </p:cNvSpPr>
          <p:nvPr>
            <p:ph type="body" idx="1"/>
          </p:nvPr>
        </p:nvSpPr>
        <p:spPr>
          <a:xfrm>
            <a:off x="817756" y="1361440"/>
            <a:ext cx="8011284" cy="4802294"/>
          </a:xfrm>
        </p:spPr>
        <p:txBody>
          <a:bodyPr/>
          <a:lstStyle/>
          <a:p>
            <a:pPr marL="0" indent="0" algn="ctr">
              <a:buNone/>
            </a:pPr>
            <a:r>
              <a:rPr lang="en-GB" dirty="0">
                <a:solidFill>
                  <a:srgbClr val="00B0F0"/>
                </a:solidFill>
              </a:rPr>
              <a:t>Medical Informatics Initiative between consortiums of multiple university hospitals, additional partners such as research and higher education institutions, businesses, and non-university hospitals</a:t>
            </a:r>
            <a:endParaRPr lang="en-GB" sz="2000" dirty="0">
              <a:solidFill>
                <a:srgbClr val="00B0F0"/>
              </a:solidFill>
            </a:endParaRPr>
          </a:p>
          <a:p>
            <a:pPr marL="0" indent="0">
              <a:buNone/>
            </a:pPr>
            <a:r>
              <a:rPr lang="en-GB" b="1" dirty="0">
                <a:solidFill>
                  <a:srgbClr val="00B0F0"/>
                </a:solidFill>
              </a:rPr>
              <a:t>Scope</a:t>
            </a:r>
          </a:p>
          <a:p>
            <a:pPr marL="447675" lvl="1" indent="-177800">
              <a:spcBef>
                <a:spcPts val="600"/>
              </a:spcBef>
              <a:buClr>
                <a:srgbClr val="00B0F0"/>
              </a:buClr>
              <a:buFont typeface="Arial" panose="020B0604020202020204" pitchFamily="34" charset="0"/>
              <a:buChar char="•"/>
            </a:pPr>
            <a:r>
              <a:rPr lang="en-GB" sz="1800" dirty="0"/>
              <a:t>To use SNOMED CT for data integration in data integration centres so doctor, patients and researcher have access to information they require</a:t>
            </a:r>
          </a:p>
          <a:p>
            <a:pPr marL="447675" lvl="1" indent="-177800">
              <a:spcBef>
                <a:spcPts val="600"/>
              </a:spcBef>
              <a:buClr>
                <a:srgbClr val="00B0F0"/>
              </a:buClr>
              <a:buFont typeface="Arial" panose="020B0604020202020204" pitchFamily="34" charset="0"/>
              <a:buChar char="•"/>
            </a:pPr>
            <a:r>
              <a:rPr lang="en-GB" sz="1800" dirty="0"/>
              <a:t>May use SNOMED CT to code patient care</a:t>
            </a:r>
          </a:p>
          <a:p>
            <a:pPr marL="0" indent="0">
              <a:spcBef>
                <a:spcPts val="600"/>
              </a:spcBef>
              <a:buNone/>
            </a:pPr>
            <a:r>
              <a:rPr lang="en-GB" b="1" dirty="0">
                <a:solidFill>
                  <a:srgbClr val="00B0F0"/>
                </a:solidFill>
              </a:rPr>
              <a:t>Why SNOMED CT</a:t>
            </a:r>
            <a:endParaRPr lang="en-GB" b="1" dirty="0">
              <a:solidFill>
                <a:srgbClr val="FF0000"/>
              </a:solidFill>
            </a:endParaRPr>
          </a:p>
          <a:p>
            <a:pPr marL="447675" lvl="1" indent="-177800">
              <a:spcBef>
                <a:spcPts val="600"/>
              </a:spcBef>
              <a:buClr>
                <a:srgbClr val="00B0F0"/>
              </a:buClr>
              <a:buFont typeface="Arial" panose="020B0604020202020204" pitchFamily="34" charset="0"/>
              <a:buChar char="•"/>
            </a:pPr>
            <a:r>
              <a:rPr lang="en-AU" sz="1800" kern="1200" dirty="0">
                <a:solidFill>
                  <a:schemeClr val="tx1"/>
                </a:solidFill>
              </a:rPr>
              <a:t>Translate different medical terms into an internationally standardized numerical code </a:t>
            </a:r>
          </a:p>
          <a:p>
            <a:pPr marL="447675" lvl="1" indent="-177800">
              <a:spcBef>
                <a:spcPts val="600"/>
              </a:spcBef>
              <a:buClr>
                <a:srgbClr val="00B0F0"/>
              </a:buClr>
              <a:buFont typeface="Arial" panose="020B0604020202020204" pitchFamily="34" charset="0"/>
              <a:buChar char="•"/>
            </a:pPr>
            <a:r>
              <a:rPr lang="en-AU" sz="1800" kern="1200" dirty="0">
                <a:solidFill>
                  <a:schemeClr val="tx1"/>
                </a:solidFill>
              </a:rPr>
              <a:t>Strengthen research and enhance patient care</a:t>
            </a:r>
          </a:p>
          <a:p>
            <a:pPr marL="447675" lvl="1" indent="-177800">
              <a:spcBef>
                <a:spcPts val="600"/>
              </a:spcBef>
              <a:buClr>
                <a:srgbClr val="00B0F0"/>
              </a:buClr>
              <a:buFont typeface="Arial" panose="020B0604020202020204" pitchFamily="34" charset="0"/>
              <a:buChar char="•"/>
            </a:pPr>
            <a:r>
              <a:rPr lang="en-AU" sz="1800" kern="1200" dirty="0">
                <a:solidFill>
                  <a:schemeClr val="tx1"/>
                </a:solidFill>
              </a:rPr>
              <a:t>Innovative IT solutions for specific medical applications</a:t>
            </a:r>
          </a:p>
        </p:txBody>
      </p:sp>
      <p:sp>
        <p:nvSpPr>
          <p:cNvPr id="4" name="TextBox 3">
            <a:extLst>
              <a:ext uri="{FF2B5EF4-FFF2-40B4-BE49-F238E27FC236}">
                <a16:creationId xmlns:a16="http://schemas.microsoft.com/office/drawing/2014/main" id="{8FA436D7-3FB9-FC40-9BDE-83424B8997C6}"/>
              </a:ext>
            </a:extLst>
          </p:cNvPr>
          <p:cNvSpPr txBox="1"/>
          <p:nvPr/>
        </p:nvSpPr>
        <p:spPr>
          <a:xfrm rot="20318516">
            <a:off x="44449" y="3275523"/>
            <a:ext cx="9055100" cy="1077218"/>
          </a:xfrm>
          <a:prstGeom prst="rect">
            <a:avLst/>
          </a:prstGeom>
          <a:solidFill>
            <a:srgbClr val="E7F7FF"/>
          </a:solidFill>
          <a:ln w="38100">
            <a:solidFill>
              <a:srgbClr val="00B0F0"/>
            </a:solidFill>
          </a:ln>
        </p:spPr>
        <p:txBody>
          <a:bodyPr wrap="square" rtlCol="0">
            <a:spAutoFit/>
          </a:bodyPr>
          <a:lstStyle>
            <a:defPPr marR="0" algn="l" rtl="0">
              <a:lnSpc>
                <a:spcPct val="100000"/>
              </a:lnSpc>
              <a:spcBef>
                <a:spcPts val="0"/>
              </a:spcBef>
              <a:spcAft>
                <a:spcPts val="0"/>
              </a:spcAft>
            </a:defPPr>
            <a:lvl1pPr algn="ctr">
              <a:defRPr sz="3200">
                <a:solidFill>
                  <a:srgbClr val="00B0F0"/>
                </a:solidFill>
              </a:defRPr>
            </a:lvl1pPr>
          </a:lstStyle>
          <a:p>
            <a:r>
              <a:rPr lang="en-US" dirty="0"/>
              <a:t>* DATA INTEGATION</a:t>
            </a:r>
          </a:p>
          <a:p>
            <a:r>
              <a:rPr lang="en-US" dirty="0"/>
              <a:t>* DATA ANALYTICS</a:t>
            </a:r>
          </a:p>
        </p:txBody>
      </p:sp>
    </p:spTree>
    <p:custDataLst>
      <p:tags r:id="rId1"/>
    </p:custDataLst>
    <p:extLst>
      <p:ext uri="{BB962C8B-B14F-4D97-AF65-F5344CB8AC3E}">
        <p14:creationId xmlns:p14="http://schemas.microsoft.com/office/powerpoint/2010/main" val="2529045312"/>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D571-5A82-0E4C-8E14-F3F8CC7EBDE6}"/>
              </a:ext>
            </a:extLst>
          </p:cNvPr>
          <p:cNvSpPr>
            <a:spLocks noGrp="1"/>
          </p:cNvSpPr>
          <p:nvPr>
            <p:ph type="title"/>
          </p:nvPr>
        </p:nvSpPr>
        <p:spPr/>
        <p:txBody>
          <a:bodyPr/>
          <a:lstStyle/>
          <a:p>
            <a:r>
              <a:rPr lang="en-US" dirty="0" err="1"/>
              <a:t>Rotherham</a:t>
            </a:r>
            <a:r>
              <a:rPr lang="en-US" dirty="0"/>
              <a:t> NHS Foundation Trust (UK)</a:t>
            </a:r>
          </a:p>
        </p:txBody>
      </p:sp>
      <p:sp>
        <p:nvSpPr>
          <p:cNvPr id="3" name="Content Placeholder 2"/>
          <p:cNvSpPr>
            <a:spLocks noGrp="1"/>
          </p:cNvSpPr>
          <p:nvPr>
            <p:ph type="body" idx="1"/>
          </p:nvPr>
        </p:nvSpPr>
        <p:spPr>
          <a:xfrm>
            <a:off x="853614" y="1168708"/>
            <a:ext cx="8011284" cy="4802294"/>
          </a:xfrm>
        </p:spPr>
        <p:txBody>
          <a:bodyPr/>
          <a:lstStyle/>
          <a:p>
            <a:pPr marL="0" indent="0" algn="ctr">
              <a:buNone/>
            </a:pPr>
            <a:r>
              <a:rPr lang="en-GB" dirty="0">
                <a:solidFill>
                  <a:srgbClr val="00B0F0"/>
                </a:solidFill>
              </a:rPr>
              <a:t>Rotherham NHS Trust is a modern, progressive trust, with a focus on supporting the local district</a:t>
            </a:r>
          </a:p>
          <a:p>
            <a:pPr marL="0" indent="0">
              <a:buNone/>
            </a:pPr>
            <a:r>
              <a:rPr lang="en-GB" b="1" dirty="0">
                <a:solidFill>
                  <a:srgbClr val="00B0F0"/>
                </a:solidFill>
              </a:rPr>
              <a:t>Scope</a:t>
            </a:r>
          </a:p>
          <a:p>
            <a:pPr marL="447675" lvl="1" indent="-177800">
              <a:spcBef>
                <a:spcPts val="600"/>
              </a:spcBef>
              <a:buClr>
                <a:srgbClr val="00B0F0"/>
              </a:buClr>
              <a:buFont typeface="Arial" panose="020B0604020202020204" pitchFamily="34" charset="0"/>
              <a:buChar char="•"/>
            </a:pPr>
            <a:r>
              <a:rPr lang="en-GB" sz="1800" dirty="0">
                <a:solidFill>
                  <a:schemeClr val="tx1"/>
                </a:solidFill>
              </a:rPr>
              <a:t>Used by clinicians to record both SNOMED CT procedure and diagnosis using in-house designed SNOMED CT subsets</a:t>
            </a:r>
          </a:p>
          <a:p>
            <a:pPr marL="447675" lvl="1" indent="-177800">
              <a:spcBef>
                <a:spcPts val="600"/>
              </a:spcBef>
              <a:buClr>
                <a:srgbClr val="00B0F0"/>
              </a:buClr>
              <a:buFont typeface="Arial" panose="020B0604020202020204" pitchFamily="34" charset="0"/>
              <a:buChar char="•"/>
            </a:pPr>
            <a:r>
              <a:rPr lang="en-GB" sz="1800" dirty="0"/>
              <a:t>Used to support KP’s disease management programs</a:t>
            </a:r>
          </a:p>
          <a:p>
            <a:pPr marL="0" indent="0">
              <a:spcBef>
                <a:spcPts val="600"/>
              </a:spcBef>
              <a:buNone/>
            </a:pPr>
            <a:r>
              <a:rPr lang="en-GB" b="1" dirty="0">
                <a:solidFill>
                  <a:srgbClr val="00B0F0"/>
                </a:solidFill>
              </a:rPr>
              <a:t>Why SNOMED CT</a:t>
            </a:r>
            <a:endParaRPr lang="en-GB" sz="1800" dirty="0"/>
          </a:p>
          <a:p>
            <a:pPr marL="447675" lvl="1" indent="-177800">
              <a:spcBef>
                <a:spcPts val="600"/>
              </a:spcBef>
              <a:buClr>
                <a:srgbClr val="00B0F0"/>
              </a:buClr>
              <a:buFont typeface="Arial" panose="020B0604020202020204" pitchFamily="34" charset="0"/>
              <a:buChar char="•"/>
            </a:pPr>
            <a:r>
              <a:rPr lang="en-AU" sz="1800" dirty="0">
                <a:cs typeface="Times New Roman" panose="02020603050405020304" pitchFamily="18" charset="0"/>
              </a:rPr>
              <a:t>Improved speed of data entry, standardisation and </a:t>
            </a:r>
            <a:r>
              <a:rPr lang="en-AU" sz="1800" kern="1200" dirty="0">
                <a:solidFill>
                  <a:schemeClr val="tx1"/>
                </a:solidFill>
                <a:cs typeface="Times New Roman" panose="02020603050405020304" pitchFamily="18" charset="0"/>
              </a:rPr>
              <a:t>data quality</a:t>
            </a:r>
            <a:endParaRPr lang="en-AU" sz="1800" dirty="0">
              <a:cs typeface="Times New Roman" panose="02020603050405020304" pitchFamily="18" charset="0"/>
            </a:endParaRPr>
          </a:p>
          <a:p>
            <a:pPr marL="447675" lvl="1" indent="-177800">
              <a:spcBef>
                <a:spcPts val="600"/>
              </a:spcBef>
              <a:buClr>
                <a:srgbClr val="00B0F0"/>
              </a:buClr>
              <a:buFont typeface="Arial" panose="020B0604020202020204" pitchFamily="34" charset="0"/>
              <a:buChar char="•"/>
            </a:pPr>
            <a:r>
              <a:rPr lang="en-GB" sz="1800" dirty="0"/>
              <a:t>Improved efficiencies as SNOMED CT used for better discharge summaries, national data set reporting and automatic generation of classification codes</a:t>
            </a:r>
          </a:p>
          <a:p>
            <a:pPr marL="447675" lvl="1" indent="-177800">
              <a:spcBef>
                <a:spcPts val="600"/>
              </a:spcBef>
              <a:buClr>
                <a:srgbClr val="00B0F0"/>
              </a:buClr>
              <a:buFont typeface="Arial" panose="020B0604020202020204" pitchFamily="34" charset="0"/>
              <a:buChar char="•"/>
            </a:pPr>
            <a:r>
              <a:rPr lang="en-GB" sz="1800" dirty="0"/>
              <a:t>Better support for clinical audit, trend analysis, freedom of information requests and data quality through data analysis</a:t>
            </a:r>
          </a:p>
          <a:p>
            <a:pPr marL="447675" lvl="1" indent="-177800">
              <a:spcBef>
                <a:spcPts val="600"/>
              </a:spcBef>
              <a:buClr>
                <a:srgbClr val="00B0F0"/>
              </a:buClr>
              <a:buFont typeface="Arial" panose="020B0604020202020204" pitchFamily="34" charset="0"/>
              <a:buChar char="•"/>
            </a:pPr>
            <a:r>
              <a:rPr lang="en-GB" sz="1800" dirty="0"/>
              <a:t>Real-time clinical dashboard - SNOMED CT has enabled a longitudinal record to be visible as well as a more holistic view of the patient</a:t>
            </a:r>
          </a:p>
          <a:p>
            <a:pPr marL="447675" lvl="1" indent="-177800">
              <a:spcBef>
                <a:spcPts val="600"/>
              </a:spcBef>
              <a:buClr>
                <a:srgbClr val="00B0F0"/>
              </a:buClr>
              <a:buFont typeface="Arial" panose="020B0604020202020204" pitchFamily="34" charset="0"/>
              <a:buChar char="•"/>
            </a:pPr>
            <a:r>
              <a:rPr lang="en-GB" sz="1800" dirty="0"/>
              <a:t>Procedure subsets enabled better monitoring and scheduling</a:t>
            </a:r>
          </a:p>
        </p:txBody>
      </p:sp>
      <p:sp>
        <p:nvSpPr>
          <p:cNvPr id="4" name="TextBox 3">
            <a:extLst>
              <a:ext uri="{FF2B5EF4-FFF2-40B4-BE49-F238E27FC236}">
                <a16:creationId xmlns:a16="http://schemas.microsoft.com/office/drawing/2014/main" id="{60716522-18D0-8542-BDF2-46156F531F3B}"/>
              </a:ext>
            </a:extLst>
          </p:cNvPr>
          <p:cNvSpPr txBox="1"/>
          <p:nvPr/>
        </p:nvSpPr>
        <p:spPr>
          <a:xfrm rot="20318516">
            <a:off x="76200" y="1933035"/>
            <a:ext cx="9055100" cy="3046988"/>
          </a:xfrm>
          <a:prstGeom prst="rect">
            <a:avLst/>
          </a:prstGeom>
          <a:solidFill>
            <a:srgbClr val="E7F7FF"/>
          </a:solidFill>
          <a:ln w="38100">
            <a:solidFill>
              <a:srgbClr val="00B0F0"/>
            </a:solidFill>
          </a:ln>
        </p:spPr>
        <p:txBody>
          <a:bodyPr wrap="square" rtlCol="0">
            <a:spAutoFit/>
          </a:bodyPr>
          <a:lstStyle>
            <a:defPPr marR="0" algn="l" rtl="0">
              <a:lnSpc>
                <a:spcPct val="100000"/>
              </a:lnSpc>
              <a:spcBef>
                <a:spcPts val="0"/>
              </a:spcBef>
              <a:spcAft>
                <a:spcPts val="0"/>
              </a:spcAft>
            </a:defPPr>
            <a:lvl1pPr algn="ctr">
              <a:defRPr sz="3200">
                <a:solidFill>
                  <a:srgbClr val="00B0F0"/>
                </a:solidFill>
              </a:defRPr>
            </a:lvl1pPr>
          </a:lstStyle>
          <a:p>
            <a:r>
              <a:rPr lang="en-US" dirty="0"/>
              <a:t>* CLINICAL INTERFACE TERMINOLOGY</a:t>
            </a:r>
          </a:p>
          <a:p>
            <a:r>
              <a:rPr lang="en-US" dirty="0"/>
              <a:t>* DATA STORAGE</a:t>
            </a:r>
          </a:p>
          <a:p>
            <a:r>
              <a:rPr lang="en-US" dirty="0"/>
              <a:t>* INDEXING SYSTEM</a:t>
            </a:r>
          </a:p>
          <a:p>
            <a:pPr marL="457200" indent="-457200">
              <a:buFont typeface="Arial" panose="020B0604020202020204" pitchFamily="34" charset="0"/>
              <a:buChar char="•"/>
            </a:pPr>
            <a:r>
              <a:rPr lang="en-US" dirty="0"/>
              <a:t>DATA ANALYTICS</a:t>
            </a:r>
          </a:p>
          <a:p>
            <a:pPr marL="457200" indent="-457200">
              <a:buFont typeface="Arial" panose="020B0604020202020204" pitchFamily="34" charset="0"/>
              <a:buChar char="•"/>
            </a:pPr>
            <a:r>
              <a:rPr lang="en-US" dirty="0"/>
              <a:t>MAPPING TO CLINICAL CODES</a:t>
            </a:r>
          </a:p>
          <a:p>
            <a:r>
              <a:rPr lang="en-US" dirty="0"/>
              <a:t>* COMMON LANGUAGE</a:t>
            </a:r>
          </a:p>
        </p:txBody>
      </p:sp>
    </p:spTree>
    <p:custDataLst>
      <p:tags r:id="rId1"/>
    </p:custDataLst>
    <p:extLst>
      <p:ext uri="{BB962C8B-B14F-4D97-AF65-F5344CB8AC3E}">
        <p14:creationId xmlns:p14="http://schemas.microsoft.com/office/powerpoint/2010/main" val="1674817292"/>
      </p:ext>
    </p:extLst>
  </p:cSld>
  <p:clrMapOvr>
    <a:masterClrMapping/>
  </p:clrMapOvr>
  <mc:AlternateContent xmlns:mc="http://schemas.openxmlformats.org/markup-compatibility/2006" xmlns:p14="http://schemas.microsoft.com/office/powerpoint/2010/main">
    <mc:Choice Requires="p14">
      <p:transition spd="slow" advClick="0" advTm="30000">
        <p14:prism/>
      </p:transition>
    </mc:Choice>
    <mc:Fallback xmlns="">
      <p:transition spd="slow" advClick="0"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71"/>
</p:tagLst>
</file>

<file path=ppt/tags/tag10.xml><?xml version="1.0" encoding="utf-8"?>
<p:tagLst xmlns:a="http://schemas.openxmlformats.org/drawingml/2006/main" xmlns:r="http://schemas.openxmlformats.org/officeDocument/2006/relationships" xmlns:p="http://schemas.openxmlformats.org/presentationml/2006/main">
  <p:tag name="AUDIO_ID" val="365"/>
  <p:tag name="ARTICULATE_AUDIO_RECORDED" val="1"/>
  <p:tag name="ELAPSEDTIME" val="133.9"/>
  <p:tag name="ARTICULATE_TITLE_TAG" val="USA - Kaiser Permanente"/>
  <p:tag name="ARTICULATE_NAV_LEVEL" val="1"/>
  <p:tag name="ARTICULATE_SLIDE_PRESENTER_GUID" val="f40aad33-f10c-4a05-a17f-7e7c04ffe775"/>
  <p:tag name="ARTICULATE_SLIDE_PAUSE" val="0"/>
  <p:tag name="ARTICULATE_LOCK_SLIDE" val="0"/>
  <p:tag name="ARTICULATE_HIDE_SLIDE" val="0"/>
  <p:tag name="ARTICULATE_PLAYER_CONTROL_PREVIOUS" val="True"/>
  <p:tag name="ARTICULATE_PLAYER_CONTROL_NEXT" val="True"/>
  <p:tag name="TIMELINE" val="52.60/75.40"/>
  <p:tag name="ARTICULATE_USED_LAYOUT" val="10"/>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MARGIN_1" val="0"/>
  <p:tag name="MARGIN_2" val="36"/>
  <p:tag name="MARGIN_3" val="72"/>
  <p:tag name="MARGIN_4" val="108"/>
  <p:tag name="MARGIN_5" val="144"/>
  <p:tag name="FONT_SIZE" val="12"/>
</p:tagLst>
</file>

<file path=ppt/tags/tag12.xml><?xml version="1.0" encoding="utf-8"?>
<p:tagLst xmlns:a="http://schemas.openxmlformats.org/drawingml/2006/main" xmlns:r="http://schemas.openxmlformats.org/officeDocument/2006/relationships" xmlns:p="http://schemas.openxmlformats.org/presentationml/2006/main">
  <p:tag name="AUDIO_ID" val="365"/>
  <p:tag name="ARTICULATE_AUDIO_RECORDED" val="1"/>
  <p:tag name="ELAPSEDTIME" val="133.9"/>
  <p:tag name="ARTICULATE_TITLE_TAG" val="USA - Kaiser Permanente"/>
  <p:tag name="ARTICULATE_NAV_LEVEL" val="1"/>
  <p:tag name="ARTICULATE_SLIDE_PRESENTER_GUID" val="f40aad33-f10c-4a05-a17f-7e7c04ffe775"/>
  <p:tag name="ARTICULATE_SLIDE_PAUSE" val="0"/>
  <p:tag name="ARTICULATE_LOCK_SLIDE" val="0"/>
  <p:tag name="ARTICULATE_HIDE_SLIDE" val="0"/>
  <p:tag name="ARTICULATE_PLAYER_CONTROL_PREVIOUS" val="True"/>
  <p:tag name="ARTICULATE_PLAYER_CONTROL_NEXT" val="True"/>
  <p:tag name="TIMELINE" val="52.60/75.40"/>
  <p:tag name="ARTICULATE_USED_LAYOUT" val="10"/>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MARGIN_1" val="0"/>
  <p:tag name="MARGIN_2" val="36"/>
  <p:tag name="MARGIN_3" val="72"/>
  <p:tag name="MARGIN_4" val="108"/>
  <p:tag name="MARGIN_5" val="144"/>
  <p:tag name="FONT_SIZE" val="12"/>
</p:tagLst>
</file>

<file path=ppt/tags/tag14.xml><?xml version="1.0" encoding="utf-8"?>
<p:tagLst xmlns:a="http://schemas.openxmlformats.org/drawingml/2006/main" xmlns:r="http://schemas.openxmlformats.org/officeDocument/2006/relationships" xmlns:p="http://schemas.openxmlformats.org/presentationml/2006/main">
  <p:tag name="AUDIO_ID" val="365"/>
  <p:tag name="ARTICULATE_AUDIO_RECORDED" val="1"/>
  <p:tag name="ELAPSEDTIME" val="133.9"/>
  <p:tag name="ARTICULATE_TITLE_TAG" val="USA - Kaiser Permanente"/>
  <p:tag name="ARTICULATE_NAV_LEVEL" val="1"/>
  <p:tag name="ARTICULATE_SLIDE_PRESENTER_GUID" val="f40aad33-f10c-4a05-a17f-7e7c04ffe775"/>
  <p:tag name="ARTICULATE_SLIDE_PAUSE" val="0"/>
  <p:tag name="ARTICULATE_LOCK_SLIDE" val="0"/>
  <p:tag name="ARTICULATE_HIDE_SLIDE" val="0"/>
  <p:tag name="ARTICULATE_PLAYER_CONTROL_PREVIOUS" val="True"/>
  <p:tag name="ARTICULATE_PLAYER_CONTROL_NEXT" val="True"/>
  <p:tag name="TIMELINE" val="52.60/75.40"/>
  <p:tag name="ARTICULATE_USED_LAYOUT" val="10"/>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MARGIN_1" val="0"/>
  <p:tag name="MARGIN_2" val="36"/>
  <p:tag name="MARGIN_3" val="72"/>
  <p:tag name="MARGIN_4" val="108"/>
  <p:tag name="MARGIN_5" val="144"/>
  <p:tag name="FONT_SIZE" val="12"/>
</p:tagLst>
</file>

<file path=ppt/tags/tag16.xml><?xml version="1.0" encoding="utf-8"?>
<p:tagLst xmlns:a="http://schemas.openxmlformats.org/drawingml/2006/main" xmlns:r="http://schemas.openxmlformats.org/officeDocument/2006/relationships" xmlns:p="http://schemas.openxmlformats.org/presentationml/2006/main">
  <p:tag name="AUDIO_ID" val="365"/>
  <p:tag name="ARTICULATE_AUDIO_RECORDED" val="1"/>
  <p:tag name="ELAPSEDTIME" val="133.9"/>
  <p:tag name="ARTICULATE_TITLE_TAG" val="USA - Kaiser Permanente"/>
  <p:tag name="ARTICULATE_NAV_LEVEL" val="1"/>
  <p:tag name="ARTICULATE_SLIDE_PRESENTER_GUID" val="f40aad33-f10c-4a05-a17f-7e7c04ffe775"/>
  <p:tag name="ARTICULATE_SLIDE_PAUSE" val="0"/>
  <p:tag name="ARTICULATE_LOCK_SLIDE" val="0"/>
  <p:tag name="ARTICULATE_HIDE_SLIDE" val="0"/>
  <p:tag name="ARTICULATE_PLAYER_CONTROL_PREVIOUS" val="True"/>
  <p:tag name="ARTICULATE_PLAYER_CONTROL_NEXT" val="True"/>
  <p:tag name="TIMELINE" val="52.60/75.40"/>
  <p:tag name="ARTICULATE_USED_LAYOUT" val="10"/>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MARGIN_1" val="0"/>
  <p:tag name="MARGIN_2" val="36"/>
  <p:tag name="MARGIN_3" val="72"/>
  <p:tag name="MARGIN_4" val="108"/>
  <p:tag name="MARGIN_5" val="144"/>
  <p:tag name="FONT_SIZE" val="12"/>
</p:tagLst>
</file>

<file path=ppt/tags/tag18.xml><?xml version="1.0" encoding="utf-8"?>
<p:tagLst xmlns:a="http://schemas.openxmlformats.org/drawingml/2006/main" xmlns:r="http://schemas.openxmlformats.org/officeDocument/2006/relationships" xmlns:p="http://schemas.openxmlformats.org/presentationml/2006/main">
  <p:tag name="AUDIO_ID" val="365"/>
  <p:tag name="ARTICULATE_AUDIO_RECORDED" val="1"/>
  <p:tag name="ELAPSEDTIME" val="133.9"/>
  <p:tag name="ARTICULATE_TITLE_TAG" val="USA - Kaiser Permanente"/>
  <p:tag name="ARTICULATE_NAV_LEVEL" val="1"/>
  <p:tag name="ARTICULATE_SLIDE_PRESENTER_GUID" val="f40aad33-f10c-4a05-a17f-7e7c04ffe775"/>
  <p:tag name="ARTICULATE_SLIDE_PAUSE" val="0"/>
  <p:tag name="ARTICULATE_LOCK_SLIDE" val="0"/>
  <p:tag name="ARTICULATE_HIDE_SLIDE" val="0"/>
  <p:tag name="ARTICULATE_PLAYER_CONTROL_PREVIOUS" val="True"/>
  <p:tag name="ARTICULATE_PLAYER_CONTROL_NEXT" val="True"/>
  <p:tag name="TIMELINE" val="52.60/75.40"/>
  <p:tag name="ARTICULATE_USED_LAYOUT" val="10"/>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MARGIN_1" val="0"/>
  <p:tag name="MARGIN_2" val="36"/>
  <p:tag name="MARGIN_3" val="72"/>
  <p:tag name="MARGIN_4" val="108"/>
  <p:tag name="MARGIN_5" val="144"/>
  <p:tag name="FONT_SIZE" val="1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365"/>
  <p:tag name="ARTICULATE_AUDIO_RECORDED" val="1"/>
  <p:tag name="ELAPSEDTIME" val="133.9"/>
  <p:tag name="ARTICULATE_TITLE_TAG" val="USA - Kaiser Permanente"/>
  <p:tag name="ARTICULATE_NAV_LEVEL" val="1"/>
  <p:tag name="ARTICULATE_SLIDE_PRESENTER_GUID" val="f40aad33-f10c-4a05-a17f-7e7c04ffe775"/>
  <p:tag name="ARTICULATE_SLIDE_PAUSE" val="0"/>
  <p:tag name="ARTICULATE_LOCK_SLIDE" val="0"/>
  <p:tag name="ARTICULATE_HIDE_SLIDE" val="0"/>
  <p:tag name="ARTICULATE_PLAYER_CONTROL_PREVIOUS" val="True"/>
  <p:tag name="ARTICULATE_PLAYER_CONTROL_NEXT" val="True"/>
  <p:tag name="TIMELINE" val="52.60/75.40"/>
  <p:tag name="ARTICULATE_USED_LAYOUT" val="10"/>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MARGIN_1" val="0"/>
  <p:tag name="MARGIN_2" val="36"/>
  <p:tag name="MARGIN_3" val="72"/>
  <p:tag name="MARGIN_4" val="108"/>
  <p:tag name="MARGIN_5" val="144"/>
  <p:tag name="FONT_SIZE" val="12"/>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UDIO_ID" val="365"/>
  <p:tag name="ARTICULATE_AUDIO_RECORDED" val="1"/>
  <p:tag name="ELAPSEDTIME" val="133.9"/>
  <p:tag name="ARTICULATE_TITLE_TAG" val="USA - Kaiser Permanente"/>
  <p:tag name="ARTICULATE_NAV_LEVEL" val="1"/>
  <p:tag name="ARTICULATE_SLIDE_PRESENTER_GUID" val="f40aad33-f10c-4a05-a17f-7e7c04ffe775"/>
  <p:tag name="ARTICULATE_SLIDE_PAUSE" val="0"/>
  <p:tag name="ARTICULATE_LOCK_SLIDE" val="0"/>
  <p:tag name="ARTICULATE_HIDE_SLIDE" val="0"/>
  <p:tag name="ARTICULATE_PLAYER_CONTROL_PREVIOUS" val="True"/>
  <p:tag name="ARTICULATE_PLAYER_CONTROL_NEXT" val="True"/>
  <p:tag name="TIMELINE" val="52.60/75.40"/>
  <p:tag name="ARTICULATE_USED_LAYOUT" val="10"/>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MARGIN_1" val="0"/>
  <p:tag name="MARGIN_2" val="36"/>
  <p:tag name="MARGIN_3" val="72"/>
  <p:tag name="MARGIN_4" val="108"/>
  <p:tag name="MARGIN_5" val="144"/>
  <p:tag name="FONT_SIZE" val="12"/>
</p:tagLst>
</file>

<file path=ppt/theme/theme1.xml><?xml version="1.0" encoding="utf-8"?>
<a:theme xmlns:a="http://schemas.openxmlformats.org/drawingml/2006/main" name="Template for Presentations - Elearning Style Guide NewTitleStyle (20170912)">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for Presentations - Elearning Style Guide (20180502)" id="{A2FA9C5D-AEA0-8648-94AE-F0FB8BAB3E21}" vid="{591F5755-6739-6C49-B8C8-F71D53034829}"/>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29213</TotalTime>
  <Words>3496</Words>
  <Application>Microsoft Macintosh PowerPoint</Application>
  <PresentationFormat>On-screen Show (4:3)</PresentationFormat>
  <Paragraphs>213</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Museo 300</vt:lpstr>
      <vt:lpstr>Trebuchet MS</vt:lpstr>
      <vt:lpstr>Trebuchet MS Bold</vt:lpstr>
      <vt:lpstr>Verdana</vt:lpstr>
      <vt:lpstr>Template for Presentations - Elearning Style Guide NewTitleStyle (20170912)</vt:lpstr>
      <vt:lpstr>OneLondon (UK)</vt:lpstr>
      <vt:lpstr>Discovery Data Service (UK)</vt:lpstr>
      <vt:lpstr>Discovery Data Service (UK)</vt:lpstr>
      <vt:lpstr>City Hospitals Sunderland (UK)</vt:lpstr>
      <vt:lpstr>City Hospitals Sunderland (UK)</vt:lpstr>
      <vt:lpstr>Medical Informatics Initiative (Germany)</vt:lpstr>
      <vt:lpstr>Rotherham NHS Foundation Trust (UK)</vt:lpstr>
    </vt:vector>
  </TitlesOfParts>
  <Manager/>
  <Company>IHTSDO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Yongsheng Gao</dc:creator>
  <cp:keywords/>
  <dc:description/>
  <cp:lastModifiedBy>Ian Spiers</cp:lastModifiedBy>
  <cp:revision>646</cp:revision>
  <cp:lastPrinted>2017-09-23T06:45:25Z</cp:lastPrinted>
  <dcterms:modified xsi:type="dcterms:W3CDTF">2020-04-03T12:10:47Z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A6B83517-1A70-4AE0-96D9-C34321080B27</vt:lpwstr>
  </property>
  <property fmtid="{D5CDD505-2E9C-101B-9397-08002B2CF9AE}" pid="3" name="ArticulatePath">
    <vt:lpwstr>SnomedCtExpo_Introduction_2019</vt:lpwstr>
  </property>
</Properties>
</file>