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98" r:id="rId2"/>
    <p:sldId id="299" r:id="rId3"/>
    <p:sldId id="453" r:id="rId4"/>
    <p:sldId id="326" r:id="rId5"/>
    <p:sldId id="451" r:id="rId6"/>
    <p:sldId id="306" r:id="rId7"/>
    <p:sldId id="392" r:id="rId8"/>
    <p:sldId id="393" r:id="rId9"/>
    <p:sldId id="387" r:id="rId10"/>
    <p:sldId id="310" r:id="rId11"/>
    <p:sldId id="454" r:id="rId12"/>
    <p:sldId id="452" r:id="rId13"/>
    <p:sldId id="456" r:id="rId14"/>
    <p:sldId id="458" r:id="rId15"/>
    <p:sldId id="459" r:id="rId16"/>
    <p:sldId id="30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3A3313F-BCF9-5947-9CB4-CBEDA12FFF98}">
          <p14:sldIdLst>
            <p14:sldId id="298"/>
            <p14:sldId id="299"/>
            <p14:sldId id="453"/>
            <p14:sldId id="326"/>
            <p14:sldId id="451"/>
            <p14:sldId id="306"/>
            <p14:sldId id="392"/>
            <p14:sldId id="393"/>
            <p14:sldId id="387"/>
            <p14:sldId id="310"/>
            <p14:sldId id="454"/>
            <p14:sldId id="452"/>
            <p14:sldId id="456"/>
            <p14:sldId id="458"/>
            <p14:sldId id="459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47"/>
    <p:restoredTop sz="95921"/>
  </p:normalViewPr>
  <p:slideViewPr>
    <p:cSldViewPr snapToGrid="0" snapToObjects="1" showGuides="1">
      <p:cViewPr varScale="1">
        <p:scale>
          <a:sx n="112" d="100"/>
          <a:sy n="112" d="100"/>
        </p:scale>
        <p:origin x="216" y="224"/>
      </p:cViewPr>
      <p:guideLst>
        <p:guide orient="horz" pos="2160"/>
        <p:guide pos="3840"/>
      </p:guideLst>
    </p:cSldViewPr>
  </p:slideViewPr>
  <p:notesTextViewPr>
    <p:cViewPr>
      <p:scale>
        <a:sx n="155" d="100"/>
        <a:sy n="155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3/11/21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91f2388f4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en-US"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91f2388f4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7938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en-US"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21621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endParaRPr lang="en-US"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18803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4B18D-C333-9549-B84C-3099D9AA4D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16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4B18D-C333-9549-B84C-3099D9AA4D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33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4B18D-C333-9549-B84C-3099D9AA4D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051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p1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0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134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6666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6741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strike="noStrike" cap="none">
                <a:solidFill>
                  <a:schemeClr val="dk1"/>
                </a:solidFill>
              </a:rPr>
              <a:t>10</a:t>
            </a:fld>
            <a:endParaRPr sz="1200" u="none" strike="noStrike" cap="none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75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lor Blocked Blumarine Right " preserve="1">
  <p:cSld name="Color Blocked Blumarine Right 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ecf017965_0_291"/>
          <p:cNvSpPr/>
          <p:nvPr/>
        </p:nvSpPr>
        <p:spPr>
          <a:xfrm>
            <a:off x="6153912" y="0"/>
            <a:ext cx="6037800" cy="6858000"/>
          </a:xfrm>
          <a:prstGeom prst="rect">
            <a:avLst/>
          </a:prstGeom>
          <a:solidFill>
            <a:srgbClr val="124F6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3" name="Google Shape;93;g7ecf017965_0_291"/>
          <p:cNvSpPr/>
          <p:nvPr/>
        </p:nvSpPr>
        <p:spPr>
          <a:xfrm>
            <a:off x="11692500" y="6200600"/>
            <a:ext cx="318900" cy="3501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4" name="Google Shape;94;g7ecf017965_0_291"/>
          <p:cNvSpPr txBox="1"/>
          <p:nvPr/>
        </p:nvSpPr>
        <p:spPr>
          <a:xfrm>
            <a:off x="11661600" y="6253000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5" name="Google Shape;95;g7ecf017965_0_291"/>
          <p:cNvSpPr txBox="1"/>
          <p:nvPr/>
        </p:nvSpPr>
        <p:spPr>
          <a:xfrm rot="-5400000">
            <a:off x="-1015676" y="4866362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6" name="Google Shape;96;g7ecf017965_0_291"/>
          <p:cNvSpPr/>
          <p:nvPr/>
        </p:nvSpPr>
        <p:spPr>
          <a:xfrm>
            <a:off x="541474" y="1091307"/>
            <a:ext cx="108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7" name="Google Shape;97;g7ecf017965_0_29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2880" y="182880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5961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tx">
  <p:cSld name="1_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0"/>
          <p:cNvSpPr/>
          <p:nvPr/>
        </p:nvSpPr>
        <p:spPr>
          <a:xfrm>
            <a:off x="1051854" y="-11477"/>
            <a:ext cx="6677740" cy="688095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" name="Google Shape;41;p40"/>
          <p:cNvSpPr/>
          <p:nvPr/>
        </p:nvSpPr>
        <p:spPr>
          <a:xfrm rot="-2700000">
            <a:off x="7623097" y="3111500"/>
            <a:ext cx="635001" cy="635000"/>
          </a:xfrm>
          <a:prstGeom prst="roundRect">
            <a:avLst>
              <a:gd name="adj" fmla="val 10698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2" name="Google Shape;42;p40"/>
          <p:cNvSpPr txBox="1"/>
          <p:nvPr/>
        </p:nvSpPr>
        <p:spPr>
          <a:xfrm rot="-5400000">
            <a:off x="-1015676" y="4866362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3" name="Google Shape;43;p40"/>
          <p:cNvSpPr/>
          <p:nvPr/>
        </p:nvSpPr>
        <p:spPr>
          <a:xfrm>
            <a:off x="541474" y="1091307"/>
            <a:ext cx="108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4" name="Google Shape;44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2880" y="182880"/>
            <a:ext cx="737589" cy="747834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40"/>
          <p:cNvSpPr txBox="1"/>
          <p:nvPr/>
        </p:nvSpPr>
        <p:spPr>
          <a:xfrm>
            <a:off x="11771111" y="6411619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" name="Google Shape;39;p40">
            <a:extLst>
              <a:ext uri="{FF2B5EF4-FFF2-40B4-BE49-F238E27FC236}">
                <a16:creationId xmlns:a16="http://schemas.microsoft.com/office/drawing/2014/main" id="{CB3009D5-34CD-6541-9131-562A81FE02A5}"/>
              </a:ext>
            </a:extLst>
          </p:cNvPr>
          <p:cNvSpPr/>
          <p:nvPr userDrawn="1"/>
        </p:nvSpPr>
        <p:spPr>
          <a:xfrm>
            <a:off x="10956758" y="-11477"/>
            <a:ext cx="1235242" cy="6880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398562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lor Blocked Slide Blumarine">
  <p:cSld name="Color Blocked Slide Blumarin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ecf017965_0_239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7" name="Google Shape;87;g7ecf017965_0_239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8" name="Google Shape;88;g7ecf017965_0_239"/>
          <p:cNvSpPr/>
          <p:nvPr/>
        </p:nvSpPr>
        <p:spPr>
          <a:xfrm>
            <a:off x="0" y="0"/>
            <a:ext cx="6037800" cy="6858000"/>
          </a:xfrm>
          <a:prstGeom prst="rect">
            <a:avLst/>
          </a:prstGeom>
          <a:solidFill>
            <a:srgbClr val="124F6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9" name="Google Shape;89;g7ecf017965_0_239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g7ecf017965_0_239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290911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bg>
      <p:bgPr>
        <a:solidFill>
          <a:schemeClr val="l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46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049" y="219250"/>
            <a:ext cx="10838954" cy="6447192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46"/>
          <p:cNvSpPr txBox="1"/>
          <p:nvPr/>
        </p:nvSpPr>
        <p:spPr>
          <a:xfrm>
            <a:off x="176049" y="6258777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3" name="Google Shape;63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53852" y="1019525"/>
            <a:ext cx="7989550" cy="451524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46"/>
          <p:cNvSpPr>
            <a:spLocks noGrp="1"/>
          </p:cNvSpPr>
          <p:nvPr>
            <p:ph type="pic" idx="2"/>
          </p:nvPr>
        </p:nvSpPr>
        <p:spPr>
          <a:xfrm>
            <a:off x="4754333" y="1323230"/>
            <a:ext cx="5988587" cy="380222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616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" name="Google Shape;53;p42">
            <a:extLst>
              <a:ext uri="{FF2B5EF4-FFF2-40B4-BE49-F238E27FC236}">
                <a16:creationId xmlns:a16="http://schemas.microsoft.com/office/drawing/2014/main" id="{699B6CA8-C31A-8C48-AA52-1CF375FF5706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3011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7ecf017965_0_138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" name="Google Shape;19;g7ecf017965_0_138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" name="Google Shape;20;g7ecf017965_0_138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0" y="0"/>
            <a:ext cx="1108075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150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al Point Slide">
  <p:cSld name="Focal Point Slid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ecf017965_0_360"/>
          <p:cNvSpPr/>
          <p:nvPr/>
        </p:nvSpPr>
        <p:spPr>
          <a:xfrm>
            <a:off x="0" y="0"/>
            <a:ext cx="11042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0" name="Google Shape;100;g7ecf017965_0_360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g7ecf017965_0_360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483056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al Point Slide 1" preserve="1">
  <p:cSld name="Focal Point Slide 1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ecf017965_0_392"/>
          <p:cNvSpPr/>
          <p:nvPr/>
        </p:nvSpPr>
        <p:spPr>
          <a:xfrm>
            <a:off x="0" y="0"/>
            <a:ext cx="110424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7" name="Google Shape;117;g7ecf017965_0_392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8" name="Google Shape;118;g7ecf017965_0_392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4004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tx" preserve="1">
  <p:cSld name="2_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0"/>
          <p:cNvSpPr/>
          <p:nvPr/>
        </p:nvSpPr>
        <p:spPr>
          <a:xfrm>
            <a:off x="7695737" y="-11477"/>
            <a:ext cx="4509768" cy="688095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40" name="Google Shape;40;p40"/>
          <p:cNvCxnSpPr/>
          <p:nvPr/>
        </p:nvCxnSpPr>
        <p:spPr>
          <a:xfrm>
            <a:off x="8785052" y="3449089"/>
            <a:ext cx="2494092" cy="0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dashDot"/>
            <a:miter lim="400000"/>
            <a:headEnd type="none" w="sm" len="sm"/>
            <a:tailEnd type="none" w="sm" len="sm"/>
          </a:ln>
        </p:spPr>
      </p:cxnSp>
      <p:sp>
        <p:nvSpPr>
          <p:cNvPr id="41" name="Google Shape;41;p40"/>
          <p:cNvSpPr/>
          <p:nvPr/>
        </p:nvSpPr>
        <p:spPr>
          <a:xfrm rot="-2700000">
            <a:off x="7623097" y="3111500"/>
            <a:ext cx="635001" cy="635000"/>
          </a:xfrm>
          <a:prstGeom prst="roundRect">
            <a:avLst>
              <a:gd name="adj" fmla="val 10698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2" name="Google Shape;42;p40"/>
          <p:cNvSpPr txBox="1"/>
          <p:nvPr/>
        </p:nvSpPr>
        <p:spPr>
          <a:xfrm rot="-5400000">
            <a:off x="-1015676" y="4866362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3" name="Google Shape;43;p40"/>
          <p:cNvSpPr/>
          <p:nvPr/>
        </p:nvSpPr>
        <p:spPr>
          <a:xfrm>
            <a:off x="541474" y="1091307"/>
            <a:ext cx="108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4" name="Google Shape;44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2880" y="182880"/>
            <a:ext cx="737589" cy="747834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40"/>
          <p:cNvSpPr txBox="1"/>
          <p:nvPr/>
        </p:nvSpPr>
        <p:spPr>
          <a:xfrm>
            <a:off x="11771111" y="6411619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10326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lor Blocked Cerulean Right" preserve="1">
  <p:cSld name="Color Blocked Cerulean Righ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ecf017965_0_267"/>
          <p:cNvSpPr/>
          <p:nvPr/>
        </p:nvSpPr>
        <p:spPr>
          <a:xfrm>
            <a:off x="6154200" y="0"/>
            <a:ext cx="60378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g7ecf017965_0_267"/>
          <p:cNvSpPr/>
          <p:nvPr/>
        </p:nvSpPr>
        <p:spPr>
          <a:xfrm>
            <a:off x="11692500" y="6200600"/>
            <a:ext cx="318900" cy="3501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1" name="Google Shape;111;g7ecf017965_0_267"/>
          <p:cNvSpPr txBox="1"/>
          <p:nvPr/>
        </p:nvSpPr>
        <p:spPr>
          <a:xfrm>
            <a:off x="11661600" y="6253000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2" name="Google Shape;112;g7ecf017965_0_267"/>
          <p:cNvSpPr txBox="1"/>
          <p:nvPr/>
        </p:nvSpPr>
        <p:spPr>
          <a:xfrm rot="-5400000">
            <a:off x="-1015676" y="4866362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3" name="Google Shape;113;g7ecf017965_0_267"/>
          <p:cNvSpPr/>
          <p:nvPr/>
        </p:nvSpPr>
        <p:spPr>
          <a:xfrm>
            <a:off x="541474" y="1091307"/>
            <a:ext cx="108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4" name="Google Shape;114;g7ecf017965_0_2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2880" y="182880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991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79" r:id="rId4"/>
    <p:sldLayoutId id="2147483662" r:id="rId5"/>
    <p:sldLayoutId id="2147483680" r:id="rId6"/>
    <p:sldLayoutId id="2147483684" r:id="rId7"/>
    <p:sldLayoutId id="2147483687" r:id="rId8"/>
    <p:sldLayoutId id="2147483686" r:id="rId9"/>
    <p:sldLayoutId id="2147483685" r:id="rId10"/>
    <p:sldLayoutId id="2147483681" r:id="rId11"/>
    <p:sldLayoutId id="2147483682" r:id="rId12"/>
    <p:sldLayoutId id="214748368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nomed.org/cr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CP/Clinical+resources" TargetMode="External"/><Relationship Id="rId2" Type="http://schemas.openxmlformats.org/officeDocument/2006/relationships/hyperlink" Target="https://courses.ihtsdotools.org/product?catalog=CLI" TargetMode="Externa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snomed.org/member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info@snomed.org" TargetMode="External"/><Relationship Id="rId4" Type="http://schemas.openxmlformats.org/officeDocument/2006/relationships/hyperlink" Target="http://snomed.org/accou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0" y="0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7"/>
          <p:cNvSpPr/>
          <p:nvPr/>
        </p:nvSpPr>
        <p:spPr>
          <a:xfrm>
            <a:off x="0" y="23750"/>
            <a:ext cx="12201900" cy="6858000"/>
          </a:xfrm>
          <a:prstGeom prst="rect">
            <a:avLst/>
          </a:prstGeom>
          <a:solidFill>
            <a:srgbClr val="1DA8DE">
              <a:alpha val="7692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0" name="Google Shape;140;p27"/>
          <p:cNvSpPr txBox="1">
            <a:spLocks noGrp="1"/>
          </p:cNvSpPr>
          <p:nvPr>
            <p:ph type="title"/>
          </p:nvPr>
        </p:nvSpPr>
        <p:spPr>
          <a:xfrm>
            <a:off x="574800" y="2456415"/>
            <a:ext cx="11052300" cy="20955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noAutofit/>
          </a:bodyPr>
          <a:lstStyle/>
          <a:p>
            <a:pPr lvl="0">
              <a:lnSpc>
                <a:spcPct val="100000"/>
              </a:lnSpc>
              <a:buClr>
                <a:schemeClr val="lt1"/>
              </a:buClr>
            </a:pPr>
            <a:r>
              <a:rPr lang="en-US" sz="5400" b="0" i="0" dirty="0">
                <a:solidFill>
                  <a:schemeClr val="lt1"/>
                </a:solidFill>
              </a:rPr>
              <a:t>Clinical Engagement</a:t>
            </a:r>
            <a:br>
              <a:rPr lang="en-US" sz="5400" b="0" i="0" dirty="0">
                <a:solidFill>
                  <a:schemeClr val="lt1"/>
                </a:solidFill>
              </a:rPr>
            </a:br>
            <a:r>
              <a:rPr lang="en-US" sz="5400" b="0" i="0" dirty="0">
                <a:solidFill>
                  <a:schemeClr val="accent1"/>
                </a:solidFill>
              </a:rPr>
              <a:t>(Getting involved)</a:t>
            </a:r>
            <a:br>
              <a:rPr lang="en-US" sz="5400" b="0" i="0" dirty="0">
                <a:solidFill>
                  <a:schemeClr val="lt1"/>
                </a:solidFill>
              </a:rPr>
            </a:br>
            <a:r>
              <a:rPr lang="en-US" sz="2000" b="0" i="0" dirty="0">
                <a:solidFill>
                  <a:schemeClr val="lt1"/>
                </a:solidFill>
              </a:rPr>
              <a:t>Ian Green – Customer Relations Lead (Europe) and Global Clinical Engagement Manager</a:t>
            </a:r>
            <a:br>
              <a:rPr lang="en-US" sz="2000" b="0" i="0" dirty="0">
                <a:solidFill>
                  <a:schemeClr val="lt1"/>
                </a:solidFill>
              </a:rPr>
            </a:br>
            <a:r>
              <a:rPr lang="en-US" sz="2000" b="0" i="0" dirty="0">
                <a:solidFill>
                  <a:schemeClr val="lt1"/>
                </a:solidFill>
              </a:rPr>
              <a:t>Jane Millar –Collaboration Lead (SNOMED International)</a:t>
            </a:r>
          </a:p>
        </p:txBody>
      </p:sp>
      <p:pic>
        <p:nvPicPr>
          <p:cNvPr id="144" name="Google Shape;144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94343" y="537356"/>
            <a:ext cx="2567001" cy="1140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59;p1">
            <a:extLst>
              <a:ext uri="{FF2B5EF4-FFF2-40B4-BE49-F238E27FC236}">
                <a16:creationId xmlns:a16="http://schemas.microsoft.com/office/drawing/2014/main" id="{FA0C80CE-9267-F649-88E4-7A32E37A6E83}"/>
              </a:ext>
            </a:extLst>
          </p:cNvPr>
          <p:cNvPicPr preferRelativeResize="0"/>
          <p:nvPr/>
        </p:nvPicPr>
        <p:blipFill>
          <a:blip r:embed="rId5"/>
          <a:srcRect/>
          <a:stretch/>
        </p:blipFill>
        <p:spPr>
          <a:xfrm>
            <a:off x="2290492" y="5913205"/>
            <a:ext cx="7620805" cy="530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0180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4"/>
          <p:cNvSpPr/>
          <p:nvPr/>
        </p:nvSpPr>
        <p:spPr>
          <a:xfrm>
            <a:off x="216573" y="5327405"/>
            <a:ext cx="3922941" cy="8357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80000" tIns="90000" rIns="180000" bIns="900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To learn more visit: </a:t>
            </a:r>
            <a:r>
              <a:rPr lang="en-US" sz="18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http://snomed.org/crg</a:t>
            </a:r>
            <a:endParaRPr sz="1800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331" name="Google Shape;331;p14"/>
          <p:cNvGrpSpPr/>
          <p:nvPr/>
        </p:nvGrpSpPr>
        <p:grpSpPr>
          <a:xfrm>
            <a:off x="164321" y="5327405"/>
            <a:ext cx="871123" cy="835794"/>
            <a:chOff x="0" y="9626600"/>
            <a:chExt cx="1393797" cy="1337270"/>
          </a:xfrm>
        </p:grpSpPr>
        <p:sp>
          <p:nvSpPr>
            <p:cNvPr id="332" name="Google Shape;332;p14"/>
            <p:cNvSpPr/>
            <p:nvPr/>
          </p:nvSpPr>
          <p:spPr>
            <a:xfrm>
              <a:off x="0" y="9626600"/>
              <a:ext cx="1393797" cy="13372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57125" tIns="28550" rIns="57125" bIns="285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98"/>
                <a:buFont typeface="Arial"/>
                <a:buNone/>
              </a:pPr>
              <a:endParaRPr sz="1798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33" name="Google Shape;333;p14"/>
            <p:cNvCxnSpPr/>
            <p:nvPr/>
          </p:nvCxnSpPr>
          <p:spPr>
            <a:xfrm>
              <a:off x="522795" y="10295235"/>
              <a:ext cx="348206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335" name="Google Shape;335;p14"/>
          <p:cNvSpPr/>
          <p:nvPr/>
        </p:nvSpPr>
        <p:spPr>
          <a:xfrm>
            <a:off x="922646" y="2406316"/>
            <a:ext cx="3359700" cy="181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Hosted on Confluence</a:t>
            </a:r>
          </a:p>
          <a:p>
            <a:pPr marL="285750" marR="0" lvl="0" indent="-285750" algn="l" rtl="0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>
                <a:latin typeface="Trebuchet MS"/>
                <a:ea typeface="Trebuchet MS"/>
                <a:cs typeface="Trebuchet MS"/>
                <a:sym typeface="Trebuchet MS"/>
              </a:rPr>
              <a:t>Listed in alphabetical order, by specialty</a:t>
            </a:r>
            <a:endParaRPr sz="1800"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" name="Google Shape;479;p19">
            <a:extLst>
              <a:ext uri="{FF2B5EF4-FFF2-40B4-BE49-F238E27FC236}">
                <a16:creationId xmlns:a16="http://schemas.microsoft.com/office/drawing/2014/main" id="{CB96AB12-F3FB-F743-8921-0C56553ABA3D}"/>
              </a:ext>
            </a:extLst>
          </p:cNvPr>
          <p:cNvSpPr txBox="1"/>
          <p:nvPr/>
        </p:nvSpPr>
        <p:spPr>
          <a:xfrm>
            <a:off x="599882" y="718876"/>
            <a:ext cx="3089284" cy="1478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Directory of</a:t>
            </a:r>
          </a:p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Groups</a:t>
            </a:r>
            <a:endParaRPr lang="en-CA" sz="3200" i="0" u="none" strike="noStrike" cap="none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ABB16F-A7A8-E34C-B710-4E42668CCF59}"/>
              </a:ext>
            </a:extLst>
          </p:cNvPr>
          <p:cNvSpPr>
            <a:spLocks noGrp="1"/>
          </p:cNvSpPr>
          <p:nvPr>
            <p:ph type="pic" idx="2"/>
          </p:nvPr>
        </p:nvSpPr>
        <p:spPr/>
      </p:sp>
      <p:pic>
        <p:nvPicPr>
          <p:cNvPr id="11" name="Picture 10" descr="Graphical user interface, text, application, Teams&#10;&#10;Description automatically generated">
            <a:extLst>
              <a:ext uri="{FF2B5EF4-FFF2-40B4-BE49-F238E27FC236}">
                <a16:creationId xmlns:a16="http://schemas.microsoft.com/office/drawing/2014/main" id="{AF62FDFD-D8C8-CD41-B9A2-A25A6C3DD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446" y="1343988"/>
            <a:ext cx="5994656" cy="348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47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CDAB4AE-238A-6540-8190-ECF3ABB9CC2F}"/>
              </a:ext>
            </a:extLst>
          </p:cNvPr>
          <p:cNvSpPr txBox="1">
            <a:spLocks/>
          </p:cNvSpPr>
          <p:nvPr/>
        </p:nvSpPr>
        <p:spPr>
          <a:xfrm>
            <a:off x="8670289" y="1315804"/>
            <a:ext cx="1620252" cy="7582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CRG’s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0EDB58-F7F5-C24E-B9C1-50A54EF73D12}"/>
              </a:ext>
            </a:extLst>
          </p:cNvPr>
          <p:cNvSpPr txBox="1">
            <a:spLocks/>
          </p:cNvSpPr>
          <p:nvPr/>
        </p:nvSpPr>
        <p:spPr>
          <a:xfrm>
            <a:off x="1554080" y="4054621"/>
            <a:ext cx="1981199" cy="7582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tx2"/>
                </a:solidFill>
              </a:rPr>
              <a:t>Project </a:t>
            </a:r>
          </a:p>
          <a:p>
            <a:r>
              <a:rPr lang="en-US">
                <a:solidFill>
                  <a:schemeClr val="tx2"/>
                </a:solidFill>
              </a:rPr>
              <a:t>groups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813534-D2F0-A249-8B8D-D231F8E5E33E}"/>
              </a:ext>
            </a:extLst>
          </p:cNvPr>
          <p:cNvSpPr txBox="1"/>
          <p:nvPr/>
        </p:nvSpPr>
        <p:spPr>
          <a:xfrm>
            <a:off x="359424" y="596771"/>
            <a:ext cx="8310865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Clinical Reference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Allergies (Bruce Goldberg, Lead)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Anesthesia (Patrick McCormick, Andrew Norton and Andrew Marchant, co-leads)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Dentistry (Mark 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Jurkovitch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and 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Jorn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Jorgensen, co-leads)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Genomics and Precision Medicine (Ian Green and Charles 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Gutteridge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, co-leads)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General Practice and Family Practice (Ian Green and Jane Millar, co-leads)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Mental and Behavioral Health (Piper 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Ranallo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and Michael First, co-leads)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Nursing (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Erica Culp and </a:t>
            </a:r>
            <a:r>
              <a:rPr lang="en-GB" dirty="0" err="1">
                <a:solidFill>
                  <a:schemeClr val="bg1"/>
                </a:solidFill>
                <a:latin typeface="+mj-lt"/>
              </a:rPr>
              <a:t>Christing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+mj-lt"/>
              </a:rPr>
              <a:t>Spisla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, co-leads)</a:t>
            </a:r>
            <a:endParaRPr lang="en-US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Pathology and Laboratory Medicine (W. Scott Campbell and Daniel Karlsson, co leads)</a:t>
            </a:r>
          </a:p>
          <a:p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A5D5C8-21B0-C143-8CB7-9866690514C2}"/>
              </a:ext>
            </a:extLst>
          </p:cNvPr>
          <p:cNvSpPr txBox="1"/>
          <p:nvPr/>
        </p:nvSpPr>
        <p:spPr>
          <a:xfrm>
            <a:off x="4361843" y="3860572"/>
            <a:ext cx="683614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Project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Cancer Synoptic Reporting group (W. Scott Campbell, lead)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Diabetes project group (Paul Amos, lead)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Epilepsy Clinical Expert Project group (Helen Cross, lead)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Nutrition Care process Terminology Clinical Project Group (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Constantina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Papoutsakis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, lead)</a:t>
            </a:r>
          </a:p>
        </p:txBody>
      </p:sp>
    </p:spTree>
    <p:extLst>
      <p:ext uri="{BB962C8B-B14F-4D97-AF65-F5344CB8AC3E}">
        <p14:creationId xmlns:p14="http://schemas.microsoft.com/office/powerpoint/2010/main" val="1982270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79;p19">
            <a:extLst>
              <a:ext uri="{FF2B5EF4-FFF2-40B4-BE49-F238E27FC236}">
                <a16:creationId xmlns:a16="http://schemas.microsoft.com/office/drawing/2014/main" id="{1FEA808B-B098-984D-8200-2195086B4762}"/>
              </a:ext>
            </a:extLst>
          </p:cNvPr>
          <p:cNvSpPr txBox="1"/>
          <p:nvPr/>
        </p:nvSpPr>
        <p:spPr>
          <a:xfrm>
            <a:off x="504635" y="157116"/>
            <a:ext cx="6193345" cy="1096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Working with </a:t>
            </a:r>
          </a:p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Confluence and a clinical group</a:t>
            </a:r>
            <a:endParaRPr lang="en-CA" sz="3200" i="0" u="none" strike="noStrike" cap="none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" name="Picture 4" descr="A picture containing text, screenshot, cellphone&#10;&#10;Description automatically generated">
            <a:extLst>
              <a:ext uri="{FF2B5EF4-FFF2-40B4-BE49-F238E27FC236}">
                <a16:creationId xmlns:a16="http://schemas.microsoft.com/office/drawing/2014/main" id="{D29AF6D4-BF8F-D14B-8B96-3A778E1CB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57" y="1436915"/>
            <a:ext cx="8405391" cy="5170302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9F69F12-DC9E-3F4D-A722-13E449900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907" y="91291"/>
            <a:ext cx="1981200" cy="129307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0D96469-0455-9A41-9D01-88185AF8706C}"/>
              </a:ext>
            </a:extLst>
          </p:cNvPr>
          <p:cNvSpPr/>
          <p:nvPr/>
        </p:nvSpPr>
        <p:spPr>
          <a:xfrm>
            <a:off x="7694023" y="1384365"/>
            <a:ext cx="612931" cy="36605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37B604-D6E9-1D4C-8530-6810E314F70E}"/>
              </a:ext>
            </a:extLst>
          </p:cNvPr>
          <p:cNvCxnSpPr>
            <a:cxnSpLocks/>
            <a:stCxn id="8" idx="7"/>
            <a:endCxn id="7" idx="1"/>
          </p:cNvCxnSpPr>
          <p:nvPr/>
        </p:nvCxnSpPr>
        <p:spPr>
          <a:xfrm flipV="1">
            <a:off x="8217192" y="737828"/>
            <a:ext cx="673715" cy="70014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66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79;p19">
            <a:extLst>
              <a:ext uri="{FF2B5EF4-FFF2-40B4-BE49-F238E27FC236}">
                <a16:creationId xmlns:a16="http://schemas.microsoft.com/office/drawing/2014/main" id="{DA0C24AF-F259-1942-A4E2-AEA43ECD383B}"/>
              </a:ext>
            </a:extLst>
          </p:cNvPr>
          <p:cNvSpPr txBox="1"/>
          <p:nvPr/>
        </p:nvSpPr>
        <p:spPr>
          <a:xfrm>
            <a:off x="504635" y="157116"/>
            <a:ext cx="6193345" cy="1096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Examples of current focused </a:t>
            </a:r>
            <a:r>
              <a:rPr lang="en-US" sz="3200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work of clinical groups</a:t>
            </a:r>
            <a:endParaRPr lang="en-CA" sz="3200" i="0" u="none" strike="noStrike" cap="none" dirty="0">
              <a:solidFill>
                <a:schemeClr val="accent4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E5153A3-C121-014A-B8CD-A7451F29847A}"/>
              </a:ext>
            </a:extLst>
          </p:cNvPr>
          <p:cNvSpPr/>
          <p:nvPr/>
        </p:nvSpPr>
        <p:spPr>
          <a:xfrm>
            <a:off x="1028700" y="1623060"/>
            <a:ext cx="3863340" cy="219456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0070C0"/>
                </a:solidFill>
              </a:rPr>
              <a:t>Dentistry CRG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Adding to </a:t>
            </a:r>
            <a:r>
              <a:rPr lang="en-US" dirty="0" err="1">
                <a:solidFill>
                  <a:schemeClr val="tx1"/>
                </a:solidFill>
              </a:rPr>
              <a:t>odontogram</a:t>
            </a:r>
            <a:r>
              <a:rPr lang="en-US" dirty="0">
                <a:solidFill>
                  <a:schemeClr val="tx1"/>
                </a:solidFill>
              </a:rPr>
              <a:t> and periodontal content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92C08A6-2765-2847-9451-E4FA3D7C607E}"/>
              </a:ext>
            </a:extLst>
          </p:cNvPr>
          <p:cNvSpPr/>
          <p:nvPr/>
        </p:nvSpPr>
        <p:spPr>
          <a:xfrm>
            <a:off x="6088382" y="1623060"/>
            <a:ext cx="3863340" cy="219456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0070C0"/>
                </a:solidFill>
              </a:rPr>
              <a:t>Nursing CRG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Incorporation of ICNP with international review and validation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AC54052-BC66-BA47-92D5-F3399D9C5BCA}"/>
              </a:ext>
            </a:extLst>
          </p:cNvPr>
          <p:cNvSpPr/>
          <p:nvPr/>
        </p:nvSpPr>
        <p:spPr>
          <a:xfrm>
            <a:off x="1021080" y="4137660"/>
            <a:ext cx="3863340" cy="219456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rgbClr val="0070C0"/>
                </a:solidFill>
              </a:rPr>
              <a:t>Nutrition Care Process Terminology Clinical Project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Incorporation of NCPT with international review and validation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16A143D-9D79-4348-B15A-C1C85B4EF4CE}"/>
              </a:ext>
            </a:extLst>
          </p:cNvPr>
          <p:cNvSpPr/>
          <p:nvPr/>
        </p:nvSpPr>
        <p:spPr>
          <a:xfrm>
            <a:off x="6088382" y="4105028"/>
            <a:ext cx="3863340" cy="219456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0070C0"/>
                </a:solidFill>
              </a:rPr>
              <a:t>Anesthesia CRG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Ongoing updating and creating content, current focus is assessment scales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170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1FD1431-F9BB-AE42-AA00-D99CE17878E4}"/>
              </a:ext>
            </a:extLst>
          </p:cNvPr>
          <p:cNvSpPr/>
          <p:nvPr/>
        </p:nvSpPr>
        <p:spPr>
          <a:xfrm>
            <a:off x="630693" y="2524244"/>
            <a:ext cx="480452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Future developments</a:t>
            </a:r>
          </a:p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reference groups</a:t>
            </a:r>
            <a:endParaRPr lang="en-CA" sz="3200" dirty="0">
              <a:solidFill>
                <a:schemeClr val="accent4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22317B-EE09-7146-BED6-69D3D756CC8E}"/>
              </a:ext>
            </a:extLst>
          </p:cNvPr>
          <p:cNvSpPr txBox="1"/>
          <p:nvPr/>
        </p:nvSpPr>
        <p:spPr>
          <a:xfrm>
            <a:off x="6299589" y="1154638"/>
            <a:ext cx="494167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New CRGs under  consideration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Public health </a:t>
            </a:r>
            <a:r>
              <a:rPr lang="en-US" dirty="0"/>
              <a:t>– focus: use of SNOMED CT by public health bodies, particularly for population-based analytics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Emergency medicine</a:t>
            </a:r>
            <a:r>
              <a:rPr lang="en-US" dirty="0"/>
              <a:t> – focus: use of SNOMED CT  in emergency settings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Neurology </a:t>
            </a:r>
            <a:r>
              <a:rPr lang="en-US" dirty="0"/>
              <a:t>– focus: use of SNOMED CT content related to neurology and neurosurgery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Nutrition and dietetics</a:t>
            </a:r>
            <a:r>
              <a:rPr lang="en-US" dirty="0"/>
              <a:t> – move the project group to a CRG for longer term support</a:t>
            </a:r>
            <a:endParaRPr lang="en-US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092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8319A4-9620-D743-A119-F9A8C0ABB77B}"/>
              </a:ext>
            </a:extLst>
          </p:cNvPr>
          <p:cNvSpPr/>
          <p:nvPr/>
        </p:nvSpPr>
        <p:spPr>
          <a:xfrm>
            <a:off x="6722883" y="2535674"/>
            <a:ext cx="393248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engagement</a:t>
            </a:r>
          </a:p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Activities/resources</a:t>
            </a:r>
            <a:endParaRPr lang="en-CA" sz="3200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56C832-C006-AD4F-A0CD-18FE226713B3}"/>
              </a:ext>
            </a:extLst>
          </p:cNvPr>
          <p:cNvSpPr txBox="1"/>
          <p:nvPr/>
        </p:nvSpPr>
        <p:spPr>
          <a:xfrm>
            <a:off x="960012" y="1027569"/>
            <a:ext cx="494167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Clinical webinars </a:t>
            </a:r>
            <a:r>
              <a:rPr lang="en-US" dirty="0"/>
              <a:t>– focus on SNOMED CT clinical implementation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Conference sessions </a:t>
            </a:r>
            <a:r>
              <a:rPr lang="en-US" dirty="0"/>
              <a:t>– two sessions per year based on SNOMED International conferences (April &amp; October)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Educational materials</a:t>
            </a:r>
            <a:r>
              <a:rPr lang="en-US" dirty="0"/>
              <a:t> – clinical course, and selection of materials available from SNOMED International and other sources </a:t>
            </a:r>
          </a:p>
          <a:p>
            <a:pPr lvl="1"/>
            <a:r>
              <a:rPr lang="en-US" sz="1400" dirty="0"/>
              <a:t>(</a:t>
            </a:r>
            <a:r>
              <a:rPr lang="en-US" sz="1400" dirty="0">
                <a:hlinkClick r:id="rId2"/>
              </a:rPr>
              <a:t>https://courses.ihtsdotools.org/product?catalog=CLI</a:t>
            </a:r>
            <a:r>
              <a:rPr lang="en-US" sz="1400" dirty="0"/>
              <a:t>, &amp; </a:t>
            </a:r>
            <a:r>
              <a:rPr lang="en-US" sz="1400" dirty="0">
                <a:hlinkClick r:id="rId3"/>
              </a:rPr>
              <a:t>https://confluence.ihtsdotools.org/display/CP/Clinical+resources</a:t>
            </a:r>
            <a:r>
              <a:rPr lang="en-US" sz="14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Topic-based calls</a:t>
            </a:r>
            <a:r>
              <a:rPr lang="en-US" dirty="0"/>
              <a:t> – development of specific conference calls focused on specific topics identified by the community</a:t>
            </a:r>
            <a:endParaRPr lang="en-US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Clinical contact database (SME access)</a:t>
            </a:r>
            <a:r>
              <a:rPr lang="en-US" dirty="0"/>
              <a:t> – database of clinicians who are willing to be contacted regarding authoring queries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726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g7e4ca5b0a6_5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7e4ca5b0a6_5_36"/>
          <p:cNvSpPr/>
          <p:nvPr/>
        </p:nvSpPr>
        <p:spPr>
          <a:xfrm>
            <a:off x="-7038" y="0"/>
            <a:ext cx="12244175" cy="6858000"/>
          </a:xfrm>
          <a:prstGeom prst="rect">
            <a:avLst/>
          </a:prstGeom>
          <a:solidFill>
            <a:schemeClr val="dk2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0" name="Google Shape;680;g7e4ca5b0a6_5_36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1" name="Google Shape;681;g7e4ca5b0a6_5_36"/>
          <p:cNvSpPr/>
          <p:nvPr/>
        </p:nvSpPr>
        <p:spPr>
          <a:xfrm>
            <a:off x="3562500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2" name="Google Shape;682;g7e4ca5b0a6_5_36"/>
          <p:cNvSpPr txBox="1"/>
          <p:nvPr/>
        </p:nvSpPr>
        <p:spPr>
          <a:xfrm>
            <a:off x="3821850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1550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g7e4ca5b0a6_5_36"/>
          <p:cNvSpPr/>
          <p:nvPr/>
        </p:nvSpPr>
        <p:spPr>
          <a:xfrm>
            <a:off x="3562500" y="5856101"/>
            <a:ext cx="5105100" cy="1842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6" name="Google Shape;686;g7e4ca5b0a6_5_36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2" name="Google Shape;259;p1">
            <a:extLst>
              <a:ext uri="{FF2B5EF4-FFF2-40B4-BE49-F238E27FC236}">
                <a16:creationId xmlns:a16="http://schemas.microsoft.com/office/drawing/2014/main" id="{3A9BE378-BE41-CC44-BEB1-491A51C7D4A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543597" y="6178934"/>
            <a:ext cx="5124003" cy="356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711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8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i="0" u="none" strike="noStrike" cap="none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3200" i="0" u="none" strike="noStrike" cap="none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6614614" y="188912"/>
            <a:ext cx="4743600" cy="648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lvl="0" indent="-457200">
              <a:spcBef>
                <a:spcPts val="2200"/>
              </a:spcBef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" name="Google Shape;323;p13">
            <a:extLst>
              <a:ext uri="{FF2B5EF4-FFF2-40B4-BE49-F238E27FC236}">
                <a16:creationId xmlns:a16="http://schemas.microsoft.com/office/drawing/2014/main" id="{435C26B8-15A0-8345-813D-58654452126C}"/>
              </a:ext>
            </a:extLst>
          </p:cNvPr>
          <p:cNvSpPr txBox="1"/>
          <p:nvPr/>
        </p:nvSpPr>
        <p:spPr>
          <a:xfrm>
            <a:off x="6804619" y="1"/>
            <a:ext cx="414443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lvl="0" indent="-457200">
              <a:spcBef>
                <a:spcPts val="2200"/>
              </a:spcBef>
              <a:buClr>
                <a:schemeClr val="accent4"/>
              </a:buClr>
              <a:buSzPct val="100000"/>
              <a:buFont typeface="+mj-lt"/>
              <a:buAutoNum type="arabicPeriod"/>
            </a:pPr>
            <a:r>
              <a:rPr lang="en-US" sz="2200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groups</a:t>
            </a:r>
          </a:p>
          <a:p>
            <a:pPr marL="558800" lvl="0" indent="-457200">
              <a:spcBef>
                <a:spcPts val="2200"/>
              </a:spcBef>
              <a:buClr>
                <a:schemeClr val="accent4"/>
              </a:buClr>
              <a:buSzPct val="100000"/>
              <a:buFont typeface="+mj-lt"/>
              <a:buAutoNum type="arabicPeriod"/>
            </a:pPr>
            <a:r>
              <a:rPr lang="en-US" sz="2200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get involved…</a:t>
            </a:r>
          </a:p>
        </p:txBody>
      </p:sp>
    </p:spTree>
    <p:extLst>
      <p:ext uri="{BB962C8B-B14F-4D97-AF65-F5344CB8AC3E}">
        <p14:creationId xmlns:p14="http://schemas.microsoft.com/office/powerpoint/2010/main" val="3421454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79;p19">
            <a:extLst>
              <a:ext uri="{FF2B5EF4-FFF2-40B4-BE49-F238E27FC236}">
                <a16:creationId xmlns:a16="http://schemas.microsoft.com/office/drawing/2014/main" id="{5D8B5DB4-25EB-7E48-BC43-DAB558A31BE8}"/>
              </a:ext>
            </a:extLst>
          </p:cNvPr>
          <p:cNvSpPr txBox="1"/>
          <p:nvPr/>
        </p:nvSpPr>
        <p:spPr>
          <a:xfrm>
            <a:off x="217678" y="258676"/>
            <a:ext cx="5073516" cy="11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accent4"/>
                </a:solidFill>
              </a:rPr>
              <a:t>SNOMED International</a:t>
            </a:r>
          </a:p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</a:rPr>
              <a:t>with clinical engagement</a:t>
            </a:r>
            <a:endParaRPr lang="en-CA" sz="3200" i="0" u="none" strike="noStrike" cap="none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33DE400-D59D-9045-821F-CE94DB8826B1}"/>
              </a:ext>
            </a:extLst>
          </p:cNvPr>
          <p:cNvGrpSpPr/>
          <p:nvPr/>
        </p:nvGrpSpPr>
        <p:grpSpPr>
          <a:xfrm>
            <a:off x="4526182" y="3465654"/>
            <a:ext cx="2246995" cy="1322502"/>
            <a:chOff x="2914376" y="3280290"/>
            <a:chExt cx="2817351" cy="168866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724FA4D-BE05-F546-A645-A23EF9D91011}"/>
                </a:ext>
              </a:extLst>
            </p:cNvPr>
            <p:cNvGrpSpPr/>
            <p:nvPr/>
          </p:nvGrpSpPr>
          <p:grpSpPr>
            <a:xfrm>
              <a:off x="2916044" y="3280290"/>
              <a:ext cx="2815683" cy="1688661"/>
              <a:chOff x="2141034" y="2198539"/>
              <a:chExt cx="5564459" cy="2959983"/>
            </a:xfrm>
          </p:grpSpPr>
          <p:pic>
            <p:nvPicPr>
              <p:cNvPr id="8" name="Picture 2" descr="A picture containing game&#10;&#10;Description automatically generated">
                <a:extLst>
                  <a:ext uri="{FF2B5EF4-FFF2-40B4-BE49-F238E27FC236}">
                    <a16:creationId xmlns:a16="http://schemas.microsoft.com/office/drawing/2014/main" id="{3BC1158B-5B17-354C-996C-25C9267BD65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1034" y="2198539"/>
                <a:ext cx="5564459" cy="295998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7BA3BB7-5505-984A-8FF1-36C39125EF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41034" y="4503880"/>
                <a:ext cx="5564459" cy="654642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97C7CA5-E8C0-8E44-AEF8-C85B4383B35E}"/>
                </a:ext>
              </a:extLst>
            </p:cNvPr>
            <p:cNvSpPr/>
            <p:nvPr/>
          </p:nvSpPr>
          <p:spPr>
            <a:xfrm>
              <a:off x="2916044" y="3280290"/>
              <a:ext cx="1120697" cy="6244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A6ACA9A-AAAC-0046-A54C-6FDD25119920}"/>
                </a:ext>
              </a:extLst>
            </p:cNvPr>
            <p:cNvSpPr txBox="1"/>
            <p:nvPr/>
          </p:nvSpPr>
          <p:spPr>
            <a:xfrm>
              <a:off x="2914376" y="3369131"/>
              <a:ext cx="1103833" cy="471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>
                  <a:solidFill>
                    <a:srgbClr val="00B0F0"/>
                  </a:solidFill>
                </a:rPr>
                <a:t>CLINICAL </a:t>
              </a:r>
            </a:p>
            <a:p>
              <a:pPr algn="ctr"/>
              <a:r>
                <a:rPr lang="en-US" sz="900" b="1">
                  <a:solidFill>
                    <a:srgbClr val="00B0F0"/>
                  </a:solidFill>
                </a:rPr>
                <a:t>ENGAGEMENT</a:t>
              </a: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5E243F7-0866-2C41-95DF-2CAF52DBE0F9}"/>
              </a:ext>
            </a:extLst>
          </p:cNvPr>
          <p:cNvSpPr/>
          <p:nvPr/>
        </p:nvSpPr>
        <p:spPr>
          <a:xfrm>
            <a:off x="1630937" y="2468596"/>
            <a:ext cx="2096429" cy="7248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Clinically assured SNOMED CT content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EE89E1C-E476-9041-BC6D-A441477C52EE}"/>
              </a:ext>
            </a:extLst>
          </p:cNvPr>
          <p:cNvSpPr/>
          <p:nvPr/>
        </p:nvSpPr>
        <p:spPr>
          <a:xfrm>
            <a:off x="1630937" y="3725948"/>
            <a:ext cx="2096429" cy="7248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Clinical input into future developments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683FA77-DA95-F843-8B10-BDB9BCED387C}"/>
              </a:ext>
            </a:extLst>
          </p:cNvPr>
          <p:cNvSpPr/>
          <p:nvPr/>
        </p:nvSpPr>
        <p:spPr>
          <a:xfrm>
            <a:off x="1630937" y="5044631"/>
            <a:ext cx="2096429" cy="7248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Corporate culture driving clinically assured product development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FD78BA9-A395-8142-B9B8-06C919F613D7}"/>
              </a:ext>
            </a:extLst>
          </p:cNvPr>
          <p:cNvSpPr/>
          <p:nvPr/>
        </p:nvSpPr>
        <p:spPr>
          <a:xfrm>
            <a:off x="7441901" y="5593565"/>
            <a:ext cx="2096429" cy="7248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Clinically driven implementation support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565E174-B4F8-1C47-BE0D-D657DF8FCBE2}"/>
              </a:ext>
            </a:extLst>
          </p:cNvPr>
          <p:cNvSpPr/>
          <p:nvPr/>
        </p:nvSpPr>
        <p:spPr>
          <a:xfrm>
            <a:off x="7441902" y="4375558"/>
            <a:ext cx="2096429" cy="7248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Development of clinically responsive educational materials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4201D5A-2A83-D34C-8669-04EEE4D296B9}"/>
              </a:ext>
            </a:extLst>
          </p:cNvPr>
          <p:cNvSpPr/>
          <p:nvPr/>
        </p:nvSpPr>
        <p:spPr>
          <a:xfrm>
            <a:off x="7441900" y="3188361"/>
            <a:ext cx="2096429" cy="7248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Development of clinically supportive derivatives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043263-F824-0A47-878F-4F46F10D47FF}"/>
              </a:ext>
            </a:extLst>
          </p:cNvPr>
          <p:cNvSpPr/>
          <p:nvPr/>
        </p:nvSpPr>
        <p:spPr>
          <a:xfrm>
            <a:off x="7441900" y="2001165"/>
            <a:ext cx="2096429" cy="7248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Timely responses to clinical advances</a:t>
            </a: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BBE0C9BF-C148-8B47-838D-07AF3E9FEF75}"/>
              </a:ext>
            </a:extLst>
          </p:cNvPr>
          <p:cNvSpPr/>
          <p:nvPr/>
        </p:nvSpPr>
        <p:spPr>
          <a:xfrm rot="2306005">
            <a:off x="6914078" y="2494811"/>
            <a:ext cx="267629" cy="46236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1F8799E3-8B8A-6449-A5AE-3ED8C7DCA9BB}"/>
              </a:ext>
            </a:extLst>
          </p:cNvPr>
          <p:cNvSpPr/>
          <p:nvPr/>
        </p:nvSpPr>
        <p:spPr>
          <a:xfrm rot="4842788">
            <a:off x="6979763" y="3416887"/>
            <a:ext cx="267629" cy="46236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B19FEC32-E1A7-6440-ABD8-086F2708DDC3}"/>
              </a:ext>
            </a:extLst>
          </p:cNvPr>
          <p:cNvSpPr/>
          <p:nvPr/>
        </p:nvSpPr>
        <p:spPr>
          <a:xfrm rot="6003673">
            <a:off x="7001879" y="4436628"/>
            <a:ext cx="267629" cy="46236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6A6FA451-7FE6-8546-A904-AE1213E1BCC2}"/>
              </a:ext>
            </a:extLst>
          </p:cNvPr>
          <p:cNvSpPr/>
          <p:nvPr/>
        </p:nvSpPr>
        <p:spPr>
          <a:xfrm rot="7887801">
            <a:off x="6900756" y="5122559"/>
            <a:ext cx="267629" cy="46236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42F14E8E-1A8E-FF49-BD2E-7149BD75F93D}"/>
              </a:ext>
            </a:extLst>
          </p:cNvPr>
          <p:cNvSpPr/>
          <p:nvPr/>
        </p:nvSpPr>
        <p:spPr>
          <a:xfrm rot="18235277">
            <a:off x="4028099" y="2843633"/>
            <a:ext cx="267629" cy="46236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4BA9889-F052-6C42-AEB5-0D6DE4A48655}"/>
              </a:ext>
            </a:extLst>
          </p:cNvPr>
          <p:cNvSpPr/>
          <p:nvPr/>
        </p:nvSpPr>
        <p:spPr>
          <a:xfrm rot="16200000">
            <a:off x="4027078" y="3871577"/>
            <a:ext cx="267629" cy="46236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AF0D134A-FF15-8F4A-8F33-CA2AD22E94C8}"/>
              </a:ext>
            </a:extLst>
          </p:cNvPr>
          <p:cNvSpPr/>
          <p:nvPr/>
        </p:nvSpPr>
        <p:spPr>
          <a:xfrm rot="13939861">
            <a:off x="4125300" y="4941150"/>
            <a:ext cx="267629" cy="46236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loud Callout 23">
            <a:extLst>
              <a:ext uri="{FF2B5EF4-FFF2-40B4-BE49-F238E27FC236}">
                <a16:creationId xmlns:a16="http://schemas.microsoft.com/office/drawing/2014/main" id="{F3AEE41E-850D-A542-9AFB-98299746E172}"/>
              </a:ext>
            </a:extLst>
          </p:cNvPr>
          <p:cNvSpPr/>
          <p:nvPr/>
        </p:nvSpPr>
        <p:spPr>
          <a:xfrm>
            <a:off x="3727366" y="1441150"/>
            <a:ext cx="3424090" cy="1428782"/>
          </a:xfrm>
          <a:prstGeom prst="cloudCallout">
            <a:avLst>
              <a:gd name="adj1" fmla="val -9487"/>
              <a:gd name="adj2" fmla="val 8704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SNOMED CT, enhanced by clinicians to support current and future clinical practice</a:t>
            </a:r>
          </a:p>
        </p:txBody>
      </p:sp>
    </p:spTree>
    <p:extLst>
      <p:ext uri="{BB962C8B-B14F-4D97-AF65-F5344CB8AC3E}">
        <p14:creationId xmlns:p14="http://schemas.microsoft.com/office/powerpoint/2010/main" val="49067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13" descr="A person standing in front of a door&#10;&#10;Description automatically generated">
            <a:extLst>
              <a:ext uri="{FF2B5EF4-FFF2-40B4-BE49-F238E27FC236}">
                <a16:creationId xmlns:a16="http://schemas.microsoft.com/office/drawing/2014/main" id="{DF316DB4-DA6B-F941-ADB8-AE4F49F7B2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478"/>
            <a:ext cx="4222376" cy="6867478"/>
          </a:xfrm>
          <a:prstGeom prst="rect">
            <a:avLst/>
          </a:prstGeom>
          <a:noFill/>
        </p:spPr>
      </p:pic>
      <p:sp>
        <p:nvSpPr>
          <p:cNvPr id="4" name="Google Shape;147;g7ecf017965_0_160">
            <a:extLst>
              <a:ext uri="{FF2B5EF4-FFF2-40B4-BE49-F238E27FC236}">
                <a16:creationId xmlns:a16="http://schemas.microsoft.com/office/drawing/2014/main" id="{92E2EFA5-2CED-F848-9CA1-09E27E9556D5}"/>
              </a:ext>
            </a:extLst>
          </p:cNvPr>
          <p:cNvSpPr txBox="1"/>
          <p:nvPr/>
        </p:nvSpPr>
        <p:spPr>
          <a:xfrm>
            <a:off x="4870078" y="1196216"/>
            <a:ext cx="6199095" cy="5070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B0F0"/>
              </a:buClr>
              <a:buSzPct val="100000"/>
            </a:pPr>
            <a:r>
              <a:rPr lang="en-CA" sz="2200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</a:t>
            </a:r>
          </a:p>
          <a:p>
            <a:pPr marL="457200" indent="-457200">
              <a:spcBef>
                <a:spcPts val="6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•"/>
            </a:pPr>
            <a:r>
              <a:rPr lang="en-CA" dirty="0">
                <a:latin typeface="Trebuchet MS"/>
                <a:ea typeface="Trebuchet MS"/>
                <a:cs typeface="Trebuchet MS"/>
                <a:sym typeface="Trebuchet MS"/>
              </a:rPr>
              <a:t>Clinical Reference Groups</a:t>
            </a:r>
          </a:p>
          <a:p>
            <a:pPr marL="457200" indent="-457200">
              <a:spcBef>
                <a:spcPts val="6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•"/>
            </a:pPr>
            <a:r>
              <a:rPr lang="en-CA" dirty="0">
                <a:latin typeface="Trebuchet MS"/>
                <a:ea typeface="Trebuchet MS"/>
                <a:cs typeface="Trebuchet MS"/>
                <a:sym typeface="Trebuchet MS"/>
              </a:rPr>
              <a:t>Project Groups</a:t>
            </a:r>
          </a:p>
          <a:p>
            <a:pPr marL="457200" indent="-457200">
              <a:spcBef>
                <a:spcPts val="6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•"/>
            </a:pPr>
            <a:r>
              <a:rPr lang="en-CA" dirty="0">
                <a:latin typeface="Trebuchet MS"/>
                <a:ea typeface="Trebuchet MS"/>
                <a:cs typeface="Trebuchet MS"/>
                <a:sym typeface="Trebuchet MS"/>
              </a:rPr>
              <a:t>Editorial groups (as required)</a:t>
            </a:r>
          </a:p>
          <a:p>
            <a:pPr marL="914400" lvl="1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lvl="0">
              <a:buClr>
                <a:srgbClr val="00B0F0"/>
              </a:buClr>
              <a:buSzPct val="100000"/>
            </a:pPr>
            <a:r>
              <a:rPr lang="en-CA" sz="2200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Member led clinical activity</a:t>
            </a:r>
          </a:p>
          <a:p>
            <a:pPr marL="457200" indent="-457200">
              <a:spcBef>
                <a:spcPts val="12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•"/>
            </a:pPr>
            <a:r>
              <a:rPr lang="en-CA" b="1" dirty="0">
                <a:latin typeface="Trebuchet MS"/>
                <a:ea typeface="Trebuchet MS"/>
                <a:cs typeface="Trebuchet MS"/>
                <a:sym typeface="Trebuchet MS"/>
              </a:rPr>
              <a:t>Members</a:t>
            </a:r>
            <a:r>
              <a:rPr lang="en-CA" dirty="0">
                <a:latin typeface="Trebuchet MS"/>
                <a:ea typeface="Trebuchet MS"/>
                <a:cs typeface="Trebuchet MS"/>
                <a:sym typeface="Trebuchet MS"/>
              </a:rPr>
              <a:t> may have their own clinical engagement activities </a:t>
            </a:r>
            <a:r>
              <a:rPr lang="en-CA" i="1" dirty="0">
                <a:solidFill>
                  <a:schemeClr val="tx1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(Varies from country to country)</a:t>
            </a:r>
          </a:p>
          <a:p>
            <a:pPr marL="457200" indent="-457200">
              <a:spcBef>
                <a:spcPts val="12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•"/>
            </a:pPr>
            <a:r>
              <a:rPr lang="en-CA" b="1" dirty="0">
                <a:latin typeface="Trebuchet MS"/>
                <a:ea typeface="Trebuchet MS"/>
                <a:cs typeface="Trebuchet MS"/>
                <a:sym typeface="Trebuchet MS"/>
              </a:rPr>
              <a:t>Focus</a:t>
            </a:r>
            <a:r>
              <a:rPr lang="en-CA" dirty="0">
                <a:latin typeface="Trebuchet MS"/>
                <a:ea typeface="Trebuchet MS"/>
                <a:cs typeface="Trebuchet MS"/>
                <a:sym typeface="Trebuchet MS"/>
              </a:rPr>
              <a:t> can be different between countries </a:t>
            </a:r>
            <a:br>
              <a:rPr lang="en-CA" dirty="0"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CA" i="1" dirty="0">
                <a:solidFill>
                  <a:schemeClr val="tx1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(For example, content or implementation focus)</a:t>
            </a:r>
          </a:p>
          <a:p>
            <a:pPr marL="457200" indent="-457200">
              <a:spcBef>
                <a:spcPts val="12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•"/>
            </a:pPr>
            <a:r>
              <a:rPr lang="en-CA" b="1" dirty="0">
                <a:latin typeface="Trebuchet MS"/>
                <a:ea typeface="Trebuchet MS"/>
                <a:cs typeface="Trebuchet MS"/>
                <a:sym typeface="Trebuchet MS"/>
              </a:rPr>
              <a:t>Check</a:t>
            </a:r>
            <a:r>
              <a:rPr lang="en-CA" dirty="0">
                <a:latin typeface="Trebuchet MS"/>
                <a:ea typeface="Trebuchet MS"/>
                <a:cs typeface="Trebuchet MS"/>
                <a:sym typeface="Trebuchet MS"/>
              </a:rPr>
              <a:t> with individual national release centres (NRCs)</a:t>
            </a:r>
            <a:br>
              <a:rPr lang="en-CA" dirty="0"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CA" i="1" dirty="0">
                <a:solidFill>
                  <a:schemeClr val="tx1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Contact details for individual Members:</a:t>
            </a:r>
            <a:r>
              <a:rPr lang="en-CA" dirty="0">
                <a:solidFill>
                  <a:schemeClr val="tx1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CA" dirty="0"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http://snomed.org/members</a:t>
            </a:r>
            <a:r>
              <a:rPr lang="en-CA" dirty="0"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</p:txBody>
      </p:sp>
      <p:sp>
        <p:nvSpPr>
          <p:cNvPr id="6" name="Google Shape;297;p10">
            <a:extLst>
              <a:ext uri="{FF2B5EF4-FFF2-40B4-BE49-F238E27FC236}">
                <a16:creationId xmlns:a16="http://schemas.microsoft.com/office/drawing/2014/main" id="{F2A8212B-0196-7A46-81E6-EDBED01CEB73}"/>
              </a:ext>
            </a:extLst>
          </p:cNvPr>
          <p:cNvSpPr/>
          <p:nvPr/>
        </p:nvSpPr>
        <p:spPr>
          <a:xfrm>
            <a:off x="-5754" y="-9477"/>
            <a:ext cx="4228130" cy="6901452"/>
          </a:xfrm>
          <a:prstGeom prst="rect">
            <a:avLst/>
          </a:prstGeom>
          <a:solidFill>
            <a:schemeClr val="tx2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" name="Google Shape;324;p13">
            <a:extLst>
              <a:ext uri="{FF2B5EF4-FFF2-40B4-BE49-F238E27FC236}">
                <a16:creationId xmlns:a16="http://schemas.microsoft.com/office/drawing/2014/main" id="{E2CBD169-417F-A04E-B9FA-F07DE02A05A7}"/>
              </a:ext>
            </a:extLst>
          </p:cNvPr>
          <p:cNvSpPr txBox="1"/>
          <p:nvPr/>
        </p:nvSpPr>
        <p:spPr>
          <a:xfrm>
            <a:off x="98725" y="6421674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4</a:t>
            </a:fld>
            <a:endParaRPr sz="1400" b="0" i="0" u="none" strike="noStrike" cap="none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Google Shape;147;g7ecf017965_0_160">
            <a:extLst>
              <a:ext uri="{FF2B5EF4-FFF2-40B4-BE49-F238E27FC236}">
                <a16:creationId xmlns:a16="http://schemas.microsoft.com/office/drawing/2014/main" id="{2732C1CB-E73F-2942-952C-BBA929BADB31}"/>
              </a:ext>
            </a:extLst>
          </p:cNvPr>
          <p:cNvSpPr txBox="1"/>
          <p:nvPr/>
        </p:nvSpPr>
        <p:spPr>
          <a:xfrm>
            <a:off x="357874" y="2465238"/>
            <a:ext cx="3340068" cy="96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Groups</a:t>
            </a:r>
            <a:endParaRPr sz="3200" b="0" i="0" u="none" strike="noStrike" cap="none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610335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F3CB4DF-A33B-F745-AD1C-840C6AB373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3447"/>
            <a:ext cx="10986246" cy="687144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0317848-F653-904E-BD56-4D836EBEDAB3}"/>
              </a:ext>
            </a:extLst>
          </p:cNvPr>
          <p:cNvSpPr/>
          <p:nvPr/>
        </p:nvSpPr>
        <p:spPr>
          <a:xfrm>
            <a:off x="0" y="265717"/>
            <a:ext cx="10986247" cy="6858000"/>
          </a:xfrm>
          <a:prstGeom prst="rect">
            <a:avLst/>
          </a:prstGeom>
          <a:solidFill>
            <a:schemeClr val="tx1">
              <a:lumMod val="40000"/>
              <a:lumOff val="6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ACF858D-37DC-ED4C-95B5-0ADA0C3ACF55}"/>
              </a:ext>
            </a:extLst>
          </p:cNvPr>
          <p:cNvSpPr>
            <a:spLocks noChangeAspect="1"/>
          </p:cNvSpPr>
          <p:nvPr/>
        </p:nvSpPr>
        <p:spPr>
          <a:xfrm>
            <a:off x="3460133" y="1790450"/>
            <a:ext cx="4383705" cy="4383705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bg1"/>
                </a:solidFill>
                <a:latin typeface="Trebuchet MS" panose="020B0703020202090204" pitchFamily="34" charset="0"/>
              </a:rPr>
              <a:t>Clinical Communities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28A31F8-DE9E-D943-AC2F-0527B29E20CD}"/>
              </a:ext>
            </a:extLst>
          </p:cNvPr>
          <p:cNvSpPr>
            <a:spLocks noChangeAspect="1"/>
          </p:cNvSpPr>
          <p:nvPr/>
        </p:nvSpPr>
        <p:spPr>
          <a:xfrm>
            <a:off x="3986740" y="2843666"/>
            <a:ext cx="3330490" cy="333049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bg1"/>
                </a:solidFill>
                <a:latin typeface="Trebuchet MS" panose="020B0703020202090204" pitchFamily="34" charset="0"/>
              </a:rPr>
              <a:t>Clinical </a:t>
            </a:r>
            <a:br>
              <a:rPr lang="en-US" dirty="0">
                <a:solidFill>
                  <a:schemeClr val="bg1"/>
                </a:solidFill>
                <a:latin typeface="Trebuchet MS" panose="020B070302020209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Trebuchet MS" panose="020B0703020202090204" pitchFamily="34" charset="0"/>
              </a:rPr>
              <a:t>Reference Groups</a:t>
            </a:r>
          </a:p>
        </p:txBody>
      </p:sp>
      <p:sp>
        <p:nvSpPr>
          <p:cNvPr id="7" name="Curved Up Arrow 6">
            <a:extLst>
              <a:ext uri="{FF2B5EF4-FFF2-40B4-BE49-F238E27FC236}">
                <a16:creationId xmlns:a16="http://schemas.microsoft.com/office/drawing/2014/main" id="{9AB7FCBD-7864-7645-B149-97D45A3172AB}"/>
              </a:ext>
            </a:extLst>
          </p:cNvPr>
          <p:cNvSpPr/>
          <p:nvPr/>
        </p:nvSpPr>
        <p:spPr>
          <a:xfrm rot="18717924">
            <a:off x="6412480" y="4461618"/>
            <a:ext cx="2649852" cy="1372961"/>
          </a:xfrm>
          <a:prstGeom prst="curvedUp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Curved Up Arrow 7">
            <a:extLst>
              <a:ext uri="{FF2B5EF4-FFF2-40B4-BE49-F238E27FC236}">
                <a16:creationId xmlns:a16="http://schemas.microsoft.com/office/drawing/2014/main" id="{FE387D1E-81C3-2146-999F-D1333675290E}"/>
              </a:ext>
            </a:extLst>
          </p:cNvPr>
          <p:cNvSpPr/>
          <p:nvPr/>
        </p:nvSpPr>
        <p:spPr>
          <a:xfrm rot="2882076" flipH="1">
            <a:off x="2224994" y="4562418"/>
            <a:ext cx="2649852" cy="1372961"/>
          </a:xfrm>
          <a:prstGeom prst="curvedUp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9A182F6-7EFA-B447-A545-3627009D0047}"/>
              </a:ext>
            </a:extLst>
          </p:cNvPr>
          <p:cNvSpPr/>
          <p:nvPr/>
        </p:nvSpPr>
        <p:spPr>
          <a:xfrm>
            <a:off x="4111741" y="4028078"/>
            <a:ext cx="933053" cy="55767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rebuchet MS" panose="020B0703020202090204" pitchFamily="34" charset="0"/>
              </a:rPr>
              <a:t>Project Group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9D525EE-6E25-D347-B224-D68FD6E065C8}"/>
              </a:ext>
            </a:extLst>
          </p:cNvPr>
          <p:cNvSpPr/>
          <p:nvPr/>
        </p:nvSpPr>
        <p:spPr>
          <a:xfrm>
            <a:off x="6259120" y="4042271"/>
            <a:ext cx="979147" cy="55767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rgbClr val="FFFF00"/>
                </a:solidFill>
                <a:latin typeface="Trebuchet MS" panose="020B0703020202090204" pitchFamily="34" charset="0"/>
              </a:rPr>
              <a:t>Editorial Group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6206522-FFF9-B54E-854F-66D414F3580D}"/>
              </a:ext>
            </a:extLst>
          </p:cNvPr>
          <p:cNvSpPr>
            <a:spLocks noChangeAspect="1"/>
          </p:cNvSpPr>
          <p:nvPr/>
        </p:nvSpPr>
        <p:spPr>
          <a:xfrm>
            <a:off x="4615170" y="4111283"/>
            <a:ext cx="2073630" cy="207363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bg1"/>
                </a:solidFill>
                <a:latin typeface="Trebuchet MS" panose="020B0703020202090204" pitchFamily="34" charset="0"/>
              </a:rPr>
              <a:t>SNOMED CT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871DAC8-A96D-264D-9B93-D4B06A1A53CF}"/>
              </a:ext>
            </a:extLst>
          </p:cNvPr>
          <p:cNvSpPr/>
          <p:nvPr/>
        </p:nvSpPr>
        <p:spPr>
          <a:xfrm>
            <a:off x="5005893" y="5056074"/>
            <a:ext cx="1305784" cy="79729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Trebuchet MS" panose="020B0703020202090204" pitchFamily="34" charset="0"/>
              </a:rPr>
              <a:t>Clinical </a:t>
            </a:r>
            <a:br>
              <a:rPr lang="en-US" sz="1400" dirty="0">
                <a:solidFill>
                  <a:schemeClr val="tx1"/>
                </a:solidFill>
                <a:latin typeface="Trebuchet MS" panose="020B0703020202090204" pitchFamily="34" charset="0"/>
              </a:rPr>
            </a:br>
            <a:r>
              <a:rPr lang="en-US" sz="1400" dirty="0">
                <a:solidFill>
                  <a:schemeClr val="tx1"/>
                </a:solidFill>
                <a:latin typeface="Trebuchet MS" panose="020B0703020202090204" pitchFamily="34" charset="0"/>
              </a:rPr>
              <a:t>Coordination Function</a:t>
            </a:r>
          </a:p>
        </p:txBody>
      </p:sp>
      <p:sp>
        <p:nvSpPr>
          <p:cNvPr id="15" name="Google Shape;82;p3">
            <a:extLst>
              <a:ext uri="{FF2B5EF4-FFF2-40B4-BE49-F238E27FC236}">
                <a16:creationId xmlns:a16="http://schemas.microsoft.com/office/drawing/2014/main" id="{CAE45A49-2A17-5E43-A2D4-377E976F3CF9}"/>
              </a:ext>
            </a:extLst>
          </p:cNvPr>
          <p:cNvSpPr txBox="1">
            <a:spLocks/>
          </p:cNvSpPr>
          <p:nvPr/>
        </p:nvSpPr>
        <p:spPr>
          <a:xfrm>
            <a:off x="1000847" y="673087"/>
            <a:ext cx="9863528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  <a:latin typeface="Trebuchet MS" panose="020B0703020202090204" pitchFamily="34" charset="0"/>
              </a:rPr>
              <a:t>Clinical Reference Groups</a:t>
            </a:r>
          </a:p>
        </p:txBody>
      </p:sp>
    </p:spTree>
    <p:extLst>
      <p:ext uri="{BB962C8B-B14F-4D97-AF65-F5344CB8AC3E}">
        <p14:creationId xmlns:p14="http://schemas.microsoft.com/office/powerpoint/2010/main" val="2155547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D793864-3EA5-F24B-9D41-9302C5F859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049554" cy="6858001"/>
          </a:xfrm>
          <a:prstGeom prst="rect">
            <a:avLst/>
          </a:prstGeom>
        </p:spPr>
      </p:pic>
      <p:sp>
        <p:nvSpPr>
          <p:cNvPr id="3" name="Google Shape;151;p8">
            <a:extLst>
              <a:ext uri="{FF2B5EF4-FFF2-40B4-BE49-F238E27FC236}">
                <a16:creationId xmlns:a16="http://schemas.microsoft.com/office/drawing/2014/main" id="{64FD1260-56DE-2B41-AFBF-68BC8F896A1F}"/>
              </a:ext>
            </a:extLst>
          </p:cNvPr>
          <p:cNvSpPr txBox="1">
            <a:spLocks/>
          </p:cNvSpPr>
          <p:nvPr/>
        </p:nvSpPr>
        <p:spPr>
          <a:xfrm>
            <a:off x="576498" y="499754"/>
            <a:ext cx="7074109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4"/>
                </a:solidFill>
                <a:latin typeface="Trebuchet MS" panose="020B0703020202090204" pitchFamily="34" charset="0"/>
              </a:rPr>
              <a:t>Clinical Reference Groups </a:t>
            </a:r>
            <a:r>
              <a:rPr lang="en-US" sz="2800" dirty="0">
                <a:solidFill>
                  <a:schemeClr val="accent4"/>
                </a:solidFill>
                <a:latin typeface="Trebuchet MS" panose="020B0703020202090204" pitchFamily="34" charset="0"/>
              </a:rPr>
              <a:t>(CRGs)</a:t>
            </a:r>
          </a:p>
        </p:txBody>
      </p:sp>
      <p:sp>
        <p:nvSpPr>
          <p:cNvPr id="4" name="Google Shape;152;p8">
            <a:extLst>
              <a:ext uri="{FF2B5EF4-FFF2-40B4-BE49-F238E27FC236}">
                <a16:creationId xmlns:a16="http://schemas.microsoft.com/office/drawing/2014/main" id="{111D0A3B-FA0C-8144-966A-80B409F6522A}"/>
              </a:ext>
            </a:extLst>
          </p:cNvPr>
          <p:cNvSpPr txBox="1">
            <a:spLocks/>
          </p:cNvSpPr>
          <p:nvPr/>
        </p:nvSpPr>
        <p:spPr>
          <a:xfrm>
            <a:off x="1007572" y="2047363"/>
            <a:ext cx="4980851" cy="3831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dirty="0">
                <a:solidFill>
                  <a:schemeClr val="bg1"/>
                </a:solidFill>
              </a:rPr>
              <a:t>Enable topic focused discussions between clinicians</a:t>
            </a:r>
          </a:p>
          <a:p>
            <a:pPr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dirty="0">
                <a:solidFill>
                  <a:schemeClr val="bg1"/>
                </a:solidFill>
              </a:rPr>
              <a:t>Provides a platform for clinicians to discuss issues and experience relating to SNOMED CT implementation</a:t>
            </a:r>
          </a:p>
          <a:p>
            <a:pPr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dirty="0">
                <a:solidFill>
                  <a:schemeClr val="bg1"/>
                </a:solidFill>
              </a:rPr>
              <a:t>Dedicated web sites to support discussion 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1800" i="1" dirty="0"/>
              <a:t>Open and transparent </a:t>
            </a:r>
            <a:br>
              <a:rPr lang="en-US" sz="1800" i="1" dirty="0"/>
            </a:br>
            <a:r>
              <a:rPr lang="en-US" sz="1800" i="1" dirty="0"/>
              <a:t>(does not require an account to access)</a:t>
            </a:r>
          </a:p>
        </p:txBody>
      </p:sp>
      <p:sp>
        <p:nvSpPr>
          <p:cNvPr id="8" name="Google Shape;581;p29">
            <a:extLst>
              <a:ext uri="{FF2B5EF4-FFF2-40B4-BE49-F238E27FC236}">
                <a16:creationId xmlns:a16="http://schemas.microsoft.com/office/drawing/2014/main" id="{BCEE8472-E063-314E-9BE1-74AF07EF3DED}"/>
              </a:ext>
            </a:extLst>
          </p:cNvPr>
          <p:cNvSpPr/>
          <p:nvPr/>
        </p:nvSpPr>
        <p:spPr>
          <a:xfrm>
            <a:off x="6059905" y="5486399"/>
            <a:ext cx="5016946" cy="83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80000" tIns="90000" rIns="180000" bIns="90000" anchor="ctr" anchorCtr="0">
            <a:noAutofit/>
          </a:bodyPr>
          <a:lstStyle/>
          <a:p>
            <a:pPr lvl="0"/>
            <a:r>
              <a:rPr lang="en-US" dirty="0">
                <a:solidFill>
                  <a:schemeClr val="dk1"/>
                </a:solidFill>
                <a:latin typeface="Trebuchet MS" panose="020B0703020202090204" pitchFamily="34" charset="0"/>
                <a:ea typeface="Arial"/>
                <a:cs typeface="Arial"/>
                <a:sym typeface="Arial"/>
              </a:rPr>
              <a:t>KEY: We all have experiences, and we can all learn from each other</a:t>
            </a:r>
            <a:endParaRPr lang="en-US" sz="2800" dirty="0">
              <a:solidFill>
                <a:srgbClr val="000000"/>
              </a:solidFill>
              <a:latin typeface="Trebuchet MS" panose="020B070302020209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9" name="Google Shape;582;p29">
            <a:extLst>
              <a:ext uri="{FF2B5EF4-FFF2-40B4-BE49-F238E27FC236}">
                <a16:creationId xmlns:a16="http://schemas.microsoft.com/office/drawing/2014/main" id="{1E24B2B8-730B-B849-B611-1E22F665E2CB}"/>
              </a:ext>
            </a:extLst>
          </p:cNvPr>
          <p:cNvSpPr/>
          <p:nvPr/>
        </p:nvSpPr>
        <p:spPr>
          <a:xfrm>
            <a:off x="6050031" y="5486399"/>
            <a:ext cx="835200" cy="835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57125" tIns="28550" rIns="57125" bIns="2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98"/>
              <a:buFont typeface="Arial"/>
              <a:buNone/>
            </a:pPr>
            <a:endParaRPr sz="1798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" name="Google Shape;583;p29">
            <a:extLst>
              <a:ext uri="{FF2B5EF4-FFF2-40B4-BE49-F238E27FC236}">
                <a16:creationId xmlns:a16="http://schemas.microsoft.com/office/drawing/2014/main" id="{DB8DAED1-707A-5D47-B463-71DC9BDA5146}"/>
              </a:ext>
            </a:extLst>
          </p:cNvPr>
          <p:cNvSpPr/>
          <p:nvPr/>
        </p:nvSpPr>
        <p:spPr>
          <a:xfrm>
            <a:off x="6325302" y="5798430"/>
            <a:ext cx="293687" cy="211138"/>
          </a:xfrm>
          <a:custGeom>
            <a:avLst/>
            <a:gdLst/>
            <a:ahLst/>
            <a:cxnLst/>
            <a:rect l="l" t="t" r="r" b="b"/>
            <a:pathLst>
              <a:path w="816" h="585" extrusionOk="0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rgbClr val="F2F3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52;p8">
            <a:extLst>
              <a:ext uri="{FF2B5EF4-FFF2-40B4-BE49-F238E27FC236}">
                <a16:creationId xmlns:a16="http://schemas.microsoft.com/office/drawing/2014/main" id="{380B9144-CE5D-E741-9CDC-F4B6A3FD5E11}"/>
              </a:ext>
            </a:extLst>
          </p:cNvPr>
          <p:cNvSpPr txBox="1">
            <a:spLocks/>
          </p:cNvSpPr>
          <p:nvPr/>
        </p:nvSpPr>
        <p:spPr>
          <a:xfrm>
            <a:off x="6624033" y="2047363"/>
            <a:ext cx="3415321" cy="320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buClr>
                <a:schemeClr val="accent4"/>
              </a:buClr>
              <a:buSzPct val="100000"/>
            </a:pPr>
            <a:r>
              <a:rPr lang="en-US" sz="2200" dirty="0">
                <a:solidFill>
                  <a:schemeClr val="bg1"/>
                </a:solidFill>
              </a:rPr>
              <a:t>Open to all, input not limited to just clinicians from the clinical specialty</a:t>
            </a:r>
          </a:p>
          <a:p>
            <a:pPr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dirty="0">
                <a:solidFill>
                  <a:schemeClr val="bg1"/>
                </a:solidFill>
              </a:rPr>
              <a:t>Task and finish project groups (and Editorial groups) are linked to the CRGs</a:t>
            </a:r>
          </a:p>
        </p:txBody>
      </p:sp>
    </p:spTree>
    <p:extLst>
      <p:ext uri="{BB962C8B-B14F-4D97-AF65-F5344CB8AC3E}">
        <p14:creationId xmlns:p14="http://schemas.microsoft.com/office/powerpoint/2010/main" val="427342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781E5F98-70BC-DC4C-8855-13E2622A7F1F}"/>
              </a:ext>
            </a:extLst>
          </p:cNvPr>
          <p:cNvGrpSpPr/>
          <p:nvPr/>
        </p:nvGrpSpPr>
        <p:grpSpPr>
          <a:xfrm flipH="1">
            <a:off x="7221176" y="-26777"/>
            <a:ext cx="5060151" cy="6918136"/>
            <a:chOff x="-416064" y="-26777"/>
            <a:chExt cx="5060151" cy="6918136"/>
          </a:xfrm>
        </p:grpSpPr>
        <p:sp>
          <p:nvSpPr>
            <p:cNvPr id="38" name="Google Shape;39;p40">
              <a:extLst>
                <a:ext uri="{FF2B5EF4-FFF2-40B4-BE49-F238E27FC236}">
                  <a16:creationId xmlns:a16="http://schemas.microsoft.com/office/drawing/2014/main" id="{B147DFE0-F4E6-FE4A-8847-86C549A2B717}"/>
                </a:ext>
              </a:extLst>
            </p:cNvPr>
            <p:cNvSpPr/>
            <p:nvPr/>
          </p:nvSpPr>
          <p:spPr>
            <a:xfrm flipH="1">
              <a:off x="-416064" y="-26777"/>
              <a:ext cx="5001798" cy="6918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>
                    <a:alpha val="80000"/>
                  </a:srgbClr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39" name="Google Shape;41;p40">
              <a:extLst>
                <a:ext uri="{FF2B5EF4-FFF2-40B4-BE49-F238E27FC236}">
                  <a16:creationId xmlns:a16="http://schemas.microsoft.com/office/drawing/2014/main" id="{CE5559E7-1F05-0F47-9A10-928B69C2E620}"/>
                </a:ext>
              </a:extLst>
            </p:cNvPr>
            <p:cNvSpPr/>
            <p:nvPr/>
          </p:nvSpPr>
          <p:spPr>
            <a:xfrm rot="2700000" flipH="1">
              <a:off x="4009086" y="3114791"/>
              <a:ext cx="635001" cy="635000"/>
            </a:xfrm>
            <a:prstGeom prst="roundRect">
              <a:avLst>
                <a:gd name="adj" fmla="val 10698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>
                    <a:alpha val="80000"/>
                  </a:srgbClr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16BE136-6133-1849-BEDA-C6417A3FB7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2435" y="-33123"/>
            <a:ext cx="4898892" cy="6918136"/>
          </a:xfrm>
          <a:prstGeom prst="rect">
            <a:avLst/>
          </a:prstGeom>
        </p:spPr>
      </p:pic>
      <p:sp>
        <p:nvSpPr>
          <p:cNvPr id="177" name="Google Shape;177;p10"/>
          <p:cNvSpPr txBox="1">
            <a:spLocks noGrp="1"/>
          </p:cNvSpPr>
          <p:nvPr>
            <p:ph type="body" idx="4294967295"/>
          </p:nvPr>
        </p:nvSpPr>
        <p:spPr>
          <a:xfrm>
            <a:off x="8305800" y="2660650"/>
            <a:ext cx="38862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ts val="1300"/>
              <a:buNone/>
            </a:pPr>
            <a:r>
              <a:rPr lang="en-US" sz="3200" dirty="0">
                <a:solidFill>
                  <a:schemeClr val="bg1"/>
                </a:solidFill>
                <a:latin typeface="Trebuchet MS" panose="020B0703020202090204" pitchFamily="34" charset="0"/>
              </a:rPr>
              <a:t>What is the Expectation?</a:t>
            </a:r>
            <a:endParaRPr sz="32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32" name="Google Shape;324;p13">
            <a:extLst>
              <a:ext uri="{FF2B5EF4-FFF2-40B4-BE49-F238E27FC236}">
                <a16:creationId xmlns:a16="http://schemas.microsoft.com/office/drawing/2014/main" id="{8486DE05-96FA-044D-821A-8A0C472B2A08}"/>
              </a:ext>
            </a:extLst>
          </p:cNvPr>
          <p:cNvSpPr txBox="1"/>
          <p:nvPr/>
        </p:nvSpPr>
        <p:spPr>
          <a:xfrm flipH="1">
            <a:off x="11674523" y="6433552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7</a:t>
            </a:fld>
            <a:endParaRPr sz="1400" b="0" i="0" u="none" strike="noStrike" cap="none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" name="Google Shape;479;p19">
            <a:extLst>
              <a:ext uri="{FF2B5EF4-FFF2-40B4-BE49-F238E27FC236}">
                <a16:creationId xmlns:a16="http://schemas.microsoft.com/office/drawing/2014/main" id="{6B3EFD70-0A84-C346-B6A3-5BD007E49F49}"/>
              </a:ext>
            </a:extLst>
          </p:cNvPr>
          <p:cNvSpPr txBox="1"/>
          <p:nvPr/>
        </p:nvSpPr>
        <p:spPr>
          <a:xfrm>
            <a:off x="7628564" y="2044069"/>
            <a:ext cx="4164506" cy="1081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2400" b="1" i="0" u="none" strike="noStrike" cap="none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</a:t>
            </a:r>
            <a:r>
              <a:rPr lang="en-CA" sz="2400" b="1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R</a:t>
            </a:r>
            <a:r>
              <a:rPr lang="en-CA" sz="2400" b="1" i="0" u="none" strike="noStrike" cap="none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eference Groups</a:t>
            </a:r>
          </a:p>
        </p:txBody>
      </p:sp>
      <p:sp>
        <p:nvSpPr>
          <p:cNvPr id="9" name="Google Shape;159;p9">
            <a:extLst>
              <a:ext uri="{FF2B5EF4-FFF2-40B4-BE49-F238E27FC236}">
                <a16:creationId xmlns:a16="http://schemas.microsoft.com/office/drawing/2014/main" id="{45DC513B-FFBB-EB41-91B6-213223836208}"/>
              </a:ext>
            </a:extLst>
          </p:cNvPr>
          <p:cNvSpPr txBox="1">
            <a:spLocks/>
          </p:cNvSpPr>
          <p:nvPr/>
        </p:nvSpPr>
        <p:spPr>
          <a:xfrm>
            <a:off x="1085832" y="1242877"/>
            <a:ext cx="5604901" cy="4097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342900"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b="1" dirty="0">
                <a:solidFill>
                  <a:schemeClr val="accent4"/>
                </a:solidFill>
              </a:rPr>
              <a:t>Facilitate</a:t>
            </a:r>
            <a:r>
              <a:rPr lang="en-US" sz="2200" dirty="0">
                <a:solidFill>
                  <a:schemeClr val="accent1"/>
                </a:solidFill>
              </a:rPr>
              <a:t> multi-disciplinary topic discussion and working across professions</a:t>
            </a:r>
          </a:p>
          <a:p>
            <a:pPr lvl="1" indent="-342900"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b="1" dirty="0">
                <a:solidFill>
                  <a:schemeClr val="accent4"/>
                </a:solidFill>
              </a:rPr>
              <a:t>Access</a:t>
            </a:r>
            <a:r>
              <a:rPr lang="en-US" sz="2200" dirty="0">
                <a:solidFill>
                  <a:schemeClr val="accent1"/>
                </a:solidFill>
              </a:rPr>
              <a:t> to expertise from all clinical domains</a:t>
            </a:r>
          </a:p>
          <a:p>
            <a:pPr lvl="1" indent="-342900"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b="1" dirty="0">
                <a:solidFill>
                  <a:schemeClr val="accent4"/>
                </a:solidFill>
              </a:rPr>
              <a:t>International </a:t>
            </a:r>
            <a:r>
              <a:rPr lang="en-US" sz="2200" dirty="0"/>
              <a:t>focus</a:t>
            </a:r>
            <a:endParaRPr lang="en-US" sz="2200" dirty="0">
              <a:solidFill>
                <a:schemeClr val="accent4"/>
              </a:solidFill>
            </a:endParaRPr>
          </a:p>
          <a:p>
            <a:pPr lvl="1" indent="-342900"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b="1" dirty="0">
                <a:solidFill>
                  <a:schemeClr val="accent4"/>
                </a:solidFill>
              </a:rPr>
              <a:t>A mechanism </a:t>
            </a:r>
            <a:r>
              <a:rPr lang="en-US" sz="2200" dirty="0">
                <a:solidFill>
                  <a:schemeClr val="accent1"/>
                </a:solidFill>
              </a:rPr>
              <a:t>for different levels of engagement</a:t>
            </a:r>
          </a:p>
          <a:p>
            <a:pPr lvl="1" indent="-342900"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b="1" dirty="0">
                <a:solidFill>
                  <a:schemeClr val="accent4"/>
                </a:solidFill>
              </a:rPr>
              <a:t>Access</a:t>
            </a:r>
            <a:r>
              <a:rPr lang="en-US" sz="2200" dirty="0">
                <a:solidFill>
                  <a:schemeClr val="accent1"/>
                </a:solidFill>
              </a:rPr>
              <a:t> to discussions in other groups</a:t>
            </a:r>
          </a:p>
          <a:p>
            <a:pPr lvl="1" indent="-342900"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SzPct val="100000"/>
            </a:pPr>
            <a:r>
              <a:rPr lang="en-US" sz="2200" b="1" dirty="0">
                <a:solidFill>
                  <a:schemeClr val="accent4"/>
                </a:solidFill>
              </a:rPr>
              <a:t>Early identification </a:t>
            </a:r>
            <a:r>
              <a:rPr lang="en-US" sz="2200" dirty="0">
                <a:solidFill>
                  <a:schemeClr val="accent1"/>
                </a:solidFill>
              </a:rPr>
              <a:t>of global changes to healthcare delivery</a:t>
            </a:r>
          </a:p>
        </p:txBody>
      </p:sp>
    </p:spTree>
    <p:extLst>
      <p:ext uri="{BB962C8B-B14F-4D97-AF65-F5344CB8AC3E}">
        <p14:creationId xmlns:p14="http://schemas.microsoft.com/office/powerpoint/2010/main" val="117077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296;p10" descr="A person in a wedding dress&#10;&#10;Description automatically generated">
            <a:extLst>
              <a:ext uri="{FF2B5EF4-FFF2-40B4-BE49-F238E27FC236}">
                <a16:creationId xmlns:a16="http://schemas.microsoft.com/office/drawing/2014/main" id="{A0E88557-8720-C74F-8BB9-460D8285E5E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1070000" cy="685134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77" name="Google Shape;277;p8"/>
          <p:cNvSpPr/>
          <p:nvPr/>
        </p:nvSpPr>
        <p:spPr>
          <a:xfrm>
            <a:off x="0" y="6652"/>
            <a:ext cx="11070000" cy="6851348"/>
          </a:xfrm>
          <a:prstGeom prst="rect">
            <a:avLst/>
          </a:prstGeom>
          <a:solidFill>
            <a:schemeClr val="dk2">
              <a:alpha val="88000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8"/>
          <p:cNvSpPr txBox="1"/>
          <p:nvPr/>
        </p:nvSpPr>
        <p:spPr>
          <a:xfrm>
            <a:off x="914400" y="1413164"/>
            <a:ext cx="5181600" cy="3780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get involved...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79" name="Google Shape;279;p8" descr="/Users/kathycoyle/Data/SNOMED/2212 PPT Template/images/SNOMED CT rev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82284" y="3211680"/>
            <a:ext cx="4197583" cy="1233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4400" y="6259646"/>
            <a:ext cx="5068833" cy="3332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479;p19">
            <a:extLst>
              <a:ext uri="{FF2B5EF4-FFF2-40B4-BE49-F238E27FC236}">
                <a16:creationId xmlns:a16="http://schemas.microsoft.com/office/drawing/2014/main" id="{35667446-288E-3E45-B6F8-FED34BFDBE20}"/>
              </a:ext>
            </a:extLst>
          </p:cNvPr>
          <p:cNvSpPr txBox="1"/>
          <p:nvPr/>
        </p:nvSpPr>
        <p:spPr>
          <a:xfrm>
            <a:off x="824002" y="527854"/>
            <a:ext cx="5754928" cy="1081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3600" b="1" i="0" u="none" strike="noStrike" cap="none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</a:t>
            </a:r>
            <a:r>
              <a:rPr lang="en-CA" sz="3600" b="1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R</a:t>
            </a:r>
            <a:r>
              <a:rPr lang="en-CA" sz="3600" b="1" i="0" u="none" strike="noStrike" cap="none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eference Groups</a:t>
            </a:r>
          </a:p>
        </p:txBody>
      </p:sp>
    </p:spTree>
    <p:extLst>
      <p:ext uri="{BB962C8B-B14F-4D97-AF65-F5344CB8AC3E}">
        <p14:creationId xmlns:p14="http://schemas.microsoft.com/office/powerpoint/2010/main" val="1518676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B2D709-9228-4540-B6C0-BDFE18A86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0683" y="-25325"/>
            <a:ext cx="6109448" cy="6920557"/>
          </a:xfrm>
          <a:prstGeom prst="rect">
            <a:avLst/>
          </a:prstGeom>
        </p:spPr>
      </p:pic>
      <p:sp>
        <p:nvSpPr>
          <p:cNvPr id="12" name="Google Shape;221;p16">
            <a:extLst>
              <a:ext uri="{FF2B5EF4-FFF2-40B4-BE49-F238E27FC236}">
                <a16:creationId xmlns:a16="http://schemas.microsoft.com/office/drawing/2014/main" id="{4E7C4884-50CC-FB4E-B650-DA0EAB41F508}"/>
              </a:ext>
            </a:extLst>
          </p:cNvPr>
          <p:cNvSpPr txBox="1">
            <a:spLocks/>
          </p:cNvSpPr>
          <p:nvPr/>
        </p:nvSpPr>
        <p:spPr>
          <a:xfrm>
            <a:off x="6615240" y="1482260"/>
            <a:ext cx="4317220" cy="4407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4000"/>
              </a:lnSpc>
              <a:spcBef>
                <a:spcPts val="1600"/>
              </a:spcBef>
              <a:buClr>
                <a:schemeClr val="accent4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chemeClr val="accent1"/>
                </a:solidFill>
              </a:rPr>
              <a:t>All CRG pages are hosted on Confluence</a:t>
            </a:r>
          </a:p>
          <a:p>
            <a:pPr marL="171450" indent="-171450">
              <a:lnSpc>
                <a:spcPct val="114000"/>
              </a:lnSpc>
              <a:spcBef>
                <a:spcPts val="1600"/>
              </a:spcBef>
              <a:buClr>
                <a:schemeClr val="accent4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chemeClr val="accent1"/>
                </a:solidFill>
              </a:rPr>
              <a:t>Pages are open, and can be viewed by anyone with no log in restrictions</a:t>
            </a:r>
          </a:p>
          <a:p>
            <a:pPr marL="171450" indent="-171450">
              <a:lnSpc>
                <a:spcPct val="114000"/>
              </a:lnSpc>
              <a:spcBef>
                <a:spcPts val="1600"/>
              </a:spcBef>
              <a:buClr>
                <a:schemeClr val="accent4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chemeClr val="accent1"/>
                </a:solidFill>
              </a:rPr>
              <a:t>However, to participate in discussions, you must be logged in to Confluence</a:t>
            </a:r>
          </a:p>
          <a:p>
            <a:pPr marL="171450" indent="-171450">
              <a:lnSpc>
                <a:spcPct val="114000"/>
              </a:lnSpc>
              <a:spcBef>
                <a:spcPts val="1600"/>
              </a:spcBef>
              <a:buClr>
                <a:schemeClr val="accent4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chemeClr val="accent1"/>
                </a:solidFill>
              </a:rPr>
              <a:t>To obtain a Confluence account</a:t>
            </a:r>
            <a:br>
              <a:rPr lang="en-US" sz="1800" dirty="0">
                <a:solidFill>
                  <a:schemeClr val="accent1"/>
                </a:solidFill>
              </a:rPr>
            </a:br>
            <a:r>
              <a:rPr lang="en-US" sz="1800" dirty="0">
                <a:solidFill>
                  <a:schemeClr val="accent1"/>
                </a:solidFill>
                <a:hlinkClick r:id="rId4"/>
              </a:rPr>
              <a:t>http://snomed.org/accounts</a:t>
            </a:r>
            <a:endParaRPr lang="en-US" sz="18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14000"/>
              </a:lnSpc>
              <a:spcBef>
                <a:spcPts val="1600"/>
              </a:spcBef>
              <a:buClr>
                <a:schemeClr val="accent4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chemeClr val="accent1"/>
                </a:solidFill>
              </a:rPr>
              <a:t>Please advise us if joining a group</a:t>
            </a:r>
            <a:br>
              <a:rPr lang="en-US" sz="1800" dirty="0">
                <a:solidFill>
                  <a:schemeClr val="accent1"/>
                </a:solidFill>
              </a:rPr>
            </a:br>
            <a:r>
              <a:rPr lang="en-US" sz="1800" dirty="0">
                <a:solidFill>
                  <a:schemeClr val="accent1"/>
                </a:solidFill>
                <a:hlinkClick r:id="rId5"/>
              </a:rPr>
              <a:t>info@snomed.org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14" name="Google Shape;479;p19">
            <a:extLst>
              <a:ext uri="{FF2B5EF4-FFF2-40B4-BE49-F238E27FC236}">
                <a16:creationId xmlns:a16="http://schemas.microsoft.com/office/drawing/2014/main" id="{E7053E4D-0E4B-3A42-945B-71DF68E97E83}"/>
              </a:ext>
            </a:extLst>
          </p:cNvPr>
          <p:cNvSpPr txBox="1"/>
          <p:nvPr/>
        </p:nvSpPr>
        <p:spPr>
          <a:xfrm>
            <a:off x="922646" y="927824"/>
            <a:ext cx="3380413" cy="1478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Join</a:t>
            </a:r>
          </a:p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Existing CRGs</a:t>
            </a:r>
            <a:endParaRPr lang="en-CA" sz="3200" i="0" u="none" strike="noStrike" cap="none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487358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7486</TotalTime>
  <Words>838</Words>
  <Application>Microsoft Macintosh PowerPoint</Application>
  <PresentationFormat>Widescreen</PresentationFormat>
  <Paragraphs>125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Roboto</vt:lpstr>
      <vt:lpstr>Trebuchet MS</vt:lpstr>
      <vt:lpstr>Office Theme</vt:lpstr>
      <vt:lpstr>Clinical Engagement (Getting involved) Ian Green – Customer Relations Lead (Europe) and Global Clinical Engagement Manager Jane Millar –Collaboration Lead (SNOMED International)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igr@snomed.org</cp:lastModifiedBy>
  <cp:revision>119</cp:revision>
  <dcterms:created xsi:type="dcterms:W3CDTF">2020-08-12T15:12:31Z</dcterms:created>
  <dcterms:modified xsi:type="dcterms:W3CDTF">2021-03-11T21:45:00Z</dcterms:modified>
</cp:coreProperties>
</file>